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TH SarabunPSK" panose="020B0500040200020003" pitchFamily="34" charset="-34"/>
      <p:regular r:id="rId3"/>
      <p:bold r:id="rId4"/>
      <p:italic r:id="rId5"/>
      <p:boldItalic r:id="rId6"/>
    </p:embeddedFon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6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5" Type="http://schemas.microsoft.com/office/2016/11/relationships/changesInfo" Target="changesInfos/changesInfo1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วนัชพร นามหงษา" userId="ab68b42c1d1505f9" providerId="LiveId" clId="{CE0DEB67-6CD1-4896-B330-7A99865DEDB0}"/>
    <pc:docChg chg="undo custSel addSld delSld modSld">
      <pc:chgData name="วนัชพร นามหงษา" userId="ab68b42c1d1505f9" providerId="LiveId" clId="{CE0DEB67-6CD1-4896-B330-7A99865DEDB0}" dt="2025-11-12T17:56:53.736" v="360"/>
      <pc:docMkLst>
        <pc:docMk/>
      </pc:docMkLst>
      <pc:sldChg chg="addSp delSp modSp mod setBg">
        <pc:chgData name="วนัชพร นามหงษา" userId="ab68b42c1d1505f9" providerId="LiveId" clId="{CE0DEB67-6CD1-4896-B330-7A99865DEDB0}" dt="2025-11-12T17:56:53.736" v="360"/>
        <pc:sldMkLst>
          <pc:docMk/>
          <pc:sldMk cId="0" sldId="256"/>
        </pc:sldMkLst>
        <pc:spChg chg="mod">
          <ac:chgData name="วนัชพร นามหงษา" userId="ab68b42c1d1505f9" providerId="LiveId" clId="{CE0DEB67-6CD1-4896-B330-7A99865DEDB0}" dt="2025-11-12T17:46:25.995" v="286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6:59.538" v="294" actId="14100"/>
          <ac:spMkLst>
            <pc:docMk/>
            <pc:sldMk cId="0" sldId="256"/>
            <ac:spMk id="6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6:15.394" v="282" actId="1076"/>
          <ac:spMkLst>
            <pc:docMk/>
            <pc:sldMk cId="0" sldId="256"/>
            <ac:spMk id="7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27.652" v="273" actId="113"/>
          <ac:spMkLst>
            <pc:docMk/>
            <pc:sldMk cId="0" sldId="256"/>
            <ac:spMk id="11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27.652" v="273" actId="113"/>
          <ac:spMkLst>
            <pc:docMk/>
            <pc:sldMk cId="0" sldId="256"/>
            <ac:spMk id="12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27.652" v="273" actId="113"/>
          <ac:spMkLst>
            <pc:docMk/>
            <pc:sldMk cId="0" sldId="256"/>
            <ac:spMk id="13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27.652" v="273" actId="113"/>
          <ac:spMkLst>
            <pc:docMk/>
            <pc:sldMk cId="0" sldId="256"/>
            <ac:spMk id="17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34.503" v="274" actId="113"/>
          <ac:spMkLst>
            <pc:docMk/>
            <pc:sldMk cId="0" sldId="256"/>
            <ac:spMk id="22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34.503" v="274" actId="113"/>
          <ac:spMkLst>
            <pc:docMk/>
            <pc:sldMk cId="0" sldId="256"/>
            <ac:spMk id="23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34.503" v="274" actId="113"/>
          <ac:spMkLst>
            <pc:docMk/>
            <pc:sldMk cId="0" sldId="256"/>
            <ac:spMk id="24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34.503" v="274" actId="113"/>
          <ac:spMkLst>
            <pc:docMk/>
            <pc:sldMk cId="0" sldId="256"/>
            <ac:spMk id="25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34.503" v="274" actId="113"/>
          <ac:spMkLst>
            <pc:docMk/>
            <pc:sldMk cId="0" sldId="256"/>
            <ac:spMk id="27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27.652" v="273" actId="113"/>
          <ac:spMkLst>
            <pc:docMk/>
            <pc:sldMk cId="0" sldId="256"/>
            <ac:spMk id="46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34.503" v="274" actId="113"/>
          <ac:spMkLst>
            <pc:docMk/>
            <pc:sldMk cId="0" sldId="256"/>
            <ac:spMk id="47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34.503" v="274" actId="113"/>
          <ac:spMkLst>
            <pc:docMk/>
            <pc:sldMk cId="0" sldId="256"/>
            <ac:spMk id="48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45.967" v="276"/>
          <ac:spMkLst>
            <pc:docMk/>
            <pc:sldMk cId="0" sldId="256"/>
            <ac:spMk id="49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10.910" v="269"/>
          <ac:spMkLst>
            <pc:docMk/>
            <pc:sldMk cId="0" sldId="256"/>
            <ac:spMk id="50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4:44.319" v="264" actId="403"/>
          <ac:spMkLst>
            <pc:docMk/>
            <pc:sldMk cId="0" sldId="256"/>
            <ac:spMk id="51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4:44.319" v="264" actId="403"/>
          <ac:spMkLst>
            <pc:docMk/>
            <pc:sldMk cId="0" sldId="256"/>
            <ac:spMk id="52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4:44.319" v="264" actId="403"/>
          <ac:spMkLst>
            <pc:docMk/>
            <pc:sldMk cId="0" sldId="256"/>
            <ac:spMk id="53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13.919" v="27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16.958" v="272"/>
          <ac:spMkLst>
            <pc:docMk/>
            <pc:sldMk cId="0" sldId="256"/>
            <ac:spMk id="55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15.678" v="271"/>
          <ac:spMkLst>
            <pc:docMk/>
            <pc:sldMk cId="0" sldId="256"/>
            <ac:spMk id="56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34:14.195" v="22" actId="403"/>
          <ac:spMkLst>
            <pc:docMk/>
            <pc:sldMk cId="0" sldId="256"/>
            <ac:spMk id="57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36:31.354" v="68" actId="20577"/>
          <ac:spMkLst>
            <pc:docMk/>
            <pc:sldMk cId="0" sldId="256"/>
            <ac:spMk id="58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34:18.499" v="23" actId="113"/>
          <ac:spMkLst>
            <pc:docMk/>
            <pc:sldMk cId="0" sldId="256"/>
            <ac:spMk id="59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36:24.765" v="52"/>
          <ac:spMkLst>
            <pc:docMk/>
            <pc:sldMk cId="0" sldId="256"/>
            <ac:spMk id="60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38:02.729" v="96" actId="20577"/>
          <ac:spMkLst>
            <pc:docMk/>
            <pc:sldMk cId="0" sldId="256"/>
            <ac:spMk id="61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6:47.611" v="289" actId="1036"/>
          <ac:spMkLst>
            <pc:docMk/>
            <pc:sldMk cId="0" sldId="256"/>
            <ac:spMk id="62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35:16.909" v="36" actId="255"/>
          <ac:spMkLst>
            <pc:docMk/>
            <pc:sldMk cId="0" sldId="256"/>
            <ac:spMk id="63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35:16.909" v="36" actId="255"/>
          <ac:spMkLst>
            <pc:docMk/>
            <pc:sldMk cId="0" sldId="256"/>
            <ac:spMk id="64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35:03.538" v="34" actId="1076"/>
          <ac:spMkLst>
            <pc:docMk/>
            <pc:sldMk cId="0" sldId="256"/>
            <ac:spMk id="65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6:30.138" v="287" actId="1076"/>
          <ac:spMkLst>
            <pc:docMk/>
            <pc:sldMk cId="0" sldId="256"/>
            <ac:spMk id="66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54:53.007" v="344" actId="2057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55:37.733" v="354" actId="20577"/>
          <ac:spMkLst>
            <pc:docMk/>
            <pc:sldMk cId="0" sldId="256"/>
            <ac:spMk id="68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38:29.630" v="104"/>
          <ac:spMkLst>
            <pc:docMk/>
            <pc:sldMk cId="0" sldId="256"/>
            <ac:spMk id="69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36:10.959" v="51"/>
          <ac:spMkLst>
            <pc:docMk/>
            <pc:sldMk cId="0" sldId="256"/>
            <ac:spMk id="70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7:04.403" v="295" actId="1076"/>
          <ac:spMkLst>
            <pc:docMk/>
            <pc:sldMk cId="0" sldId="256"/>
            <ac:spMk id="71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3:34.063" v="177"/>
          <ac:spMkLst>
            <pc:docMk/>
            <pc:sldMk cId="0" sldId="256"/>
            <ac:spMk id="72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3:35.777" v="178"/>
          <ac:spMkLst>
            <pc:docMk/>
            <pc:sldMk cId="0" sldId="256"/>
            <ac:spMk id="73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3:37.103" v="179"/>
          <ac:spMkLst>
            <pc:docMk/>
            <pc:sldMk cId="0" sldId="256"/>
            <ac:spMk id="74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3:39.135" v="180"/>
          <ac:spMkLst>
            <pc:docMk/>
            <pc:sldMk cId="0" sldId="256"/>
            <ac:spMk id="75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5:55.810" v="277" actId="1076"/>
          <ac:spMkLst>
            <pc:docMk/>
            <pc:sldMk cId="0" sldId="256"/>
            <ac:spMk id="76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2:42.033" v="165" actId="20577"/>
          <ac:spMkLst>
            <pc:docMk/>
            <pc:sldMk cId="0" sldId="256"/>
            <ac:spMk id="77" creationId="{00000000-0000-0000-0000-000000000000}"/>
          </ac:spMkLst>
        </pc:spChg>
        <pc:spChg chg="mod">
          <ac:chgData name="วนัชพร นามหงษา" userId="ab68b42c1d1505f9" providerId="LiveId" clId="{CE0DEB67-6CD1-4896-B330-7A99865DEDB0}" dt="2025-11-12T17:41:24.209" v="145" actId="1076"/>
          <ac:spMkLst>
            <pc:docMk/>
            <pc:sldMk cId="0" sldId="256"/>
            <ac:spMk id="78" creationId="{00000000-0000-0000-0000-000000000000}"/>
          </ac:spMkLst>
        </pc:spChg>
        <pc:grpChg chg="mod">
          <ac:chgData name="วนัชพร นามหงษา" userId="ab68b42c1d1505f9" providerId="LiveId" clId="{CE0DEB67-6CD1-4896-B330-7A99865DEDB0}" dt="2025-11-12T17:45:35.226" v="275" actId="1076"/>
          <ac:grpSpMkLst>
            <pc:docMk/>
            <pc:sldMk cId="0" sldId="256"/>
            <ac:grpSpMk id="44" creationId="{00000000-0000-0000-0000-000000000000}"/>
          </ac:grpSpMkLst>
        </pc:grpChg>
        <pc:graphicFrameChg chg="del mod">
          <ac:chgData name="วนัชพร นามหงษา" userId="ab68b42c1d1505f9" providerId="LiveId" clId="{CE0DEB67-6CD1-4896-B330-7A99865DEDB0}" dt="2025-11-12T17:32:40.770" v="5" actId="478"/>
          <ac:graphicFrameMkLst>
            <pc:docMk/>
            <pc:sldMk cId="0" sldId="256"/>
            <ac:graphicFrameMk id="37" creationId="{00000000-0000-0000-0000-000000000000}"/>
          </ac:graphicFrameMkLst>
        </pc:graphicFrameChg>
        <pc:graphicFrameChg chg="add mod modGraphic">
          <ac:chgData name="วนัชพร นามหงษา" userId="ab68b42c1d1505f9" providerId="LiveId" clId="{CE0DEB67-6CD1-4896-B330-7A99865DEDB0}" dt="2025-11-12T17:54:23.581" v="342" actId="404"/>
          <ac:graphicFrameMkLst>
            <pc:docMk/>
            <pc:sldMk cId="0" sldId="256"/>
            <ac:graphicFrameMk id="79" creationId="{87A314B9-22D1-BEE7-A71E-248DC1438A4A}"/>
          </ac:graphicFrameMkLst>
        </pc:graphicFrameChg>
      </pc:sldChg>
      <pc:sldChg chg="add del">
        <pc:chgData name="วนัชพร นามหงษา" userId="ab68b42c1d1505f9" providerId="LiveId" clId="{CE0DEB67-6CD1-4896-B330-7A99865DEDB0}" dt="2025-11-12T17:55:56.848" v="355" actId="47"/>
        <pc:sldMkLst>
          <pc:docMk/>
          <pc:sldMk cId="2460318082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1098638" y="1250256"/>
            <a:ext cx="0" cy="9036744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 flipH="1">
            <a:off x="0" y="1250256"/>
            <a:ext cx="1828800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AutoShape 4"/>
          <p:cNvSpPr/>
          <p:nvPr/>
        </p:nvSpPr>
        <p:spPr>
          <a:xfrm flipH="1">
            <a:off x="1932" y="4361639"/>
            <a:ext cx="5384636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AutoShape 5"/>
          <p:cNvSpPr/>
          <p:nvPr/>
        </p:nvSpPr>
        <p:spPr>
          <a:xfrm flipH="1">
            <a:off x="799127" y="1033462"/>
            <a:ext cx="11864536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6" name="AutoShape 6"/>
          <p:cNvSpPr/>
          <p:nvPr/>
        </p:nvSpPr>
        <p:spPr>
          <a:xfrm>
            <a:off x="5386568" y="1241118"/>
            <a:ext cx="0" cy="6112182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 flipH="1">
            <a:off x="-10685" y="7353300"/>
            <a:ext cx="11098638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" name="AutoShape 8"/>
          <p:cNvSpPr/>
          <p:nvPr/>
        </p:nvSpPr>
        <p:spPr>
          <a:xfrm flipH="1">
            <a:off x="14649745" y="506510"/>
            <a:ext cx="3434216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9" name="AutoShape 9"/>
          <p:cNvSpPr/>
          <p:nvPr/>
        </p:nvSpPr>
        <p:spPr>
          <a:xfrm flipH="1">
            <a:off x="14649745" y="900216"/>
            <a:ext cx="3434216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10" name="Freeform 10"/>
          <p:cNvSpPr/>
          <p:nvPr/>
        </p:nvSpPr>
        <p:spPr>
          <a:xfrm>
            <a:off x="11155788" y="2076534"/>
            <a:ext cx="152210" cy="152210"/>
          </a:xfrm>
          <a:custGeom>
            <a:avLst/>
            <a:gdLst/>
            <a:ahLst/>
            <a:cxnLst/>
            <a:rect l="l" t="t" r="r" b="b"/>
            <a:pathLst>
              <a:path w="152210" h="152210">
                <a:moveTo>
                  <a:pt x="0" y="0"/>
                </a:moveTo>
                <a:lnTo>
                  <a:pt x="152210" y="0"/>
                </a:lnTo>
                <a:lnTo>
                  <a:pt x="152210" y="152210"/>
                </a:lnTo>
                <a:lnTo>
                  <a:pt x="0" y="1522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1" name="TextBox 11"/>
          <p:cNvSpPr txBox="1"/>
          <p:nvPr/>
        </p:nvSpPr>
        <p:spPr>
          <a:xfrm>
            <a:off x="11381591" y="2033926"/>
            <a:ext cx="1501198" cy="2124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3"/>
              </a:lnSpc>
              <a:spcBef>
                <a:spcPct val="0"/>
              </a:spcBef>
            </a:pPr>
            <a:r>
              <a:rPr lang="en-US" sz="1400" b="1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ผู้บริหารมหาวิทยาลัย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381591" y="2263300"/>
            <a:ext cx="1501198" cy="2124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3"/>
              </a:lnSpc>
              <a:spcBef>
                <a:spcPct val="0"/>
              </a:spcBef>
            </a:pPr>
            <a:r>
              <a:rPr lang="en-US" sz="1400" b="1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คณาจารย์และบุคลากร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1381591" y="2485162"/>
            <a:ext cx="1501198" cy="2124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3"/>
              </a:lnSpc>
              <a:spcBef>
                <a:spcPct val="0"/>
              </a:spcBef>
            </a:pPr>
            <a:r>
              <a:rPr lang="en-US" sz="1400" b="1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นักศึกษา</a:t>
            </a:r>
          </a:p>
        </p:txBody>
      </p:sp>
      <p:sp>
        <p:nvSpPr>
          <p:cNvPr id="14" name="Freeform 14"/>
          <p:cNvSpPr/>
          <p:nvPr/>
        </p:nvSpPr>
        <p:spPr>
          <a:xfrm>
            <a:off x="11155788" y="2303864"/>
            <a:ext cx="152210" cy="152210"/>
          </a:xfrm>
          <a:custGeom>
            <a:avLst/>
            <a:gdLst/>
            <a:ahLst/>
            <a:cxnLst/>
            <a:rect l="l" t="t" r="r" b="b"/>
            <a:pathLst>
              <a:path w="152210" h="152210">
                <a:moveTo>
                  <a:pt x="0" y="0"/>
                </a:moveTo>
                <a:lnTo>
                  <a:pt x="152210" y="0"/>
                </a:lnTo>
                <a:lnTo>
                  <a:pt x="152210" y="152210"/>
                </a:lnTo>
                <a:lnTo>
                  <a:pt x="0" y="1522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11155788" y="2531193"/>
            <a:ext cx="152210" cy="152210"/>
          </a:xfrm>
          <a:custGeom>
            <a:avLst/>
            <a:gdLst/>
            <a:ahLst/>
            <a:cxnLst/>
            <a:rect l="l" t="t" r="r" b="b"/>
            <a:pathLst>
              <a:path w="152210" h="152210">
                <a:moveTo>
                  <a:pt x="0" y="0"/>
                </a:moveTo>
                <a:lnTo>
                  <a:pt x="152210" y="0"/>
                </a:lnTo>
                <a:lnTo>
                  <a:pt x="152210" y="152210"/>
                </a:lnTo>
                <a:lnTo>
                  <a:pt x="0" y="1522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11155788" y="2758523"/>
            <a:ext cx="152210" cy="152210"/>
          </a:xfrm>
          <a:custGeom>
            <a:avLst/>
            <a:gdLst/>
            <a:ahLst/>
            <a:cxnLst/>
            <a:rect l="l" t="t" r="r" b="b"/>
            <a:pathLst>
              <a:path w="152210" h="152210">
                <a:moveTo>
                  <a:pt x="0" y="0"/>
                </a:moveTo>
                <a:lnTo>
                  <a:pt x="152210" y="0"/>
                </a:lnTo>
                <a:lnTo>
                  <a:pt x="152210" y="152210"/>
                </a:lnTo>
                <a:lnTo>
                  <a:pt x="0" y="1522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7" name="TextBox 17"/>
          <p:cNvSpPr txBox="1"/>
          <p:nvPr/>
        </p:nvSpPr>
        <p:spPr>
          <a:xfrm>
            <a:off x="11383117" y="2707023"/>
            <a:ext cx="715263" cy="2124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3"/>
              </a:lnSpc>
              <a:spcBef>
                <a:spcPct val="0"/>
              </a:spcBef>
            </a:pPr>
            <a:r>
              <a:rPr lang="en-US" sz="1400" b="1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นักวิจัย</a:t>
            </a:r>
          </a:p>
        </p:txBody>
      </p:sp>
      <p:sp>
        <p:nvSpPr>
          <p:cNvPr id="18" name="Freeform 18"/>
          <p:cNvSpPr/>
          <p:nvPr/>
        </p:nvSpPr>
        <p:spPr>
          <a:xfrm>
            <a:off x="14311214" y="1978027"/>
            <a:ext cx="140393" cy="140393"/>
          </a:xfrm>
          <a:custGeom>
            <a:avLst/>
            <a:gdLst/>
            <a:ahLst/>
            <a:cxnLst/>
            <a:rect l="l" t="t" r="r" b="b"/>
            <a:pathLst>
              <a:path w="140393" h="140393">
                <a:moveTo>
                  <a:pt x="0" y="0"/>
                </a:moveTo>
                <a:lnTo>
                  <a:pt x="140393" y="0"/>
                </a:lnTo>
                <a:lnTo>
                  <a:pt x="140393" y="140393"/>
                </a:lnTo>
                <a:lnTo>
                  <a:pt x="0" y="14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>
            <a:off x="14311214" y="2187707"/>
            <a:ext cx="140393" cy="140393"/>
          </a:xfrm>
          <a:custGeom>
            <a:avLst/>
            <a:gdLst/>
            <a:ahLst/>
            <a:cxnLst/>
            <a:rect l="l" t="t" r="r" b="b"/>
            <a:pathLst>
              <a:path w="140393" h="140393">
                <a:moveTo>
                  <a:pt x="0" y="0"/>
                </a:moveTo>
                <a:lnTo>
                  <a:pt x="140393" y="0"/>
                </a:lnTo>
                <a:lnTo>
                  <a:pt x="140393" y="140393"/>
                </a:lnTo>
                <a:lnTo>
                  <a:pt x="0" y="14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>
            <a:off x="14311214" y="2397387"/>
            <a:ext cx="140393" cy="140393"/>
          </a:xfrm>
          <a:custGeom>
            <a:avLst/>
            <a:gdLst/>
            <a:ahLst/>
            <a:cxnLst/>
            <a:rect l="l" t="t" r="r" b="b"/>
            <a:pathLst>
              <a:path w="140393" h="140393">
                <a:moveTo>
                  <a:pt x="0" y="0"/>
                </a:moveTo>
                <a:lnTo>
                  <a:pt x="140393" y="0"/>
                </a:lnTo>
                <a:lnTo>
                  <a:pt x="140393" y="140393"/>
                </a:lnTo>
                <a:lnTo>
                  <a:pt x="0" y="14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>
            <a:off x="14311214" y="2607067"/>
            <a:ext cx="140393" cy="140393"/>
          </a:xfrm>
          <a:custGeom>
            <a:avLst/>
            <a:gdLst/>
            <a:ahLst/>
            <a:cxnLst/>
            <a:rect l="l" t="t" r="r" b="b"/>
            <a:pathLst>
              <a:path w="140393" h="140393">
                <a:moveTo>
                  <a:pt x="0" y="0"/>
                </a:moveTo>
                <a:lnTo>
                  <a:pt x="140393" y="0"/>
                </a:lnTo>
                <a:lnTo>
                  <a:pt x="140393" y="140393"/>
                </a:lnTo>
                <a:lnTo>
                  <a:pt x="0" y="14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2" name="TextBox 22"/>
          <p:cNvSpPr txBox="1"/>
          <p:nvPr/>
        </p:nvSpPr>
        <p:spPr>
          <a:xfrm>
            <a:off x="14520894" y="1941581"/>
            <a:ext cx="1384647" cy="219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05"/>
              </a:lnSpc>
              <a:spcBef>
                <a:spcPct val="0"/>
              </a:spcBef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คู่สัญญา</a:t>
            </a:r>
            <a:endParaRPr lang="en-US" sz="1600" b="1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4520894" y="2153146"/>
            <a:ext cx="1384647" cy="219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05"/>
              </a:lnSpc>
              <a:spcBef>
                <a:spcPct val="0"/>
              </a:spcBef>
            </a:pPr>
            <a:r>
              <a:rPr lang="en-US" sz="1600" b="1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สถานประกอบการ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4520894" y="2357783"/>
            <a:ext cx="1384647" cy="219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05"/>
              </a:lnSpc>
              <a:spcBef>
                <a:spcPct val="0"/>
              </a:spcBef>
            </a:pPr>
            <a:r>
              <a:rPr lang="en-US" sz="1600" b="1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ชุมชน/สังคม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4522301" y="2562420"/>
            <a:ext cx="1384647" cy="219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05"/>
              </a:lnSpc>
              <a:spcBef>
                <a:spcPct val="0"/>
              </a:spcBef>
            </a:pPr>
            <a:r>
              <a:rPr lang="en-US" sz="1600" b="1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เครือข่ายศิษย์เก่า</a:t>
            </a:r>
          </a:p>
        </p:txBody>
      </p:sp>
      <p:sp>
        <p:nvSpPr>
          <p:cNvPr id="26" name="Freeform 26"/>
          <p:cNvSpPr/>
          <p:nvPr/>
        </p:nvSpPr>
        <p:spPr>
          <a:xfrm>
            <a:off x="14311214" y="2835889"/>
            <a:ext cx="140393" cy="140393"/>
          </a:xfrm>
          <a:custGeom>
            <a:avLst/>
            <a:gdLst/>
            <a:ahLst/>
            <a:cxnLst/>
            <a:rect l="l" t="t" r="r" b="b"/>
            <a:pathLst>
              <a:path w="140393" h="140393">
                <a:moveTo>
                  <a:pt x="0" y="0"/>
                </a:moveTo>
                <a:lnTo>
                  <a:pt x="140393" y="0"/>
                </a:lnTo>
                <a:lnTo>
                  <a:pt x="140393" y="140393"/>
                </a:lnTo>
                <a:lnTo>
                  <a:pt x="0" y="14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7" name="TextBox 27"/>
          <p:cNvSpPr txBox="1"/>
          <p:nvPr/>
        </p:nvSpPr>
        <p:spPr>
          <a:xfrm>
            <a:off x="14522301" y="2773985"/>
            <a:ext cx="1384647" cy="219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05"/>
              </a:lnSpc>
              <a:spcBef>
                <a:spcPct val="0"/>
              </a:spcBef>
            </a:pPr>
            <a:r>
              <a:rPr lang="en-US" sz="1600" b="1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สมาคมวิชาชีพ</a:t>
            </a:r>
          </a:p>
        </p:txBody>
      </p:sp>
      <p:sp>
        <p:nvSpPr>
          <p:cNvPr id="28" name="Freeform 28"/>
          <p:cNvSpPr/>
          <p:nvPr/>
        </p:nvSpPr>
        <p:spPr>
          <a:xfrm>
            <a:off x="14311214" y="3065141"/>
            <a:ext cx="140393" cy="140393"/>
          </a:xfrm>
          <a:custGeom>
            <a:avLst/>
            <a:gdLst/>
            <a:ahLst/>
            <a:cxnLst/>
            <a:rect l="l" t="t" r="r" b="b"/>
            <a:pathLst>
              <a:path w="140393" h="140393">
                <a:moveTo>
                  <a:pt x="0" y="0"/>
                </a:moveTo>
                <a:lnTo>
                  <a:pt x="140393" y="0"/>
                </a:lnTo>
                <a:lnTo>
                  <a:pt x="140393" y="140393"/>
                </a:lnTo>
                <a:lnTo>
                  <a:pt x="0" y="14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14311214" y="3476036"/>
            <a:ext cx="140393" cy="140393"/>
          </a:xfrm>
          <a:custGeom>
            <a:avLst/>
            <a:gdLst/>
            <a:ahLst/>
            <a:cxnLst/>
            <a:rect l="l" t="t" r="r" b="b"/>
            <a:pathLst>
              <a:path w="140393" h="140393">
                <a:moveTo>
                  <a:pt x="0" y="0"/>
                </a:moveTo>
                <a:lnTo>
                  <a:pt x="140393" y="0"/>
                </a:lnTo>
                <a:lnTo>
                  <a:pt x="140393" y="140393"/>
                </a:lnTo>
                <a:lnTo>
                  <a:pt x="0" y="1403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0" name="AutoShape 30"/>
          <p:cNvSpPr/>
          <p:nvPr/>
        </p:nvSpPr>
        <p:spPr>
          <a:xfrm flipH="1">
            <a:off x="15084528" y="2154006"/>
            <a:ext cx="2803734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31" name="AutoShape 31"/>
          <p:cNvSpPr/>
          <p:nvPr/>
        </p:nvSpPr>
        <p:spPr>
          <a:xfrm flipH="1" flipV="1">
            <a:off x="15618457" y="2341936"/>
            <a:ext cx="2269805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32" name="AutoShape 32"/>
          <p:cNvSpPr/>
          <p:nvPr/>
        </p:nvSpPr>
        <p:spPr>
          <a:xfrm flipH="1">
            <a:off x="15329397" y="2548195"/>
            <a:ext cx="2558865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33" name="AutoShape 33"/>
          <p:cNvSpPr/>
          <p:nvPr/>
        </p:nvSpPr>
        <p:spPr>
          <a:xfrm flipH="1">
            <a:off x="15562538" y="2747460"/>
            <a:ext cx="2325724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34" name="AutoShape 34"/>
          <p:cNvSpPr/>
          <p:nvPr/>
        </p:nvSpPr>
        <p:spPr>
          <a:xfrm flipH="1">
            <a:off x="15382096" y="2957468"/>
            <a:ext cx="2506166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35" name="AutoShape 35"/>
          <p:cNvSpPr/>
          <p:nvPr/>
        </p:nvSpPr>
        <p:spPr>
          <a:xfrm flipH="1">
            <a:off x="14522301" y="3367625"/>
            <a:ext cx="3365961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36" name="AutoShape 36"/>
          <p:cNvSpPr/>
          <p:nvPr/>
        </p:nvSpPr>
        <p:spPr>
          <a:xfrm flipH="1">
            <a:off x="14522301" y="3771820"/>
            <a:ext cx="3365961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38" name="AutoShape 38"/>
          <p:cNvSpPr/>
          <p:nvPr/>
        </p:nvSpPr>
        <p:spPr>
          <a:xfrm flipH="1">
            <a:off x="11098638" y="3979777"/>
            <a:ext cx="7189362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9" name="AutoShape 39"/>
          <p:cNvSpPr/>
          <p:nvPr/>
        </p:nvSpPr>
        <p:spPr>
          <a:xfrm flipH="1" flipV="1">
            <a:off x="12633695" y="2200799"/>
            <a:ext cx="1531179" cy="2136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40" name="AutoShape 40"/>
          <p:cNvSpPr/>
          <p:nvPr/>
        </p:nvSpPr>
        <p:spPr>
          <a:xfrm flipH="1" flipV="1">
            <a:off x="12713353" y="2426222"/>
            <a:ext cx="1451521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41" name="AutoShape 41"/>
          <p:cNvSpPr/>
          <p:nvPr/>
        </p:nvSpPr>
        <p:spPr>
          <a:xfrm flipH="1" flipV="1">
            <a:off x="11947763" y="2679906"/>
            <a:ext cx="2217111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42" name="AutoShape 42"/>
          <p:cNvSpPr/>
          <p:nvPr/>
        </p:nvSpPr>
        <p:spPr>
          <a:xfrm flipH="1" flipV="1">
            <a:off x="11947763" y="2893088"/>
            <a:ext cx="2217111" cy="0"/>
          </a:xfrm>
          <a:prstGeom prst="line">
            <a:avLst/>
          </a:prstGeom>
          <a:ln w="9525" cap="flat">
            <a:solidFill>
              <a:srgbClr val="000000"/>
            </a:solidFill>
            <a:prstDash val="sysDash"/>
            <a:headEnd type="none" w="sm" len="sm"/>
            <a:tailEnd type="none" w="sm" len="sm"/>
          </a:ln>
        </p:spPr>
      </p:sp>
      <p:sp>
        <p:nvSpPr>
          <p:cNvPr id="43" name="AutoShape 43"/>
          <p:cNvSpPr/>
          <p:nvPr/>
        </p:nvSpPr>
        <p:spPr>
          <a:xfrm flipH="1">
            <a:off x="11098638" y="8576380"/>
            <a:ext cx="7197429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44" name="Group 44"/>
          <p:cNvGrpSpPr/>
          <p:nvPr/>
        </p:nvGrpSpPr>
        <p:grpSpPr>
          <a:xfrm>
            <a:off x="11236283" y="4422858"/>
            <a:ext cx="3915132" cy="3915132"/>
            <a:chOff x="0" y="0"/>
            <a:chExt cx="812800" cy="812800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sp>
        <p:nvSpPr>
          <p:cNvPr id="46" name="TextBox 46"/>
          <p:cNvSpPr txBox="1"/>
          <p:nvPr/>
        </p:nvSpPr>
        <p:spPr>
          <a:xfrm>
            <a:off x="11369351" y="1663603"/>
            <a:ext cx="970501" cy="269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5"/>
              </a:lnSpc>
              <a:spcBef>
                <a:spcPct val="0"/>
              </a:spcBef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ภายใน</a:t>
            </a:r>
            <a:r>
              <a:rPr lang="en-US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: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4651961" y="1670015"/>
            <a:ext cx="865134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55"/>
              </a:lnSpc>
              <a:spcBef>
                <a:spcPct val="0"/>
              </a:spcBef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ภายนอก</a:t>
            </a:r>
            <a:r>
              <a:rPr lang="en-US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: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4522301" y="2993108"/>
            <a:ext cx="1830255" cy="219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05"/>
              </a:lnSpc>
              <a:spcBef>
                <a:spcPct val="0"/>
              </a:spcBef>
            </a:pPr>
            <a:r>
              <a:rPr lang="en-US" sz="1600" b="1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หน่วยงานภาครัฐหรือเอกชน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4522301" y="3404004"/>
            <a:ext cx="2630009" cy="2194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705"/>
              </a:lnSpc>
              <a:spcBef>
                <a:spcPct val="0"/>
              </a:spcBef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องค์กรไม่แสวงหาผลกำไร (</a:t>
            </a:r>
            <a:r>
              <a:rPr lang="en-US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NGO/NPO)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5533622" y="1968563"/>
            <a:ext cx="110413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th-TH" sz="1100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(ระบุชื่อองค์กร/หน่วยงาน)</a:t>
            </a:r>
            <a:endParaRPr lang="en-US" sz="1100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51" name="TextBox 51"/>
          <p:cNvSpPr txBox="1"/>
          <p:nvPr/>
        </p:nvSpPr>
        <p:spPr>
          <a:xfrm>
            <a:off x="15730831" y="2183884"/>
            <a:ext cx="2157431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en-US" sz="110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(ระบุชื่อบริษัท/กิจการที่รับนักศึกษาฝึกงาน/ร่วมวิจัย)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5993617" y="2378337"/>
            <a:ext cx="1204388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en-US" sz="110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(ระบุชื่อชุมชน/กลุ่มเป้าหมาย)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6325295" y="2577814"/>
            <a:ext cx="648896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en-US" sz="110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(ระบุชื่อสมาคม)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15993617" y="2788881"/>
            <a:ext cx="110413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th-TH" sz="1100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(ระบุชื่อองค์กร/หน่วยงาน)</a:t>
            </a:r>
            <a:endParaRPr lang="en-US" sz="1100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55" name="TextBox 55"/>
          <p:cNvSpPr txBox="1"/>
          <p:nvPr/>
        </p:nvSpPr>
        <p:spPr>
          <a:xfrm>
            <a:off x="15618457" y="3611521"/>
            <a:ext cx="110413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th-TH" sz="1100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(ระบุชื่อองค์กร/หน่วยงาน)</a:t>
            </a:r>
            <a:endParaRPr lang="en-US" sz="1100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56" name="TextBox 56"/>
          <p:cNvSpPr txBox="1"/>
          <p:nvPr/>
        </p:nvSpPr>
        <p:spPr>
          <a:xfrm>
            <a:off x="15618457" y="3202242"/>
            <a:ext cx="110413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th-TH" sz="1100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(ระบุชื่อองค์กร/หน่วยงาน)</a:t>
            </a:r>
            <a:endParaRPr lang="en-US" sz="1100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57" name="TextBox 57"/>
          <p:cNvSpPr txBox="1"/>
          <p:nvPr/>
        </p:nvSpPr>
        <p:spPr>
          <a:xfrm>
            <a:off x="176350" y="60416"/>
            <a:ext cx="11127402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แบบสำรวจข้อมูลการสร้างเครือข่ายความร่วมมือมหาวิทยาลัยราชภัฏสกลนคร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76350" y="622288"/>
            <a:ext cx="2057381" cy="406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24"/>
              </a:lnSpc>
              <a:spcBef>
                <a:spcPct val="0"/>
              </a:spcBef>
            </a:pPr>
            <a:r>
              <a:rPr lang="th-TH" sz="2374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ชื่อ</a:t>
            </a:r>
            <a:r>
              <a:rPr lang="en-US" sz="2374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: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3209087" y="582413"/>
            <a:ext cx="2778026" cy="406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24"/>
              </a:lnSpc>
              <a:spcBef>
                <a:spcPct val="0"/>
              </a:spcBef>
            </a:pPr>
            <a:r>
              <a:rPr lang="en-US" sz="2374" b="1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ระบุชื่อเต็มของข้อตกลง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76350" y="1237550"/>
            <a:ext cx="2057381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4"/>
              </a:lnSpc>
              <a:spcBef>
                <a:spcPct val="0"/>
              </a:spcBef>
            </a:pPr>
            <a:r>
              <a:rPr lang="th-TH" sz="28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วัตถุประสงค์</a:t>
            </a:r>
            <a:r>
              <a:rPr lang="en-US" sz="28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: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5512044" y="1274097"/>
            <a:ext cx="4393323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4"/>
              </a:lnSpc>
              <a:spcBef>
                <a:spcPct val="0"/>
              </a:spcBef>
            </a:pPr>
            <a:r>
              <a:rPr lang="th-TH" sz="28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เป้าหมายของ</a:t>
            </a:r>
            <a:r>
              <a:rPr lang="th-TH" sz="2800" b="1" dirty="0" err="1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การทำ</a:t>
            </a:r>
            <a:r>
              <a:rPr lang="th-TH" sz="28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ความร่วมมือ </a:t>
            </a:r>
            <a:r>
              <a:rPr lang="en-US" sz="28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: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86586" y="4352131"/>
            <a:ext cx="2703629" cy="410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169"/>
              </a:lnSpc>
              <a:spcBef>
                <a:spcPct val="0"/>
              </a:spcBef>
            </a:pPr>
            <a:r>
              <a:rPr lang="th-TH" sz="28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ประเด็นความร่วมมือ :</a:t>
            </a:r>
            <a:endParaRPr lang="en-US" sz="2800" b="1" dirty="0">
              <a:solidFill>
                <a:srgbClr val="000000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63" name="TextBox 63"/>
          <p:cNvSpPr txBox="1"/>
          <p:nvPr/>
        </p:nvSpPr>
        <p:spPr>
          <a:xfrm>
            <a:off x="11155788" y="1274476"/>
            <a:ext cx="2497928" cy="410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62"/>
              </a:lnSpc>
              <a:spcBef>
                <a:spcPct val="0"/>
              </a:spcBef>
            </a:pPr>
            <a:r>
              <a:rPr lang="en-US" sz="2800" b="1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ผู้มีส่วนได้ส่วนเสีย :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1155788" y="3994065"/>
            <a:ext cx="6310853" cy="3768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10"/>
              </a:lnSpc>
              <a:spcBef>
                <a:spcPct val="0"/>
              </a:spcBef>
            </a:pPr>
            <a:r>
              <a:rPr lang="en-US" sz="2800" b="1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กิจกรรมภายใต้ความร่วมมือและหลักฐานการดำเนินกิจกรรม :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3394253" y="171682"/>
            <a:ext cx="1684660" cy="8255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4"/>
              </a:lnSpc>
            </a:pPr>
            <a:r>
              <a:rPr lang="th-TH" sz="2374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วันที่ลงนาม  : </a:t>
            </a:r>
          </a:p>
          <a:p>
            <a:pPr>
              <a:lnSpc>
                <a:spcPts val="3324"/>
              </a:lnSpc>
            </a:pPr>
            <a:r>
              <a:rPr lang="th-TH" sz="2374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วันที่สิ้นสุด   </a:t>
            </a:r>
            <a:r>
              <a:rPr lang="en-US" sz="2374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: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83281" y="1660725"/>
            <a:ext cx="5221099" cy="27009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12"/>
              </a:lnSpc>
            </a:pPr>
            <a:r>
              <a:rPr lang="th-TH" sz="1600" b="1" u="sng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ตัวอย่างเช่น </a:t>
            </a:r>
          </a:p>
          <a:p>
            <a:pPr marL="285750" indent="-285750" algn="l">
              <a:lnSpc>
                <a:spcPts val="1512"/>
              </a:lnSpc>
              <a:buFont typeface="Arial" panose="020B0604020202020204" pitchFamily="34" charset="0"/>
              <a:buChar char="•"/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ด้านการผลิตบัณฑิต/การเรียนการสอน:</a:t>
            </a:r>
          </a:p>
          <a:p>
            <a:pPr algn="l">
              <a:lnSpc>
                <a:spcPts val="1512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      1. เพื่อพัฒนาร่วม หลักสูตร/รายวิชา ให้สอดคล้องกับความต้องการของตลาด (อธิบาย): </a:t>
            </a:r>
          </a:p>
          <a:p>
            <a:pPr algn="l">
              <a:lnSpc>
                <a:spcPts val="1512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      2 .เพื่อส่งเสริม การฝึกประสบการณ์วิชาชีพ/สหกิจศึกษา/การเรียนรู้จากการปฏิบัติจริง (อธิบาย): </a:t>
            </a:r>
          </a:p>
          <a:p>
            <a:pPr marL="285750" indent="-285750" algn="l">
              <a:lnSpc>
                <a:spcPts val="1512"/>
              </a:lnSpc>
              <a:buFont typeface="Arial" panose="020B0604020202020204" pitchFamily="34" charset="0"/>
              <a:buChar char="•"/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ด้านการวิจัยและนวัตกรรม:</a:t>
            </a:r>
          </a:p>
          <a:p>
            <a:pPr algn="l">
              <a:lnSpc>
                <a:spcPts val="1512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      1. เพื่อดำเนินการวิจัยร่วม และ/หรือ สร้างนวัตกรรม ที่นำไปใช้ประโยชน์ได้จริง (อธิบาย): </a:t>
            </a:r>
          </a:p>
          <a:p>
            <a:pPr algn="l">
              <a:lnSpc>
                <a:spcPts val="1512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      2. เพื่อแลกเปลี่ยน องค์ความรู้/บุคลากรด้านการวิจัย (อธิบาย): </a:t>
            </a:r>
          </a:p>
          <a:p>
            <a:pPr marL="285750" indent="-285750" algn="l">
              <a:lnSpc>
                <a:spcPts val="1512"/>
              </a:lnSpc>
              <a:buFont typeface="Arial" panose="020B0604020202020204" pitchFamily="34" charset="0"/>
              <a:buChar char="•"/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ด้านการบริการวิชาการ/ทำนุบำรุง</a:t>
            </a:r>
            <a:r>
              <a:rPr lang="th-TH" sz="1600" b="1" dirty="0" err="1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ศิลป</a:t>
            </a: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วัฒนธรรม:</a:t>
            </a:r>
          </a:p>
          <a:p>
            <a:pPr algn="l">
              <a:lnSpc>
                <a:spcPts val="1512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      1. เพื่อถ่ายทอด/ให้คำปรึกษา องค์ความรู้ในการพัฒนาชุมชน/สังคม (อธิบาย): </a:t>
            </a:r>
          </a:p>
          <a:p>
            <a:pPr algn="l">
              <a:lnSpc>
                <a:spcPts val="1512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      2. เพื่อร่วมอนุรักษ์/ส่งเสริม </a:t>
            </a:r>
            <a:r>
              <a:rPr lang="th-TH" sz="1600" b="1" dirty="0" err="1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ศิลป</a:t>
            </a: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วัฒนธรรมท้องถิ่น (อธิบาย): </a:t>
            </a:r>
          </a:p>
          <a:p>
            <a:pPr marL="285750" indent="-285750" algn="l">
              <a:lnSpc>
                <a:spcPts val="1512"/>
              </a:lnSpc>
              <a:buFont typeface="Arial" panose="020B0604020202020204" pitchFamily="34" charset="0"/>
              <a:buChar char="•"/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ด้านอื่น ๆ (เช่น ภาพลักษณ์, ทรัพยากร, งบประมาณ):</a:t>
            </a:r>
          </a:p>
          <a:p>
            <a:pPr algn="l">
              <a:lnSpc>
                <a:spcPts val="1512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      1. เพื่อ สร้างเครือข่ายความสัมพันธ์ และยกระดับภาพลักษณ์ของหน่วยงาน (อธิบาย): </a:t>
            </a:r>
          </a:p>
          <a:p>
            <a:pPr marL="285750" indent="-285750" algn="l">
              <a:lnSpc>
                <a:spcPts val="1512"/>
              </a:lnSpc>
              <a:buFont typeface="Arial" panose="020B0604020202020204" pitchFamily="34" charset="0"/>
              <a:buChar char="•"/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อื่น ๆ (โปรดระบุวัตถุประสงค์ทั้งหมดอย่างละเอียด):</a:t>
            </a:r>
            <a:endParaRPr lang="en-US" sz="1600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67" name="TextBox 67"/>
          <p:cNvSpPr txBox="1"/>
          <p:nvPr/>
        </p:nvSpPr>
        <p:spPr>
          <a:xfrm>
            <a:off x="152400" y="4686300"/>
            <a:ext cx="5285157" cy="24668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08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1. ด้านการจัดการเรียนการสอนและการผลิตบัณฑิต</a:t>
            </a:r>
          </a:p>
          <a:p>
            <a:pPr>
              <a:lnSpc>
                <a:spcPts val="1608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(ระบุขอบเขตย่อย เช่น: การร่วมออกแบบหลักสูตร, การจัดทำ </a:t>
            </a:r>
            <a:r>
              <a:rPr lang="en-US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Co-op Program, </a:t>
            </a:r>
            <a:endParaRPr lang="th-TH" sz="1600" b="1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  <a:p>
            <a:pPr>
              <a:lnSpc>
                <a:spcPts val="1608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การแลกเปลี่ยนอาจารย์ผู้สอน)</a:t>
            </a:r>
          </a:p>
          <a:p>
            <a:pPr>
              <a:lnSpc>
                <a:spcPts val="1608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2. ด้านการวิจัยและนวัตกรรม</a:t>
            </a:r>
          </a:p>
          <a:p>
            <a:pPr>
              <a:lnSpc>
                <a:spcPts val="1608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(ระบุขอบเขตย่อย เช่น: การวิจัยร่วมหัวข้อ </a:t>
            </a:r>
            <a:r>
              <a:rPr lang="en-US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X, </a:t>
            </a: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การพัฒนานวัตกรรมผลิตภัณฑ์เกษตร, </a:t>
            </a:r>
          </a:p>
          <a:p>
            <a:pPr>
              <a:lnSpc>
                <a:spcPts val="1608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การเผยแพร่ผลงานร่วม)</a:t>
            </a:r>
          </a:p>
          <a:p>
            <a:pPr>
              <a:lnSpc>
                <a:spcPts val="1608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3. ด้านการบริการวิชาการและการพัฒนาชุมชน</a:t>
            </a:r>
          </a:p>
          <a:p>
            <a:pPr>
              <a:lnSpc>
                <a:spcPts val="1608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(ระบุขอบเขตย่อย เช่น: การฝึกอบรมให้ชุมชน, การใช้ห้องปฏิบัติการร่วม, การให้คำปรึกษา</a:t>
            </a:r>
            <a:r>
              <a:rPr lang="en-US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)</a:t>
            </a:r>
          </a:p>
          <a:p>
            <a:pPr>
              <a:lnSpc>
                <a:spcPts val="1608"/>
              </a:lnSpc>
            </a:pPr>
            <a:r>
              <a:rPr lang="en-US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4. </a:t>
            </a: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ด้านการแลกเปลี่ยนและสร้างความสัมพันธ์</a:t>
            </a:r>
          </a:p>
          <a:p>
            <a:pPr>
              <a:lnSpc>
                <a:spcPts val="1608"/>
              </a:lnSpc>
            </a:pPr>
            <a:r>
              <a:rPr lang="th-TH" sz="1600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(ระบุขอบเขตย่อย เช่น: การจัดสัมมนาร่วม, การแลกเปลี่ยนบุคลากร, การสนับสนุนทรัพยากร)</a:t>
            </a:r>
          </a:p>
          <a:p>
            <a:pPr>
              <a:lnSpc>
                <a:spcPts val="1608"/>
              </a:lnSpc>
            </a:pPr>
            <a:endParaRPr lang="th-TH" sz="1600" b="1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  <a:p>
            <a:pPr>
              <a:lnSpc>
                <a:spcPts val="1608"/>
              </a:lnSpc>
            </a:pPr>
            <a:r>
              <a:rPr lang="th-TH" sz="1600" b="1" dirty="0">
                <a:solidFill>
                  <a:srgbClr val="0070C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***ให้นำประเด็นความร่วมมือจากคู่ฉบับสัญญามาพิจารณาเนื้อหาประเด็นความร่วมมือ</a:t>
            </a:r>
            <a:endParaRPr lang="en-US" sz="1600" b="1" dirty="0">
              <a:solidFill>
                <a:srgbClr val="0070C0"/>
              </a:solidFill>
              <a:latin typeface="TH SarabunPSK" panose="020B0500040200020003" pitchFamily="34" charset="-34"/>
              <a:ea typeface="Gordita Bold"/>
              <a:cs typeface="TH SarabunPSK" panose="020B0500040200020003" pitchFamily="34" charset="-34"/>
              <a:sym typeface="Gordita Bold"/>
            </a:endParaRPr>
          </a:p>
        </p:txBody>
      </p:sp>
      <p:sp>
        <p:nvSpPr>
          <p:cNvPr id="68" name="TextBox 68"/>
          <p:cNvSpPr txBox="1"/>
          <p:nvPr/>
        </p:nvSpPr>
        <p:spPr>
          <a:xfrm>
            <a:off x="5484909" y="1689349"/>
            <a:ext cx="5523241" cy="48527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1. ด้านการยกระดับคุณภาพ ตัวอย่างเช่น: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ยกระดับ: ยกระดับมาตรฐานการศึกษา/การวิจัย/การบริการวิชาการของหน่วยงาน 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     (ระบุ): ..........................................................................................................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การสร้างความเป็นเลิศ: การพัฒนาสู่ความเป็นศูนย์กลาง (</a:t>
            </a:r>
            <a:r>
              <a:rPr lang="en-US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Center of Excellence) </a:t>
            </a: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ในสาขาเฉพาะทาง 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     (ระบุ): ..........................................................................................................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2. ด้านความเข้มแข็งของเครือข่ายและการยอมรับ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สร้างภาพลักษณ์: การเสริมสร้างชื่อเสียงและความน่าเชื่อถือของคณะ/สถาบันในระดับท้องถิ่น/ภูมิภาค 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     (ระบุ): ..........................................................................................................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เพิ่มโอกาส: การขยายเครือข่าย/การสร้างพันธมิตรเชิงกลยุทธ์ในระดับชาติ/นานาชาติ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     (ระบุ):..........................................................................................................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3. ด้านผลกระทบต่อเศรษฐกิจและสังคม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พัฒนาท้องถิ่น: การสร้างผลกระทบเชิงบวกต่อการพัฒนาเศรษฐกิจและคุณภาพชีวิตของชุมชน/สังคม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     (ระบุ): ..........................................................................................................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ตอบสนองตลาด: การผลิตบัณฑิตที่ตรงตามความต้องการและลดปัญหาการขาดแคลนบุคลากรในอุตสาหกรรม 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     (ระบุ): ...................................................................................................</a:t>
            </a:r>
          </a:p>
          <a:p>
            <a:pPr>
              <a:lnSpc>
                <a:spcPts val="1758"/>
              </a:lnSpc>
            </a:pPr>
            <a:r>
              <a:rPr lang="th-TH" b="1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อื่น ๆ ด้านผลกระทบ (ระบุ): ..........................................................................................................</a:t>
            </a:r>
            <a:endParaRPr lang="en-US" b="1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69" name="TextBox 69"/>
          <p:cNvSpPr txBox="1"/>
          <p:nvPr/>
        </p:nvSpPr>
        <p:spPr>
          <a:xfrm>
            <a:off x="8976793" y="1651528"/>
            <a:ext cx="2031357" cy="1906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33"/>
              </a:lnSpc>
              <a:spcBef>
                <a:spcPct val="0"/>
              </a:spcBef>
            </a:pPr>
            <a:r>
              <a:rPr lang="th-TH" sz="1600" b="1" u="sng" dirty="0">
                <a:solidFill>
                  <a:srgbClr val="004AAD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สามารถตอบได้อย่างน้อย 1 ด้าน</a:t>
            </a:r>
            <a:endParaRPr lang="en-US" sz="1600" b="1" u="sng" dirty="0">
              <a:solidFill>
                <a:srgbClr val="004AAD"/>
              </a:solidFill>
              <a:latin typeface="TH SarabunPSK" panose="020B0500040200020003" pitchFamily="34" charset="-34"/>
              <a:ea typeface="Gordita Bold"/>
              <a:cs typeface="TH SarabunPSK" panose="020B0500040200020003" pitchFamily="34" charset="-34"/>
              <a:sym typeface="Gordita Bold"/>
            </a:endParaRPr>
          </a:p>
        </p:txBody>
      </p:sp>
      <p:sp>
        <p:nvSpPr>
          <p:cNvPr id="70" name="TextBox 70"/>
          <p:cNvSpPr txBox="1"/>
          <p:nvPr/>
        </p:nvSpPr>
        <p:spPr>
          <a:xfrm>
            <a:off x="3209087" y="1634775"/>
            <a:ext cx="2064622" cy="190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22"/>
              </a:lnSpc>
              <a:spcBef>
                <a:spcPct val="0"/>
              </a:spcBef>
            </a:pPr>
            <a:r>
              <a:rPr lang="th-TH" sz="1600" b="1" u="sng" dirty="0">
                <a:solidFill>
                  <a:srgbClr val="004AAD"/>
                </a:solidFill>
                <a:latin typeface="TH SarabunPSK" panose="020B0500040200020003" pitchFamily="34" charset="-34"/>
                <a:ea typeface="Gordita Bold"/>
                <a:cs typeface="TH SarabunPSK" panose="020B0500040200020003" pitchFamily="34" charset="-34"/>
                <a:sym typeface="Gordita Bold"/>
              </a:rPr>
              <a:t>โปรดเลือกด้านที่เกี่ยวข้องและอธิบาย</a:t>
            </a:r>
            <a:endParaRPr lang="en-US" sz="1600" b="1" u="sng" dirty="0">
              <a:solidFill>
                <a:srgbClr val="004AAD"/>
              </a:solidFill>
              <a:latin typeface="TH SarabunPSK" panose="020B0500040200020003" pitchFamily="34" charset="-34"/>
              <a:ea typeface="Gordita Bold"/>
              <a:cs typeface="TH SarabunPSK" panose="020B0500040200020003" pitchFamily="34" charset="-34"/>
              <a:sym typeface="Gordita Bold"/>
            </a:endParaRPr>
          </a:p>
        </p:txBody>
      </p:sp>
      <p:sp>
        <p:nvSpPr>
          <p:cNvPr id="71" name="TextBox 71"/>
          <p:cNvSpPr txBox="1"/>
          <p:nvPr/>
        </p:nvSpPr>
        <p:spPr>
          <a:xfrm>
            <a:off x="2890215" y="7391121"/>
            <a:ext cx="5133870" cy="390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54"/>
              </a:lnSpc>
              <a:spcBef>
                <a:spcPct val="0"/>
              </a:spcBef>
            </a:pPr>
            <a:r>
              <a:rPr lang="th-TH" sz="28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ประโยชน์ที่คาดว่ามหาวิทยาลัยจะได้รับ</a:t>
            </a:r>
            <a:endParaRPr lang="en-US" sz="2800" b="1" dirty="0">
              <a:solidFill>
                <a:srgbClr val="000000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72" name="TextBox 72"/>
          <p:cNvSpPr txBox="1"/>
          <p:nvPr/>
        </p:nvSpPr>
        <p:spPr>
          <a:xfrm>
            <a:off x="12868745" y="2029174"/>
            <a:ext cx="1104130" cy="157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th-TH" sz="1200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(ระบุจำนวนคน)</a:t>
            </a:r>
            <a:endParaRPr lang="en-US" sz="1200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73" name="TextBox 73"/>
          <p:cNvSpPr txBox="1"/>
          <p:nvPr/>
        </p:nvSpPr>
        <p:spPr>
          <a:xfrm>
            <a:off x="12948403" y="2254597"/>
            <a:ext cx="1104130" cy="157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th-TH" sz="1200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(ระบุจำนวนคน)</a:t>
            </a:r>
            <a:endParaRPr lang="en-US" sz="1200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74" name="TextBox 74"/>
          <p:cNvSpPr txBox="1"/>
          <p:nvPr/>
        </p:nvSpPr>
        <p:spPr>
          <a:xfrm>
            <a:off x="12182813" y="2508281"/>
            <a:ext cx="1104130" cy="157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th-TH" sz="1200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(ระบุจำนวนคน)</a:t>
            </a:r>
            <a:endParaRPr lang="en-US" sz="1200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75" name="TextBox 75"/>
          <p:cNvSpPr txBox="1"/>
          <p:nvPr/>
        </p:nvSpPr>
        <p:spPr>
          <a:xfrm>
            <a:off x="12182813" y="2721463"/>
            <a:ext cx="1104130" cy="157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9"/>
              </a:lnSpc>
              <a:spcBef>
                <a:spcPct val="0"/>
              </a:spcBef>
            </a:pPr>
            <a:r>
              <a:rPr lang="th-TH" sz="1200" dirty="0">
                <a:solidFill>
                  <a:srgbClr val="FF3131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(ระบุจำนวนคน)</a:t>
            </a:r>
            <a:endParaRPr lang="en-US" sz="1200" dirty="0">
              <a:solidFill>
                <a:srgbClr val="FF3131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sp>
        <p:nvSpPr>
          <p:cNvPr id="76" name="TextBox 76"/>
          <p:cNvSpPr txBox="1"/>
          <p:nvPr/>
        </p:nvSpPr>
        <p:spPr>
          <a:xfrm>
            <a:off x="11188883" y="8655197"/>
            <a:ext cx="7036857" cy="7539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24"/>
              </a:lnSpc>
              <a:spcBef>
                <a:spcPct val="0"/>
              </a:spcBef>
            </a:pPr>
            <a:r>
              <a:rPr lang="th-TH" sz="24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ปัญหา/อุปสรรคที่พบในการดำเนินกิจกรรม:</a:t>
            </a:r>
            <a:r>
              <a:rPr lang="en-US" sz="24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1155788" y="9465596"/>
            <a:ext cx="7036857" cy="7539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24"/>
              </a:lnSpc>
              <a:spcBef>
                <a:spcPct val="0"/>
              </a:spcBef>
            </a:pPr>
            <a:r>
              <a:rPr lang="th-TH" sz="24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ข้อเสนอแนะในการพัฒนาและต่อยอดความร่วมมือ</a:t>
            </a:r>
            <a:r>
              <a:rPr lang="en-US" sz="24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 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15280279" y="4727268"/>
            <a:ext cx="2655512" cy="19749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30"/>
              </a:lnSpc>
            </a:pPr>
            <a:r>
              <a:rPr lang="th-TH" sz="2000" b="1" u="sng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คำอธิบาย</a:t>
            </a:r>
          </a:p>
          <a:p>
            <a:pPr>
              <a:lnSpc>
                <a:spcPts val="2230"/>
              </a:lnSpc>
            </a:pPr>
            <a:r>
              <a:rPr lang="th-TH" sz="20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กิจกรรม....................</a:t>
            </a:r>
            <a:br>
              <a:rPr lang="th-TH" sz="20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</a:br>
            <a:r>
              <a:rPr lang="th-TH" sz="20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ระหว่าง.............และ.......................</a:t>
            </a:r>
          </a:p>
          <a:p>
            <a:pPr>
              <a:lnSpc>
                <a:spcPts val="2230"/>
              </a:lnSpc>
            </a:pPr>
            <a:r>
              <a:rPr lang="th-TH" sz="20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จัดขึ้นวันที่.............ณ.....................</a:t>
            </a:r>
          </a:p>
          <a:p>
            <a:pPr>
              <a:lnSpc>
                <a:spcPts val="2230"/>
              </a:lnSpc>
            </a:pPr>
            <a:r>
              <a:rPr lang="th-TH" sz="20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วัตถุประสงค์...................................</a:t>
            </a:r>
          </a:p>
          <a:p>
            <a:pPr>
              <a:lnSpc>
                <a:spcPts val="2230"/>
              </a:lnSpc>
            </a:pPr>
            <a:r>
              <a:rPr lang="th-TH" sz="20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หน่วยงานที่ร่วม...............................</a:t>
            </a:r>
          </a:p>
          <a:p>
            <a:pPr>
              <a:lnSpc>
                <a:spcPts val="2230"/>
              </a:lnSpc>
            </a:pPr>
            <a:r>
              <a:rPr lang="th-TH" sz="2000" b="1" dirty="0">
                <a:solidFill>
                  <a:srgbClr val="000000"/>
                </a:solidFill>
                <a:latin typeface="TH SarabunPSK" panose="020B0500040200020003" pitchFamily="34" charset="-34"/>
                <a:ea typeface="Gordita"/>
                <a:cs typeface="TH SarabunPSK" panose="020B0500040200020003" pitchFamily="34" charset="-34"/>
                <a:sym typeface="Gordita"/>
              </a:rPr>
              <a:t>จำนวนคนที่เข้าร่วม.........................</a:t>
            </a:r>
            <a:endParaRPr lang="en-US" sz="2000" b="1" dirty="0">
              <a:solidFill>
                <a:srgbClr val="000000"/>
              </a:solidFill>
              <a:latin typeface="TH SarabunPSK" panose="020B0500040200020003" pitchFamily="34" charset="-34"/>
              <a:ea typeface="Gordita"/>
              <a:cs typeface="TH SarabunPSK" panose="020B0500040200020003" pitchFamily="34" charset="-34"/>
              <a:sym typeface="Gordita"/>
            </a:endParaRPr>
          </a:p>
        </p:txBody>
      </p:sp>
      <p:graphicFrame>
        <p:nvGraphicFramePr>
          <p:cNvPr id="79" name="Table 78">
            <a:extLst>
              <a:ext uri="{FF2B5EF4-FFF2-40B4-BE49-F238E27FC236}">
                <a16:creationId xmlns:a16="http://schemas.microsoft.com/office/drawing/2014/main" id="{87A314B9-22D1-BEE7-A71E-248DC1438A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01910"/>
              </p:ext>
            </p:extLst>
          </p:nvPr>
        </p:nvGraphicFramePr>
        <p:xfrm>
          <a:off x="152400" y="7725727"/>
          <a:ext cx="10855749" cy="2493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8583">
                  <a:extLst>
                    <a:ext uri="{9D8B030D-6E8A-4147-A177-3AD203B41FA5}">
                      <a16:colId xmlns:a16="http://schemas.microsoft.com/office/drawing/2014/main" val="85452107"/>
                    </a:ext>
                  </a:extLst>
                </a:gridCol>
                <a:gridCol w="3925217">
                  <a:extLst>
                    <a:ext uri="{9D8B030D-6E8A-4147-A177-3AD203B41FA5}">
                      <a16:colId xmlns:a16="http://schemas.microsoft.com/office/drawing/2014/main" val="2125882291"/>
                    </a:ext>
                  </a:extLst>
                </a:gridCol>
                <a:gridCol w="3311949">
                  <a:extLst>
                    <a:ext uri="{9D8B030D-6E8A-4147-A177-3AD203B41FA5}">
                      <a16:colId xmlns:a16="http://schemas.microsoft.com/office/drawing/2014/main" val="2073407606"/>
                    </a:ext>
                  </a:extLst>
                </a:gridCol>
              </a:tblGrid>
              <a:tr h="623464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ผลผลิต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ผลลัพธ์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ผลกระทบ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339631"/>
                  </a:ext>
                </a:extLst>
              </a:tr>
              <a:tr h="1870392">
                <a:tc>
                  <a:txBody>
                    <a:bodyPr/>
                    <a:lstStyle/>
                    <a:p>
                      <a:r>
                        <a:rPr lang="th-TH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* ยกตัวอย่างเช่น </a:t>
                      </a:r>
                    </a:p>
                    <a:p>
                      <a:r>
                        <a:rPr lang="th-TH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เชิงปริมาณ: ได้หลักสูตร/รายวิชาใหม่ จำนวน 1 ฉบับ, ได้รับนักศึกษาฝึกงาน จำนวน 15 คน, </a:t>
                      </a:r>
                    </a:p>
                    <a:p>
                      <a:r>
                        <a:rPr lang="th-TH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มีการตีพิมพ์ผลงานร่วม จำนวน 2 เรื่อง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ยกตัวอย่างเช่น </a:t>
                      </a:r>
                      <a:endParaRPr lang="th-TH" sz="1400" kern="1200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* </a:t>
                      </a:r>
                      <a:r>
                        <a:rPr lang="th-TH" sz="1400" b="1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ด้านนักศึกษา:</a:t>
                      </a:r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นักศึกษามีทักษะตามที่สถานประกอบการต้องการ </a:t>
                      </a:r>
                      <a:r>
                        <a:rPr lang="th-TH" sz="1400" b="1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เพิ่มขึ้น 20%</a:t>
                      </a:r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, บัณฑิตสาขา </a:t>
                      </a:r>
                      <a:r>
                        <a:rPr lang="en-US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X </a:t>
                      </a:r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มีอัตราการได้งานทำ </a:t>
                      </a:r>
                      <a:r>
                        <a:rPr lang="th-TH" sz="1400" b="1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100%</a:t>
                      </a:r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* </a:t>
                      </a:r>
                      <a:endParaRPr lang="th-TH" sz="1400" kern="1200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1400" b="1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ด้านบุคลากร:</a:t>
                      </a:r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คณาจารย์มีความเชี่ยวชาญในเทคโนโลยีใหม่ </a:t>
                      </a:r>
                      <a:r>
                        <a:rPr lang="th-TH" sz="1400" b="1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เพิ่มขึ้น 10 คน</a:t>
                      </a:r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, หน่วยงานได้รับทุนวิจัยจากคู่สัญญารวม </a:t>
                      </a:r>
                      <a:r>
                        <a:rPr lang="th-TH" sz="1400" b="1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150,000 บาท</a:t>
                      </a:r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* </a:t>
                      </a:r>
                      <a:endParaRPr lang="th-TH" sz="1400" kern="1200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1400" b="1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ด้านหน่วยงาน:</a:t>
                      </a:r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หลักสูตรได้รับการรับรองมาตรฐานจากสมาคมวิชาชีพ </a:t>
                      </a:r>
                      <a:r>
                        <a:rPr lang="en-US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X </a:t>
                      </a:r>
                      <a:r>
                        <a:rPr lang="th-TH" sz="1400" b="0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หรือมีการปรับปรุงหลักสูตรให้ทันสมัย </a:t>
                      </a:r>
                      <a:r>
                        <a:rPr lang="th-TH" sz="1400" b="1" i="0" kern="12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100%</a:t>
                      </a:r>
                      <a:endParaRPr lang="th-TH" sz="1400" kern="1200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ยกตัวอย่างเช่น </a:t>
                      </a:r>
                    </a:p>
                    <a:p>
                      <a:r>
                        <a:rPr lang="th-TH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* ด้านสังคม: กลุ่มวิสาหกิจชุมชน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Y </a:t>
                      </a:r>
                      <a:r>
                        <a:rPr lang="th-TH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มีรายได้รวม เพิ่มขึ้น 30% ภายในปีแรกหลังรับการถ่ายทอดองค์ความรู้* </a:t>
                      </a:r>
                    </a:p>
                    <a:p>
                      <a:r>
                        <a:rPr lang="th-TH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ด้านภาพลักษณ์: คณะ/สถาบันได้รับการยอมรับจากภายนอก/ได้รับรางวัล/ได้รับการจัดอันดับให้เป็นศูนย์ความเป็นเลิศ (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Center of Excellence) </a:t>
                      </a:r>
                      <a:r>
                        <a:rPr lang="th-TH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ในระดับภูมิภาค* </a:t>
                      </a:r>
                    </a:p>
                    <a:p>
                      <a:r>
                        <a:rPr lang="th-TH" sz="14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ด้านความยั่งยืน: เกิดการสร้างกลไกความร่วมมือ/เครือข่ายความร่วมมือใหม่ที่ยั่งยืน จำนวน 2 เครือข่าย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73625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875</Words>
  <Application>Microsoft Office PowerPoint</Application>
  <PresentationFormat>กำหนดเอง</PresentationFormat>
  <Paragraphs>100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Gordita</vt:lpstr>
      <vt:lpstr>Arial</vt:lpstr>
      <vt:lpstr>Gordita Bold</vt:lpstr>
      <vt:lpstr>TH SarabunPSK</vt:lpstr>
      <vt:lpstr>Calibri</vt:lpstr>
      <vt:lpstr>Office Theme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แบบสำรวจข้อมูลการสร้างเครือข่ายความร่วมมือมหาวิทยาลัยราชภัฏสกลนคร</dc:title>
  <cp:lastModifiedBy>Chanokyada</cp:lastModifiedBy>
  <cp:revision>1</cp:revision>
  <dcterms:created xsi:type="dcterms:W3CDTF">2006-08-16T00:00:00Z</dcterms:created>
  <dcterms:modified xsi:type="dcterms:W3CDTF">2025-11-13T03:58:13Z</dcterms:modified>
  <dc:identifier>DAG4ebq5Bdc</dc:identifier>
</cp:coreProperties>
</file>