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0" r:id="rId3"/>
    <p:sldMasterId id="2147483714" r:id="rId4"/>
    <p:sldMasterId id="2147483731" r:id="rId5"/>
    <p:sldMasterId id="2147483751" r:id="rId6"/>
    <p:sldMasterId id="2147483764" r:id="rId7"/>
    <p:sldMasterId id="2147483776" r:id="rId8"/>
    <p:sldMasterId id="2147483808" r:id="rId9"/>
    <p:sldMasterId id="2147483820" r:id="rId10"/>
    <p:sldMasterId id="2147483832" r:id="rId11"/>
  </p:sldMasterIdLst>
  <p:notesMasterIdLst>
    <p:notesMasterId r:id="rId32"/>
  </p:notesMasterIdLst>
  <p:sldIdLst>
    <p:sldId id="700" r:id="rId12"/>
    <p:sldId id="709" r:id="rId13"/>
    <p:sldId id="731" r:id="rId14"/>
    <p:sldId id="757" r:id="rId15"/>
    <p:sldId id="711" r:id="rId16"/>
    <p:sldId id="713" r:id="rId17"/>
    <p:sldId id="714" r:id="rId18"/>
    <p:sldId id="720" r:id="rId19"/>
    <p:sldId id="759" r:id="rId20"/>
    <p:sldId id="760" r:id="rId21"/>
    <p:sldId id="762" r:id="rId22"/>
    <p:sldId id="761" r:id="rId23"/>
    <p:sldId id="735" r:id="rId24"/>
    <p:sldId id="763" r:id="rId25"/>
    <p:sldId id="765" r:id="rId26"/>
    <p:sldId id="766" r:id="rId27"/>
    <p:sldId id="727" r:id="rId28"/>
    <p:sldId id="767" r:id="rId29"/>
    <p:sldId id="768" r:id="rId30"/>
    <p:sldId id="769" r:id="rId3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  <a:srgbClr val="FF6600"/>
    <a:srgbClr val="FFFF66"/>
    <a:srgbClr val="FFCCFF"/>
    <a:srgbClr val="FFFFCC"/>
    <a:srgbClr val="516E00"/>
    <a:srgbClr val="CCFFCC"/>
    <a:srgbClr val="CC99FF"/>
    <a:srgbClr val="0070C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774" autoAdjust="0"/>
  </p:normalViewPr>
  <p:slideViewPr>
    <p:cSldViewPr snapToGrid="0" showGuides="1">
      <p:cViewPr>
        <p:scale>
          <a:sx n="75" d="100"/>
          <a:sy n="75" d="100"/>
        </p:scale>
        <p:origin x="492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9481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37434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54298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288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52178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0487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388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12CF6E-CD20-47DA-BC5D-47845A1E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DA6555-B8AB-4F20-8BCA-260AF7146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1D9EF9-EE5C-4FC6-82E3-DB83001E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F0E52-B4F9-4195-83B0-B4914A8BDA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7054EE-AEEB-4F0B-98A5-7FE9ECD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D32A5A-DF23-4F50-8A92-27CB46A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59115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5F2024-595D-41BB-8F10-C132B09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6DD8AE-4A1A-4C55-BAFD-67B95B7E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18C1D0B-25FF-413E-BD75-CB7FD20A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1F6F1-FFA7-4959-B6BE-555CBB727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D80DF5-83C2-4DED-9D4C-0D066656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9282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4932E0-32A0-446D-8827-645D5F90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7F78F8-8B9E-4958-B71A-4A180457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E55A2C-5264-462A-8AF6-A72FCF73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50AB-5676-4B9A-8422-E75BA80BA5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2AA47C-FB4F-49BC-88FD-A19EB973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01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83B77E8-259F-42E7-AAF1-EA23907475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8779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A192D-4D5E-4075-8F7A-9114F743B5B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40201" y="1850343"/>
            <a:ext cx="256032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617640F-CA64-4017-83A6-84975131BB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50F83F-9911-460C-AE70-F29F4EA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461C16-792F-4AD8-8CC3-DFDAB73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FC9CB2-DD13-4882-92CF-C7AEE256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18E6A5-7DA0-4F7B-9ADB-8C564F9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A9999-A698-4BE4-BAC3-BF0392C07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CDCF3C-54AB-41B9-8B20-AE106B1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484FAF-39DE-4CB9-83A9-2FB627F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09318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3C0CC8-74AE-4159-B71B-C544D64B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3FCAC89-8BFA-413F-A882-673AB98C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FE8467-9EA9-435A-9BEA-2F21D0D1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BC8414E-BFCF-49AE-9221-019D49DF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EF324D3-F723-47F4-A399-A90CD4053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F6D3C03-C0F9-4B61-B65F-D08501F0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A5B14-5501-41BA-A2AC-49B61DFE73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D5072E9-129D-4E09-84A0-01B0610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02BDC04-2483-4D8D-BF83-D76B7205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394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747EEF-98BC-4C45-BBFB-F8116CA5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3B94D-70B4-4969-98B1-2BBC12AD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5BB1-EBC6-4381-BC4E-619C4A8D8C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41116BB-11BC-43F1-BF3D-E41E159C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DF0DE3B-DD4D-4F47-954F-17ACA24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4442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C8B76CE-8ED3-49E6-BD20-C6A3A43D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EBA7C-A55F-4B39-98DA-F2C75B663B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D136B7C-D7F2-4BDA-A900-06A8213A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F1B6FF3-BE7C-40BE-AFCD-84E0E5EE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70575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9F1B5F-C469-4433-AFAF-DA31D17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25A41B-1E95-4649-A452-DE07EADC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E528BA8-B1E9-43FD-8C25-619FC5B1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8C8E8F-D307-4730-B174-C5935F51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1A3B1-DAA4-4F12-B9B1-74215FE7385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57BF92-A91A-4D64-A0EF-90C70FD5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B97B34-BC53-4EFF-AB8F-82790D09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41335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5CF6BF-52E6-4553-B491-7486578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80ADE56-6FB4-461D-9A98-FC61A446D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093B267-028D-40F8-A686-D75805CC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01686FF-E2D6-4F8B-B703-54786C6F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D03D2-8D78-4F25-93D6-8020941F73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4EA28FA-2DF2-4417-BCA7-64FCF338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1C871EC-4273-4AFF-AAE0-ABF098DF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40539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2FC32D-1930-4A74-BCFE-E4358FBC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EE013D1-4A35-4DB7-98EE-122599126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716E58-DEA9-4D6E-9938-F09FAD7F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DF2FE-48A2-4D72-90E3-E1DD13CB9B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BF483A-7D2C-4809-8D16-944C21FA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745E1D-80BD-43DA-BA27-E81B2FF0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6810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0A5A6D5-009F-416F-A544-BD2916A20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5E5ED48-C42B-4D8A-8568-A97C43BCD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9C1629-0CB5-4464-BAE0-508BDF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20E41-54BC-4259-9A30-A8D2F1541F4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D56394-44AC-456C-BF82-1ECE779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DD6581-E074-4FB4-9F00-34541B1B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12134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12CF6E-CD20-47DA-BC5D-47845A1E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DA6555-B8AB-4F20-8BCA-260AF7146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1D9EF9-EE5C-4FC6-82E3-DB83001E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F0E52-B4F9-4195-83B0-B4914A8BDA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7054EE-AEEB-4F0B-98A5-7FE9ECD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D32A5A-DF23-4F50-8A92-27CB46A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9058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5F2024-595D-41BB-8F10-C132B09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6DD8AE-4A1A-4C55-BAFD-67B95B7E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18C1D0B-25FF-413E-BD75-CB7FD20A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1F6F1-FFA7-4959-B6BE-555CBB727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D80DF5-83C2-4DED-9D4C-0D066656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68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4932E0-32A0-446D-8827-645D5F90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7F78F8-8B9E-4958-B71A-4A180457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E55A2C-5264-462A-8AF6-A72FCF73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50AB-5676-4B9A-8422-E75BA80BA5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2AA47C-FB4F-49BC-88FD-A19EB973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929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50F83F-9911-460C-AE70-F29F4EA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461C16-792F-4AD8-8CC3-DFDAB73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FC9CB2-DD13-4882-92CF-C7AEE256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18E6A5-7DA0-4F7B-9ADB-8C564F9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A9999-A698-4BE4-BAC3-BF0392C07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CDCF3C-54AB-41B9-8B20-AE106B1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484FAF-39DE-4CB9-83A9-2FB627F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68054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3C0CC8-74AE-4159-B71B-C544D64B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3FCAC89-8BFA-413F-A882-673AB98C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FE8467-9EA9-435A-9BEA-2F21D0D1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BC8414E-BFCF-49AE-9221-019D49DF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EF324D3-F723-47F4-A399-A90CD4053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F6D3C03-C0F9-4B61-B65F-D08501F0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A5B14-5501-41BA-A2AC-49B61DFE73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D5072E9-129D-4E09-84A0-01B0610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02BDC04-2483-4D8D-BF83-D76B7205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30813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747EEF-98BC-4C45-BBFB-F8116CA5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3B94D-70B4-4969-98B1-2BBC12AD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5BB1-EBC6-4381-BC4E-619C4A8D8C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41116BB-11BC-43F1-BF3D-E41E159C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DF0DE3B-DD4D-4F47-954F-17ACA24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86246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C8B76CE-8ED3-49E6-BD20-C6A3A43D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EBA7C-A55F-4B39-98DA-F2C75B663B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D136B7C-D7F2-4BDA-A900-06A8213A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F1B6FF3-BE7C-40BE-AFCD-84E0E5EE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7879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9F1B5F-C469-4433-AFAF-DA31D17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25A41B-1E95-4649-A452-DE07EADC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E528BA8-B1E9-43FD-8C25-619FC5B1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8C8E8F-D307-4730-B174-C5935F51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1A3B1-DAA4-4F12-B9B1-74215FE7385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57BF92-A91A-4D64-A0EF-90C70FD5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B97B34-BC53-4EFF-AB8F-82790D09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12224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5CF6BF-52E6-4553-B491-7486578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80ADE56-6FB4-461D-9A98-FC61A446D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093B267-028D-40F8-A686-D75805CC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01686FF-E2D6-4F8B-B703-54786C6F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D03D2-8D78-4F25-93D6-8020941F73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4EA28FA-2DF2-4417-BCA7-64FCF338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1C871EC-4273-4AFF-AAE0-ABF098DF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032663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2FC32D-1930-4A74-BCFE-E4358FBC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EE013D1-4A35-4DB7-98EE-122599126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716E58-DEA9-4D6E-9938-F09FAD7F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DF2FE-48A2-4D72-90E3-E1DD13CB9B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BF483A-7D2C-4809-8D16-944C21FA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745E1D-80BD-43DA-BA27-E81B2FF0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1472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0A5A6D5-009F-416F-A544-BD2916A20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5E5ED48-C42B-4D8A-8568-A97C43BCD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9C1629-0CB5-4464-BAE0-508BDF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20E41-54BC-4259-9A30-A8D2F1541F4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D56394-44AC-456C-BF82-1ECE779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DD6581-E074-4FB4-9F00-34541B1B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6912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12CF6E-CD20-47DA-BC5D-47845A1E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1FDA6555-B8AB-4F20-8BCA-260AF7146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1D9EF9-EE5C-4FC6-82E3-DB83001E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F0E52-B4F9-4195-83B0-B4914A8BDA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97054EE-AEEB-4F0B-98A5-7FE9ECD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ED32A5A-DF23-4F50-8A92-27CB46A4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072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873AD6C-496D-4491-A682-E92FEDBEE7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08DCB-F3E4-4527-ABE6-A22C349C91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655EAC4-2A21-449D-B1A3-7D045F3CCB9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5F2024-595D-41BB-8F10-C132B09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66DD8AE-4A1A-4C55-BAFD-67B95B7EE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  <a:lvl2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2pPr>
            <a:lvl3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3pPr>
            <a:lvl4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4pPr>
            <a:lvl5pPr>
              <a:defRPr>
                <a:latin typeface="TH SarabunPSK" panose="020B0500040200020003" pitchFamily="34" charset="-34"/>
                <a:cs typeface="TH SarabunPSK" panose="020B0500040200020003" pitchFamily="34" charset="-34"/>
              </a:defRPr>
            </a:lvl5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18C1D0B-25FF-413E-BD75-CB7FD20A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61F6F1-FFA7-4959-B6BE-555CBB727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D80DF5-83C2-4DED-9D4C-0D066656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92783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84932E0-32A0-446D-8827-645D5F90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57F78F8-8B9E-4958-B71A-4A1804576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1E55A2C-5264-462A-8AF6-A72FCF73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750AB-5676-4B9A-8422-E75BA80BA5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82AA47C-FB4F-49BC-88FD-A19EB973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009C07F2-85C9-4F3F-8E91-B85931F9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1390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E50F83F-9911-460C-AE70-F29F4EA4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461C16-792F-4AD8-8CC3-DFDAB73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FC9CB2-DD13-4882-92CF-C7AEE256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B18E6A5-7DA0-4F7B-9ADB-8C564F9D1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A9999-A698-4BE4-BAC3-BF0392C0760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4CDCF3C-54AB-41B9-8B20-AE106B1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484FAF-39DE-4CB9-83A9-2FB627F5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17600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3C0CC8-74AE-4159-B71B-C544D64B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3FCAC89-8BFA-413F-A882-673AB98C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FE8467-9EA9-435A-9BEA-2F21D0D1C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BC8414E-BFCF-49AE-9221-019D49DF49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EF324D3-F723-47F4-A399-A90CD4053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F6D3C03-C0F9-4B61-B65F-D08501F0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A5B14-5501-41BA-A2AC-49B61DFE73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D5072E9-129D-4E09-84A0-01B06109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002BDC04-2483-4D8D-BF83-D76B7205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6161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9747EEF-98BC-4C45-BBFB-F8116CA5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053B94D-70B4-4969-98B1-2BBC12AD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5BB1-EBC6-4381-BC4E-619C4A8D8C9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41116BB-11BC-43F1-BF3D-E41E159C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DF0DE3B-DD4D-4F47-954F-17ACA249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39370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C8B76CE-8ED3-49E6-BD20-C6A3A43D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EBA7C-A55F-4B39-98DA-F2C75B663B8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0D136B7C-D7F2-4BDA-A900-06A8213A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F1B6FF3-BE7C-40BE-AFCD-84E0E5EE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78447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9F1B5F-C469-4433-AFAF-DA31D17C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525A41B-1E95-4649-A452-DE07EADC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E528BA8-B1E9-43FD-8C25-619FC5B1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8C8E8F-D307-4730-B174-C5935F51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01A3B1-DAA4-4F12-B9B1-74215FE7385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557BF92-A91A-4D64-A0EF-90C70FD5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B97B34-BC53-4EFF-AB8F-82790D09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70141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5CF6BF-52E6-4553-B491-7486578F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880ADE56-6FB4-461D-9A98-FC61A446D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093B267-028D-40F8-A686-D75805CCF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01686FF-E2D6-4F8B-B703-54786C6F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D03D2-8D78-4F25-93D6-8020941F73A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4EA28FA-2DF2-4417-BCA7-64FCF338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1C871EC-4273-4AFF-AAE0-ABF098DF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19887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2FC32D-1930-4A74-BCFE-E4358FBC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EE013D1-4A35-4DB7-98EE-122599126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716E58-DEA9-4D6E-9938-F09FAD7F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DF2FE-48A2-4D72-90E3-E1DD13CB9B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BF483A-7D2C-4809-8D16-944C21FAD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6745E1D-80BD-43DA-BA27-E81B2FF0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9348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40A5A6D5-009F-416F-A544-BD2916A202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5E5ED48-C42B-4D8A-8568-A97C43BCD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49C1629-0CB5-4464-BAE0-508BDF5A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20E41-54BC-4259-9A30-A8D2F1541F4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ED56394-44AC-456C-BF82-1ECE779A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DD6581-E074-4FB4-9F00-34541B1B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948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1815CCC-CA9E-4F29-B955-753452C96A97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5">
            <a:extLst>
              <a:ext uri="{FF2B5EF4-FFF2-40B4-BE49-F238E27FC236}">
                <a16:creationId xmlns:a16="http://schemas.microsoft.com/office/drawing/2014/main" id="{5FEC4456-0BAB-478F-8B37-BCF7945CE7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458B-DB5E-438B-A5D5-8EB570657B64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5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9E375-43C1-4CAA-8CB2-CB243A4BDB48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79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FF9C-F4C8-43EE-9025-5A9E04F90A90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59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88AC-36B1-4F16-B3A7-AB76E76381DD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9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6150C-378A-48D1-B0EF-03DE60092162}" type="datetime1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9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3A63-7FBF-4920-B0B3-EAE44D242283}" type="datetime1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63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CFAB-5C7C-4103-874A-47B1FF985497}" type="datetime1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25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3E97-777D-436E-9B57-EF2CD6F8A505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9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CFF4-57D6-4643-9CE0-CD95FAF28700}" type="datetime1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E85C-4F7F-4390-9A45-2B96A9017563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46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368B-7154-44A2-956A-3D3B4AD2E904}" type="datetime1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58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9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4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226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85328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78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17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3D870A7-FE5E-40F4-A7C7-37E90CEC400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493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15C780-92DB-48AA-9CD0-9548DF1656A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92870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5F0508D-AA30-4696-A4CC-23A8C8408F2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20062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FB49AB0-8EF9-4316-A378-0D6995EDE1B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472541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D507A7-BBC1-4D73-B1DA-8A17D69433C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744460" y="1490302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06E515-D4FE-4549-95B7-9FC6BC1107E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5493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A8CD0D3-9855-47AB-BAEB-C52324B2AC1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292685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74390A0-D256-44F2-A319-F9663500DEA3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198771" y="4076847"/>
            <a:ext cx="1794458" cy="16118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366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118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4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75787" y="242176"/>
            <a:ext cx="801621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75787" y="1010261"/>
            <a:ext cx="801621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95293" y="1508787"/>
            <a:ext cx="4079776" cy="5349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01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48680"/>
            <a:ext cx="8592277" cy="5760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82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965139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49448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14826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592277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592277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4951" y="356659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14951" y="3621021"/>
            <a:ext cx="2880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765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4389107"/>
            <a:ext cx="1166461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5157192"/>
            <a:ext cx="1166461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392" y="452669"/>
            <a:ext cx="4416171" cy="3744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27915" y="452669"/>
            <a:ext cx="6240693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27915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8261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9648608" y="2420765"/>
            <a:ext cx="1920000" cy="17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92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64332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7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712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1991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8">
            <a:extLst>
              <a:ext uri="{FF2B5EF4-FFF2-40B4-BE49-F238E27FC236}">
                <a16:creationId xmlns:a16="http://schemas.microsoft.com/office/drawing/2014/main" id="{2DF45995-8A1F-42EB-97CA-0BE9292982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66964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042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74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168780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613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7991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49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263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75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472747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2216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92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9418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780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4145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6597569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90340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22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3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D66ED7B-B0C8-4F96-B66D-9E7D98CDE7D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E82089DB-8E5A-433D-90AB-D3A09E398B5C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C7D9B-A094-4410-B1AD-4D00BF7AE12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65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65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193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878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53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621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381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91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728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5487-75B8-4ACD-9990-D4E8312EA95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9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D0A51-4A7E-4F2D-B63A-72E0AD8265EC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71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E89B8-6FA8-4A55-98BF-9484B8B599C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617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638F-5E2E-4E73-98A6-023F670412F5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51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CEC9F-2D70-409B-9CF6-F021DD890A6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35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D6B64-7AA7-412D-8EF0-4FC778762EAA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517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3D066E-C16F-47AC-9362-FAB657E9149F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21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E0CC9-DBB7-4930-A6B4-91C75B86CA9B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091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96613-0A1E-40EB-9124-0557DB14B52D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847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8E50E-85E9-44B8-9E18-7E481B396BC4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399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9EE10-41EC-4132-B285-137967D1F083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4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3BB0289F-8A8A-4535-98F6-194A35541597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5" name="Freeform: Shape 18">
              <a:extLst>
                <a:ext uri="{FF2B5EF4-FFF2-40B4-BE49-F238E27FC236}">
                  <a16:creationId xmlns:a16="http://schemas.microsoft.com/office/drawing/2014/main" id="{124C869E-34C6-4670-A07B-2DD7EEF4625E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C74870D9-B1E5-46A4-92DE-35D8813C10E3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84C0FA71-D670-4436-9249-1621E48D3A2F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F05E0E04-A5AB-4A9A-912F-078ED3BFA5C3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3F622B6E-4EF1-410E-BDA0-17B42C027D7B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9D2B0739-952F-4552-8B8D-09E4B660C73F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0F2C49EF-F236-4C8F-9F73-EE54F03CB3E2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3DC56E2-B368-4617-996C-643FDA5AAE41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3" name="Oval 26">
                <a:extLst>
                  <a:ext uri="{FF2B5EF4-FFF2-40B4-BE49-F238E27FC236}">
                    <a16:creationId xmlns:a16="http://schemas.microsoft.com/office/drawing/2014/main" id="{FE82A5CC-13FF-4D5D-98E7-CABB269BD4C6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A792250A-8EE6-4EE5-9B1E-9F0C46116D79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42F34B-948D-411D-A254-D6F6901537D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48AFE75F-E657-4A07-A79B-59AD978CB649}"/>
              </a:ext>
            </a:extLst>
          </p:cNvPr>
          <p:cNvGrpSpPr/>
          <p:nvPr userDrawn="1"/>
        </p:nvGrpSpPr>
        <p:grpSpPr>
          <a:xfrm>
            <a:off x="6800195" y="2684975"/>
            <a:ext cx="1655536" cy="3345213"/>
            <a:chOff x="7135665" y="1639404"/>
            <a:chExt cx="2274703" cy="4596316"/>
          </a:xfrm>
        </p:grpSpPr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A3DC18C1-0795-4817-8361-0CBED428A785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B076B94-1BF1-4A66-ACF1-E45C63C09758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8C26AB56-9C5C-4724-A1A2-93AB547A305E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FB47101D-ADCC-4EAD-A4E7-06DDFDE71CC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AEF267AF-7427-46B8-B39E-0B8FCB794152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06D791C-6A33-4653-A86A-0CE4271F0FD5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A06F96CF-8BA3-46BF-A627-D793CE2D1089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CB20D032-8379-402B-A2E6-A1FB8D70814D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52F182CA-235B-4476-B3EE-0058EA08234A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F9BCECF-A1A3-42CE-984F-533B971E86C0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EB0A7ADA-5C75-4BEF-AE0D-EB9917807B7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DC8525E-2424-4195-A5E8-12589DCD8159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31">
              <a:extLst>
                <a:ext uri="{FF2B5EF4-FFF2-40B4-BE49-F238E27FC236}">
                  <a16:creationId xmlns:a16="http://schemas.microsoft.com/office/drawing/2014/main" id="{DA006FF5-26EA-41EC-B242-757F72EF6133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2">
              <a:extLst>
                <a:ext uri="{FF2B5EF4-FFF2-40B4-BE49-F238E27FC236}">
                  <a16:creationId xmlns:a16="http://schemas.microsoft.com/office/drawing/2014/main" id="{75E9E151-9D08-4D13-8EDA-60717D0C82A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3">
              <a:extLst>
                <a:ext uri="{FF2B5EF4-FFF2-40B4-BE49-F238E27FC236}">
                  <a16:creationId xmlns:a16="http://schemas.microsoft.com/office/drawing/2014/main" id="{3A5049CA-FB9F-4E44-95D4-0EEFE5069371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4">
              <a:extLst>
                <a:ext uri="{FF2B5EF4-FFF2-40B4-BE49-F238E27FC236}">
                  <a16:creationId xmlns:a16="http://schemas.microsoft.com/office/drawing/2014/main" id="{005BDE6B-BF6A-4F40-AB9B-D5D34384B562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715DD1F8-8868-4378-BDC1-A96870E80AB8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Picture Placeholder 37">
            <a:extLst>
              <a:ext uri="{FF2B5EF4-FFF2-40B4-BE49-F238E27FC236}">
                <a16:creationId xmlns:a16="http://schemas.microsoft.com/office/drawing/2014/main" id="{5480EE83-3B4F-4C7A-A9E8-2C50186570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0857" y="2758019"/>
            <a:ext cx="1466218" cy="3196113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7BC49B0F-40FA-4C7D-881C-5A5A089F25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45" y="1250975"/>
            <a:ext cx="2112235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52646" y="1250975"/>
            <a:ext cx="1056117" cy="468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321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472" y="0"/>
            <a:ext cx="211223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4" y="3909054"/>
            <a:ext cx="1260665" cy="27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877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533123"/>
            <a:ext cx="12192000" cy="2324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5391415" y="3813043"/>
            <a:ext cx="1440160" cy="144016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09" y="4013590"/>
            <a:ext cx="468171" cy="1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981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0676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3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1344" y="123479"/>
            <a:ext cx="11809312" cy="6611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03893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07787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9311680" y="1797032"/>
            <a:ext cx="2880320" cy="249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104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08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312000" y="4293096"/>
            <a:ext cx="2880000" cy="2112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131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1" y="1508787"/>
            <a:ext cx="9640360" cy="490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17974" y="2168343"/>
            <a:ext cx="4620289" cy="3416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23392" y="4485118"/>
            <a:ext cx="4032448" cy="1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0821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346339"/>
            <a:ext cx="12192000" cy="2948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44" y="1389641"/>
            <a:ext cx="3825696" cy="4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40416" y="1566977"/>
            <a:ext cx="1344149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24359" y="1681512"/>
            <a:ext cx="2206355" cy="340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1932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079776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48004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28043" y="1749000"/>
            <a:ext cx="240000" cy="3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278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911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6.jp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D2C861F-0475-4CE3-B593-E457FE5F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665AF5D-807D-4E9A-8934-0856AD8C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B5C695-4169-4346-BDB9-853443F6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2EEEB-DDC0-4AA2-9C87-542B5399D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6E54AF-61E9-4421-8C42-6A2538657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830AA707-5391-4A2A-8232-E2B1ABE3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3085A-DD16-466E-A65E-2599BE58D85C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104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D2C861F-0475-4CE3-B593-E457FE5F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665AF5D-807D-4E9A-8934-0856AD8C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B5C695-4169-4346-BDB9-853443F6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2EEEB-DDC0-4AA2-9C87-542B5399D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6E54AF-61E9-4421-8C42-6A2538657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830AA707-5391-4A2A-8232-E2B1ABE3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3085A-DD16-466E-A65E-2599BE58D85C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59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8B5806E-D45C-46A6-8FC3-CFE2CE72A9EB}" type="datetime1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63" r:id="rId12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8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0F276-1833-4A75-9C1D-A56E2295A68D}" type="datetimeFigureOut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75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E6DDB-C547-4D2E-B2C8-199EBE24F577}" type="datetime1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en-US" sz="900" b="0" i="0" u="none" strike="noStrike" kern="1200" cap="all" spc="1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44951-7827-47D4-8276-7DDE1FA7D85A}" type="slidenum">
              <a:rPr kumimoji="0" lang="en-US" sz="900" b="0" i="0" u="none" strike="noStrike" kern="1200" cap="all" spc="1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all" spc="1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95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0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4" r:id="rId17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5D2C861F-0475-4CE3-B593-E457FE5F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665AF5D-807D-4E9A-8934-0856AD8C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B5C695-4169-4346-BDB9-853443F6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2EEEB-DDC0-4AA2-9C87-542B5399D37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3/22/2025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D6E54AF-61E9-4421-8C42-6A2538657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id="{830AA707-5391-4A2A-8232-E2B1ABE3B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62976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3085A-DD16-466E-A65E-2599BE58D85C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42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CC8B6434-182A-48E3-8E2A-220B4108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98" y="98984"/>
            <a:ext cx="1292002" cy="164936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05AD999-365E-430E-AF2C-746ECB008BB7}"/>
              </a:ext>
            </a:extLst>
          </p:cNvPr>
          <p:cNvSpPr/>
          <p:nvPr/>
        </p:nvSpPr>
        <p:spPr>
          <a:xfrm>
            <a:off x="-2" y="3318230"/>
            <a:ext cx="12192002" cy="98278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1286516" y="1860345"/>
            <a:ext cx="1090548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ประชุม</a:t>
            </a:r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คณะกรรมการจัดทำแผนปฏิบัติการป้องกันการทุจริต มหาวิทยาลัยราชภัฏสกลนคร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1/2568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31C6E59D-6DB8-D0B2-96CF-B56AAC90A19A}"/>
              </a:ext>
            </a:extLst>
          </p:cNvPr>
          <p:cNvSpPr txBox="1"/>
          <p:nvPr/>
        </p:nvSpPr>
        <p:spPr>
          <a:xfrm>
            <a:off x="190265" y="3295782"/>
            <a:ext cx="1219200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วันจันทร์ที่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24 เดือน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มีนาคม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พ.ศ. 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8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เวลา 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13.30 – 14.30</a:t>
            </a:r>
            <a:r>
              <a:rPr kumimoji="0" lang="th-TH" sz="4400" b="1" i="0" u="none" strike="noStrike" kern="1200" cap="none" spc="0" normalizeH="0" noProof="0">
                <a:ln>
                  <a:noFill/>
                </a:ln>
                <a:solidFill>
                  <a:srgbClr val="000096"/>
                </a:solidFill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น.</a:t>
            </a:r>
            <a:endParaRPr kumimoji="0" lang="en-US" sz="4400" b="1" i="0" u="none" strike="noStrike" kern="1200" cap="none" spc="0" normalizeH="0" noProof="0">
              <a:ln>
                <a:noFill/>
              </a:ln>
              <a:solidFill>
                <a:srgbClr val="000096"/>
              </a:solidFill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baseline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</a:t>
            </a:r>
            <a:r>
              <a:rPr lang="th-TH" sz="4400" b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ห้องประชุมสรัสจันทร ชั้น </a:t>
            </a:r>
            <a:r>
              <a:rPr lang="en-US" sz="44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4400" b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อาคาร </a:t>
            </a:r>
            <a:r>
              <a:rPr lang="en-US" sz="4400" b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  <a:p>
            <a:pPr algn="ctr">
              <a:defRPr/>
            </a:pPr>
            <a:r>
              <a:rPr lang="th-TH" sz="4000" b="1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ตัวแทนรูปภาพ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 r="223"/>
          <a:stretch/>
        </p:blipFill>
        <p:spPr>
          <a:xfrm>
            <a:off x="9531" y="-144843"/>
            <a:ext cx="3503219" cy="3357983"/>
          </a:xfrm>
          <a:custGeom>
            <a:avLst/>
            <a:gdLst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304398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4710909 h 6877050"/>
              <a:gd name="connsiteX17" fmla="*/ 0 w 7155850"/>
              <a:gd name="connsiteY17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1323481 w 7155850"/>
              <a:gd name="connsiteY14" fmla="*/ 6866659 h 6877050"/>
              <a:gd name="connsiteX15" fmla="*/ 0 w 7155850"/>
              <a:gd name="connsiteY15" fmla="*/ 6858000 h 6877050"/>
              <a:gd name="connsiteX16" fmla="*/ 0 w 7155850"/>
              <a:gd name="connsiteY16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2358530 w 7155850"/>
              <a:gd name="connsiteY12" fmla="*/ 6877050 h 6877050"/>
              <a:gd name="connsiteX13" fmla="*/ 1329860 w 7155850"/>
              <a:gd name="connsiteY13" fmla="*/ 6877050 h 6877050"/>
              <a:gd name="connsiteX14" fmla="*/ 0 w 7155850"/>
              <a:gd name="connsiteY14" fmla="*/ 6858000 h 6877050"/>
              <a:gd name="connsiteX15" fmla="*/ 0 w 7155850"/>
              <a:gd name="connsiteY15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1329860 w 7155850"/>
              <a:gd name="connsiteY12" fmla="*/ 6877050 h 6877050"/>
              <a:gd name="connsiteX13" fmla="*/ 0 w 7155850"/>
              <a:gd name="connsiteY13" fmla="*/ 6858000 h 6877050"/>
              <a:gd name="connsiteX14" fmla="*/ 0 w 7155850"/>
              <a:gd name="connsiteY14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2356294 w 7155850"/>
              <a:gd name="connsiteY11" fmla="*/ 6873416 h 6877050"/>
              <a:gd name="connsiteX12" fmla="*/ 0 w 7155850"/>
              <a:gd name="connsiteY12" fmla="*/ 6858000 h 6877050"/>
              <a:gd name="connsiteX13" fmla="*/ 0 w 7155850"/>
              <a:gd name="connsiteY13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3459898 w 7155850"/>
              <a:gd name="connsiteY7" fmla="*/ 6039202 h 6877050"/>
              <a:gd name="connsiteX8" fmla="*/ 2945517 w 7155850"/>
              <a:gd name="connsiteY8" fmla="*/ 6877050 h 6877050"/>
              <a:gd name="connsiteX9" fmla="*/ 2928567 w 7155850"/>
              <a:gd name="connsiteY9" fmla="*/ 6849441 h 6877050"/>
              <a:gd name="connsiteX10" fmla="*/ 2911768 w 7155850"/>
              <a:gd name="connsiteY10" fmla="*/ 6877050 h 6877050"/>
              <a:gd name="connsiteX11" fmla="*/ 0 w 7155850"/>
              <a:gd name="connsiteY11" fmla="*/ 6858000 h 6877050"/>
              <a:gd name="connsiteX12" fmla="*/ 0 w 7155850"/>
              <a:gd name="connsiteY12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3440621 w 7155850"/>
              <a:gd name="connsiteY6" fmla="*/ 6007873 h 6877050"/>
              <a:gd name="connsiteX7" fmla="*/ 2945517 w 7155850"/>
              <a:gd name="connsiteY7" fmla="*/ 6877050 h 6877050"/>
              <a:gd name="connsiteX8" fmla="*/ 2928567 w 7155850"/>
              <a:gd name="connsiteY8" fmla="*/ 6849441 h 6877050"/>
              <a:gd name="connsiteX9" fmla="*/ 2911768 w 7155850"/>
              <a:gd name="connsiteY9" fmla="*/ 6877050 h 6877050"/>
              <a:gd name="connsiteX10" fmla="*/ 0 w 7155850"/>
              <a:gd name="connsiteY10" fmla="*/ 6858000 h 6877050"/>
              <a:gd name="connsiteX11" fmla="*/ 0 w 7155850"/>
              <a:gd name="connsiteY11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3759438 w 7155850"/>
              <a:gd name="connsiteY5" fmla="*/ 5483894 h 6877050"/>
              <a:gd name="connsiteX6" fmla="*/ 2945517 w 7155850"/>
              <a:gd name="connsiteY6" fmla="*/ 6877050 h 6877050"/>
              <a:gd name="connsiteX7" fmla="*/ 2928567 w 7155850"/>
              <a:gd name="connsiteY7" fmla="*/ 6849441 h 6877050"/>
              <a:gd name="connsiteX8" fmla="*/ 2911768 w 7155850"/>
              <a:gd name="connsiteY8" fmla="*/ 6877050 h 6877050"/>
              <a:gd name="connsiteX9" fmla="*/ 0 w 7155850"/>
              <a:gd name="connsiteY9" fmla="*/ 6858000 h 6877050"/>
              <a:gd name="connsiteX10" fmla="*/ 0 w 7155850"/>
              <a:gd name="connsiteY10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3780151 w 7155850"/>
              <a:gd name="connsiteY4" fmla="*/ 5517557 h 6877050"/>
              <a:gd name="connsiteX5" fmla="*/ 2945517 w 7155850"/>
              <a:gd name="connsiteY5" fmla="*/ 6877050 h 6877050"/>
              <a:gd name="connsiteX6" fmla="*/ 2928567 w 7155850"/>
              <a:gd name="connsiteY6" fmla="*/ 6849441 h 6877050"/>
              <a:gd name="connsiteX7" fmla="*/ 2911768 w 7155850"/>
              <a:gd name="connsiteY7" fmla="*/ 6877050 h 6877050"/>
              <a:gd name="connsiteX8" fmla="*/ 0 w 7155850"/>
              <a:gd name="connsiteY8" fmla="*/ 6858000 h 6877050"/>
              <a:gd name="connsiteX9" fmla="*/ 0 w 7155850"/>
              <a:gd name="connsiteY9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084534 w 7155850"/>
              <a:gd name="connsiteY2" fmla="*/ 19050 h 6877050"/>
              <a:gd name="connsiteX3" fmla="*/ 7155850 w 7155850"/>
              <a:gd name="connsiteY3" fmla="*/ 19050 h 6877050"/>
              <a:gd name="connsiteX4" fmla="*/ 2945517 w 7155850"/>
              <a:gd name="connsiteY4" fmla="*/ 6877050 h 6877050"/>
              <a:gd name="connsiteX5" fmla="*/ 2928567 w 7155850"/>
              <a:gd name="connsiteY5" fmla="*/ 6849441 h 6877050"/>
              <a:gd name="connsiteX6" fmla="*/ 2911768 w 7155850"/>
              <a:gd name="connsiteY6" fmla="*/ 6877050 h 6877050"/>
              <a:gd name="connsiteX7" fmla="*/ 0 w 7155850"/>
              <a:gd name="connsiteY7" fmla="*/ 6858000 h 6877050"/>
              <a:gd name="connsiteX8" fmla="*/ 0 w 7155850"/>
              <a:gd name="connsiteY8" fmla="*/ 0 h 6877050"/>
              <a:gd name="connsiteX0" fmla="*/ 0 w 7155850"/>
              <a:gd name="connsiteY0" fmla="*/ 0 h 6877050"/>
              <a:gd name="connsiteX1" fmla="*/ 7096125 w 7155850"/>
              <a:gd name="connsiteY1" fmla="*/ 0 h 6877050"/>
              <a:gd name="connsiteX2" fmla="*/ 7155850 w 7155850"/>
              <a:gd name="connsiteY2" fmla="*/ 19050 h 6877050"/>
              <a:gd name="connsiteX3" fmla="*/ 2945517 w 7155850"/>
              <a:gd name="connsiteY3" fmla="*/ 6877050 h 6877050"/>
              <a:gd name="connsiteX4" fmla="*/ 2928567 w 7155850"/>
              <a:gd name="connsiteY4" fmla="*/ 6849441 h 6877050"/>
              <a:gd name="connsiteX5" fmla="*/ 2911768 w 7155850"/>
              <a:gd name="connsiteY5" fmla="*/ 6877050 h 6877050"/>
              <a:gd name="connsiteX6" fmla="*/ 0 w 7155850"/>
              <a:gd name="connsiteY6" fmla="*/ 6858000 h 6877050"/>
              <a:gd name="connsiteX7" fmla="*/ 0 w 7155850"/>
              <a:gd name="connsiteY7" fmla="*/ 0 h 6877050"/>
              <a:gd name="connsiteX0" fmla="*/ 0 w 7155850"/>
              <a:gd name="connsiteY0" fmla="*/ 0 h 6877050"/>
              <a:gd name="connsiteX1" fmla="*/ 7155850 w 7155850"/>
              <a:gd name="connsiteY1" fmla="*/ 19050 h 6877050"/>
              <a:gd name="connsiteX2" fmla="*/ 2945517 w 7155850"/>
              <a:gd name="connsiteY2" fmla="*/ 6877050 h 6877050"/>
              <a:gd name="connsiteX3" fmla="*/ 2928567 w 7155850"/>
              <a:gd name="connsiteY3" fmla="*/ 6849441 h 6877050"/>
              <a:gd name="connsiteX4" fmla="*/ 2911768 w 7155850"/>
              <a:gd name="connsiteY4" fmla="*/ 6877050 h 6877050"/>
              <a:gd name="connsiteX5" fmla="*/ 0 w 7155850"/>
              <a:gd name="connsiteY5" fmla="*/ 6858000 h 6877050"/>
              <a:gd name="connsiteX6" fmla="*/ 0 w 7155850"/>
              <a:gd name="connsiteY6" fmla="*/ 0 h 6877050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2911768 w 7184425"/>
              <a:gd name="connsiteY4" fmla="*/ 6886575 h 6886575"/>
              <a:gd name="connsiteX5" fmla="*/ 0 w 7184425"/>
              <a:gd name="connsiteY5" fmla="*/ 6867525 h 6886575"/>
              <a:gd name="connsiteX6" fmla="*/ 0 w 7184425"/>
              <a:gd name="connsiteY6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2928567 w 7184425"/>
              <a:gd name="connsiteY3" fmla="*/ 6858966 h 6886575"/>
              <a:gd name="connsiteX4" fmla="*/ 0 w 7184425"/>
              <a:gd name="connsiteY4" fmla="*/ 6867525 h 6886575"/>
              <a:gd name="connsiteX5" fmla="*/ 0 w 7184425"/>
              <a:gd name="connsiteY5" fmla="*/ 9525 h 6886575"/>
              <a:gd name="connsiteX0" fmla="*/ 0 w 7184425"/>
              <a:gd name="connsiteY0" fmla="*/ 9525 h 6886575"/>
              <a:gd name="connsiteX1" fmla="*/ 7184425 w 7184425"/>
              <a:gd name="connsiteY1" fmla="*/ 0 h 6886575"/>
              <a:gd name="connsiteX2" fmla="*/ 2945517 w 7184425"/>
              <a:gd name="connsiteY2" fmla="*/ 6886575 h 6886575"/>
              <a:gd name="connsiteX3" fmla="*/ 0 w 7184425"/>
              <a:gd name="connsiteY3" fmla="*/ 6867525 h 6886575"/>
              <a:gd name="connsiteX4" fmla="*/ 0 w 7184425"/>
              <a:gd name="connsiteY4" fmla="*/ 9525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4425" h="6886575">
                <a:moveTo>
                  <a:pt x="0" y="9525"/>
                </a:moveTo>
                <a:lnTo>
                  <a:pt x="7184425" y="0"/>
                </a:lnTo>
                <a:lnTo>
                  <a:pt x="2945517" y="6886575"/>
                </a:lnTo>
                <a:lnTo>
                  <a:pt x="0" y="6867525"/>
                </a:lnTo>
                <a:lnTo>
                  <a:pt x="0" y="9525"/>
                </a:lnTo>
                <a:close/>
              </a:path>
            </a:pathLst>
          </a:cu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303" y="4035430"/>
            <a:ext cx="1925798" cy="272390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" y="4576700"/>
            <a:ext cx="3522285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ED78E82-0154-4446-B4EF-5A91E178B162}"/>
              </a:ext>
            </a:extLst>
          </p:cNvPr>
          <p:cNvSpPr/>
          <p:nvPr/>
        </p:nvSpPr>
        <p:spPr>
          <a:xfrm>
            <a:off x="-1" y="-9484"/>
            <a:ext cx="12192001" cy="643162"/>
          </a:xfrm>
          <a:prstGeom prst="rect">
            <a:avLst/>
          </a:prstGeom>
          <a:solidFill>
            <a:srgbClr val="0066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8519146-00B7-4812-93C8-1FB9BBE189D2}"/>
              </a:ext>
            </a:extLst>
          </p:cNvPr>
          <p:cNvSpPr txBox="1"/>
          <p:nvPr/>
        </p:nvSpPr>
        <p:spPr>
          <a:xfrm>
            <a:off x="3157190" y="84276"/>
            <a:ext cx="903481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ยุทธศาสตร์ที่ 2 </a:t>
            </a:r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พัฒนาระบบป้องกันการทุจริตเชิงรุก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C316DB-B01E-4E20-8072-74715A47F5A1}"/>
              </a:ext>
            </a:extLst>
          </p:cNvPr>
          <p:cNvSpPr/>
          <p:nvPr/>
        </p:nvSpPr>
        <p:spPr>
          <a:xfrm>
            <a:off x="1330" y="623637"/>
            <a:ext cx="1938566" cy="5934598"/>
          </a:xfrm>
          <a:prstGeom prst="rect">
            <a:avLst/>
          </a:prstGeom>
          <a:solidFill>
            <a:srgbClr val="D2ECB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41" name="สี่เหลี่ยมผืนผ้ามุมมน 40"/>
          <p:cNvSpPr/>
          <p:nvPr/>
        </p:nvSpPr>
        <p:spPr>
          <a:xfrm>
            <a:off x="63756" y="2367228"/>
            <a:ext cx="1773590" cy="1976449"/>
          </a:xfrm>
          <a:prstGeom prst="roundRect">
            <a:avLst>
              <a:gd name="adj" fmla="val 10545"/>
            </a:avLst>
          </a:prstGeom>
          <a:solidFill>
            <a:schemeClr val="bg1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46577" y="768331"/>
            <a:ext cx="30888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โครงการ/กิจกรรม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1952804" y="666904"/>
            <a:ext cx="10239195" cy="636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BD3B9162-38DA-4E26-A3FE-284EFCC12416}"/>
              </a:ext>
            </a:extLst>
          </p:cNvPr>
          <p:cNvSpPr/>
          <p:nvPr/>
        </p:nvSpPr>
        <p:spPr>
          <a:xfrm>
            <a:off x="1642536" y="1290140"/>
            <a:ext cx="297360" cy="792589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rgbClr val="003A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215108F-D8CF-4213-B27F-C651278F5D24}"/>
              </a:ext>
            </a:extLst>
          </p:cNvPr>
          <p:cNvSpPr/>
          <p:nvPr/>
        </p:nvSpPr>
        <p:spPr>
          <a:xfrm>
            <a:off x="0" y="582211"/>
            <a:ext cx="1939896" cy="1150802"/>
          </a:xfrm>
          <a:prstGeom prst="rect">
            <a:avLst/>
          </a:prstGeom>
          <a:solidFill>
            <a:srgbClr val="92D05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038237" y="1244464"/>
            <a:ext cx="2872520" cy="584775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กิจกรรมการเผยแพร่คู่มือปฏิบัติงาน เรื่อง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การเรื่องร้องเรียนการทุจริตและประพฤติมิชอบ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ลูกศรลง 37"/>
          <p:cNvSpPr/>
          <p:nvPr/>
        </p:nvSpPr>
        <p:spPr>
          <a:xfrm>
            <a:off x="578602" y="1870312"/>
            <a:ext cx="533280" cy="496916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44531" y="2516889"/>
            <a:ext cx="208092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8 โครงการ/กิจกรรม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-176252" y="2863472"/>
            <a:ext cx="2220875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งบประมาณ </a:t>
            </a:r>
            <a:b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45,000 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-5351" y="3564931"/>
            <a:ext cx="1879071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เบิกจ่าย </a:t>
            </a:r>
            <a:r>
              <a:rPr lang="en-US" altLang="ko-KR" sz="2000" b="1" dirty="0">
                <a:solidFill>
                  <a:srgbClr val="FF0000"/>
                </a:solidFill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41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,150</a:t>
            </a:r>
            <a:r>
              <a:rPr kumimoji="0" lang="en-US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 </a:t>
            </a:r>
            <a:r>
              <a:rPr kumimoji="0" lang="th-TH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Niramit AS" panose="02000506000000020004" pitchFamily="2" charset="-34"/>
              <a:ea typeface="맑은 고딕" panose="020B0503020000020004" pitchFamily="34" charset="-127"/>
              <a:cs typeface="TH Niramit AS" panose="02000506000000020004" pitchFamily="2" charset="-34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07935" y="528227"/>
            <a:ext cx="1765785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พัฒนาระบบการกำกับติดตามตรวจสอบการป้องกันและปราบปรามการทุจริต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5110473" y="768331"/>
            <a:ext cx="70158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th-TH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 </a:t>
            </a:r>
            <a:r>
              <a:rPr lang="en-US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.1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เพิ่มประสิทธิภาพระบบงานป้องกันการทุจริต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2002322" y="1905351"/>
            <a:ext cx="2872520" cy="156966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งานบริหารบุคคลและนิติการ จัดทำคู่มือปฏิบัติงาน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การเรื่องร้องเรียนการทุจริตและประพฤติมิชอบ มีการอำนวยความสะดวกโดย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ทำช่องทางร้องเรียนไว้ในเว็บไซต์หน้าหลักของมหาวิทยาลัยแยกออกจากการร้องเรียนทั่วไป มีขั้นตอนการปฏิบัติงานที่ชัดเจนเป็นการเฉพาะ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4" name="รูปภาพ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37" y="3630248"/>
            <a:ext cx="2831623" cy="1950444"/>
          </a:xfrm>
          <a:prstGeom prst="rect">
            <a:avLst/>
          </a:prstGeom>
        </p:spPr>
      </p:pic>
      <p:sp>
        <p:nvSpPr>
          <p:cNvPr id="35" name="กล่องข้อความ 34"/>
          <p:cNvSpPr txBox="1"/>
          <p:nvPr/>
        </p:nvSpPr>
        <p:spPr>
          <a:xfrm>
            <a:off x="5163739" y="1209966"/>
            <a:ext cx="3353734" cy="830997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กิจกรรมจัดทำแผนปฏิบัติการป้องกันการทุจริต และการติดตามการดำเนินงานตามแผนปฏิบัติการป้องกันการทุจริตประจำปี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5159064" y="2113265"/>
            <a:ext cx="3492177" cy="207441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spc="-2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แผนปฏิบัติการป้องกันการทุจริต มหาวิทยาลัยราชภัฏสกลนคร </a:t>
            </a:r>
            <a:br>
              <a:rPr lang="th-TH" sz="1600" spc="-2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spc="-2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ประจำปีงบประมาณ พ.ศ. 2568 (</a:t>
            </a:r>
            <a:r>
              <a:rPr lang="en-US" sz="1600" spc="-2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O2</a:t>
            </a:r>
            <a:r>
              <a:rPr lang="th-TH" sz="1600" spc="-2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5)</a:t>
            </a:r>
            <a:r>
              <a:rPr 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ประกอบด้วย</a:t>
            </a:r>
            <a:br>
              <a:rPr lang="th-TH" sz="12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ยุทธศาสตร์ จำนวน 3 ยุทธศาสตร์</a:t>
            </a:r>
            <a:br>
              <a:rPr lang="th-TH" sz="16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เป้าประสงค์ จำนวน 3 เป้าประสงค์</a:t>
            </a:r>
            <a:b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โครงการ/กิจกรรม จำนวน 22 โครงการ/กิจกรรม</a:t>
            </a:r>
            <a:b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งบประมาณในการดำเนินการตามแผนสำหรับปีงบประมาณ พ.ศ. 2568 เป็นเงินทั้งสิ้น </a:t>
            </a:r>
            <a:r>
              <a:rPr lang="th-TH" sz="1600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307</a:t>
            </a:r>
            <a:r>
              <a:rPr lang="en-US" sz="1600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,200 </a:t>
            </a:r>
            <a:r>
              <a:rPr lang="th-TH" sz="1600" u="sng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บาท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0" y="1244464"/>
            <a:ext cx="2531656" cy="358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กล่องข้อความ 27"/>
          <p:cNvSpPr txBox="1"/>
          <p:nvPr/>
        </p:nvSpPr>
        <p:spPr>
          <a:xfrm>
            <a:off x="10057735" y="6140418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P.19 - 27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54390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ED78E82-0154-4446-B4EF-5A91E178B162}"/>
              </a:ext>
            </a:extLst>
          </p:cNvPr>
          <p:cNvSpPr/>
          <p:nvPr/>
        </p:nvSpPr>
        <p:spPr>
          <a:xfrm>
            <a:off x="-1" y="-9484"/>
            <a:ext cx="12192001" cy="643162"/>
          </a:xfrm>
          <a:prstGeom prst="rect">
            <a:avLst/>
          </a:prstGeom>
          <a:solidFill>
            <a:srgbClr val="0066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8519146-00B7-4812-93C8-1FB9BBE189D2}"/>
              </a:ext>
            </a:extLst>
          </p:cNvPr>
          <p:cNvSpPr txBox="1"/>
          <p:nvPr/>
        </p:nvSpPr>
        <p:spPr>
          <a:xfrm>
            <a:off x="3157190" y="84276"/>
            <a:ext cx="903481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ยุทธศาสตร์ที่ 2 </a:t>
            </a:r>
            <a:r>
              <a:rPr lang="th-TH" sz="3600" b="1" dirty="0">
                <a:solidFill>
                  <a:schemeClr val="bg1"/>
                </a:solidFill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พัฒนาระบบป้องกันการทุจริตเชิงรุก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C316DB-B01E-4E20-8072-74715A47F5A1}"/>
              </a:ext>
            </a:extLst>
          </p:cNvPr>
          <p:cNvSpPr/>
          <p:nvPr/>
        </p:nvSpPr>
        <p:spPr>
          <a:xfrm>
            <a:off x="1330" y="623637"/>
            <a:ext cx="1938566" cy="5934598"/>
          </a:xfrm>
          <a:prstGeom prst="rect">
            <a:avLst/>
          </a:prstGeom>
          <a:solidFill>
            <a:srgbClr val="D2ECB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46577" y="768331"/>
            <a:ext cx="30888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โครงการ/กิจกรรม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1952804" y="666904"/>
            <a:ext cx="10239195" cy="636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BD3B9162-38DA-4E26-A3FE-284EFCC12416}"/>
              </a:ext>
            </a:extLst>
          </p:cNvPr>
          <p:cNvSpPr/>
          <p:nvPr/>
        </p:nvSpPr>
        <p:spPr>
          <a:xfrm>
            <a:off x="1642536" y="1290140"/>
            <a:ext cx="297360" cy="792589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rgbClr val="003A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215108F-D8CF-4213-B27F-C651278F5D24}"/>
              </a:ext>
            </a:extLst>
          </p:cNvPr>
          <p:cNvSpPr/>
          <p:nvPr/>
        </p:nvSpPr>
        <p:spPr>
          <a:xfrm>
            <a:off x="0" y="582211"/>
            <a:ext cx="1939896" cy="1150802"/>
          </a:xfrm>
          <a:prstGeom prst="rect">
            <a:avLst/>
          </a:prstGeom>
          <a:solidFill>
            <a:srgbClr val="92D05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972060" y="1175436"/>
            <a:ext cx="3063365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กิจกรรมประชุมคณะกรรมการประเมินคุณธรรมและความโปร่งใส ในการดำเนินงานของหน่วยงานภาครัฐ (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ประจำปีงบประมาณ พ.ศ.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256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ลูกศรลง 37"/>
          <p:cNvSpPr/>
          <p:nvPr/>
        </p:nvSpPr>
        <p:spPr>
          <a:xfrm>
            <a:off x="578602" y="1870312"/>
            <a:ext cx="533280" cy="496916"/>
          </a:xfrm>
          <a:prstGeom prst="downArrow">
            <a:avLst/>
          </a:prstGeom>
          <a:solidFill>
            <a:srgbClr val="0066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07935" y="528227"/>
            <a:ext cx="1765785" cy="12003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พัฒนาระบบการกำกับติดตามตรวจสอบการป้องกันและปราบปรามการทุจริต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5110473" y="768331"/>
            <a:ext cx="70158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th-TH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กลยุทธ์ที่ </a:t>
            </a:r>
            <a:r>
              <a:rPr lang="en-US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sz="2400" b="1" spc="-1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.2 </a:t>
            </a:r>
            <a:r>
              <a:rPr lang="th-TH" sz="2400" dirty="0"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พัฒนาบุคลากรด้านการป้องกันและปราบปรามการทุจริต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1974189" y="2082729"/>
            <a:ext cx="3061235" cy="3354765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thaiDist">
              <a:defRPr/>
            </a:pP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การประชุมชี้แจงการประเมินคุณธรรมและความโปร่งใสในการดำเนินงานของหน่วยงานภาครัฐ (</a:t>
            </a:r>
            <a:r>
              <a:rPr lang="en-US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ประจำปีงบประมาณ พ.ศ. 2567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ร่วมรับฟังการถ่ายทอดสดงาน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Kickoff ITA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2024 :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Transparency with Quality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โปร่งใสอย่างมีคุณภาพ “การประชุมชี้แจงการประเมินคุณธรรมและความโปร่งใสในการดำเนินงานของหน่วยงานภาครัฐ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ประจำปีงบประมาณ พ.ศ. 2567” โดยมีเนื้อหาสาระเกี่ยวกับการประเมิน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และความเปลี่ยนแปลงในแต่ละเครื่องมือแบบเจาะลึกรายประเด็น เพื่อการประเมิน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ITA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ที่มีคุณภาพมากยิ่งขึ้น ฯลฯ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5163739" y="1209966"/>
            <a:ext cx="335373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อบรมเชิงปฏิบัติการ เรื่อง แนวทางการประเมินคุณธรรมและความโปร่งใสในการดำเนินงานของหน่วยงานฯ (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ประจำปีงบประมาณ พ.ศ. 2567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8618422" y="1209966"/>
            <a:ext cx="3492177" cy="94179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spc="-30" dirty="0">
                <a:ea typeface="Times New Roman" panose="02020603050405020304" pitchFamily="18" charset="0"/>
                <a:cs typeface="TH SarabunPSK" panose="020B0500040200020003" pitchFamily="34" charset="-34"/>
              </a:rPr>
              <a:t>3. ประชุมคณะกรรมการประเมินคุณธรรมและความโปร่งใสในการดำเนินงานของมหาวิทยาลัยราชภัฏสกลนคร ประจำปีงบประมาณ พ.ศ. 2567 ครั้งที่ 1/2566 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8" name="รูปภาพ 27" descr="D:\17 ปีงบประมาณ พ.ศ. 2567\05 แผน ITA 2567\12 รายงานผลแผน ITA รอบ 12 เดือน\IMG_4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4" y="4402504"/>
            <a:ext cx="1804670" cy="120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รูปภาพ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35" y="4064512"/>
            <a:ext cx="3435038" cy="1635534"/>
          </a:xfrm>
          <a:prstGeom prst="rect">
            <a:avLst/>
          </a:prstGeom>
        </p:spPr>
      </p:pic>
      <p:sp>
        <p:nvSpPr>
          <p:cNvPr id="37" name="กล่องข้อความ 36"/>
          <p:cNvSpPr txBox="1"/>
          <p:nvPr/>
        </p:nvSpPr>
        <p:spPr>
          <a:xfrm>
            <a:off x="8618421" y="2224065"/>
            <a:ext cx="3492177" cy="2357568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แจ้งนโยบายและทิศทางการประเมินคุณธรรมและความโปร่งใสในการดำเนินงานของหน่วยงานภาครัฐ (</a:t>
            </a:r>
            <a:r>
              <a:rPr lang="en-US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Integrity and Transparency Assessment</a:t>
            </a: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ประจำปีงบประมาณ พ.ศ. 2567 พร้อมทั้งชี้แจงปฏิทินการปฏิบัติงานการประเมินคุณธรรมและความโปร่งใสในการดำเนินงานของหน่วยงานภาครัฐ (</a:t>
            </a:r>
            <a:r>
              <a:rPr lang="en-US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Integrity and Transparency Assessment</a:t>
            </a: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spc="-3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ของมหาวิทยาลัยราชภัฏสกลนคร ประจำปีงบประมาณ พ.ศ. 2567 ให้กับทุกส่วนราชการได้รับทราบ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5150056" y="2144796"/>
            <a:ext cx="3353734" cy="1815882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ผู้บริหาร หัวหน้าส่วนราชการ ผู้รับผิดชอบตัวชี้วัดและผู้ที่เกี่ยวข้อง เข้าร่วมอบรมเชิงปฏิบัติการ เรื่อง แนวทางการประเมินคุณธรรมและความโปร่งใสในการดำเนินงานของหน่วยงานในสังกัดกระทรวงการอุดมศึกษา วิทยาศาสตร์ วิจัยและนวัตกรรม และหน่วยงานภาครัฐ ประเภทสถาบันอุดมศึกษา (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ประจำปีงบประมาณ พ.ศ. 2567 ผ่านสื่ออิเล็กทรอนิกส์ ระบบ 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Zoom Cloud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" name="รูปภาพ 3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0" y="4678212"/>
            <a:ext cx="3492177" cy="1560218"/>
          </a:xfrm>
          <a:prstGeom prst="rect">
            <a:avLst/>
          </a:prstGeom>
        </p:spPr>
      </p:pic>
      <p:sp>
        <p:nvSpPr>
          <p:cNvPr id="42" name="กล่องข้อความ 41"/>
          <p:cNvSpPr txBox="1"/>
          <p:nvPr/>
        </p:nvSpPr>
        <p:spPr>
          <a:xfrm>
            <a:off x="1988901" y="5519927"/>
            <a:ext cx="1571763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4. กิจกรรมการเผยแพร่คู่มือจรรยาบรรณ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3" name="รูปภาพ 42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70" y="5513790"/>
            <a:ext cx="1452054" cy="1134838"/>
          </a:xfrm>
          <a:prstGeom prst="rect">
            <a:avLst/>
          </a:prstGeom>
        </p:spPr>
      </p:pic>
      <p:sp>
        <p:nvSpPr>
          <p:cNvPr id="30" name="กล่องข้อความ 29"/>
          <p:cNvSpPr txBox="1"/>
          <p:nvPr/>
        </p:nvSpPr>
        <p:spPr>
          <a:xfrm>
            <a:off x="9961903" y="623843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P.19 - 27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63756" y="2367228"/>
            <a:ext cx="1773590" cy="1976449"/>
          </a:xfrm>
          <a:prstGeom prst="roundRect">
            <a:avLst>
              <a:gd name="adj" fmla="val 10545"/>
            </a:avLst>
          </a:prstGeom>
          <a:solidFill>
            <a:schemeClr val="bg1"/>
          </a:solidFill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44531" y="2516889"/>
            <a:ext cx="208092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8 โครงการ/กิจกรรม</a:t>
            </a:r>
          </a:p>
        </p:txBody>
      </p:sp>
      <p:sp>
        <p:nvSpPr>
          <p:cNvPr id="48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-176252" y="2863472"/>
            <a:ext cx="2220875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งบประมาณ </a:t>
            </a:r>
            <a:b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</a:b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45,000 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-5351" y="3564931"/>
            <a:ext cx="1879071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เบิกจ่าย </a:t>
            </a:r>
            <a:r>
              <a:rPr lang="en-US" altLang="ko-KR" sz="2000" b="1" dirty="0">
                <a:solidFill>
                  <a:srgbClr val="FF0000"/>
                </a:solidFill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41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,150</a:t>
            </a:r>
            <a:r>
              <a:rPr kumimoji="0" lang="en-US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 </a:t>
            </a:r>
            <a:r>
              <a:rPr kumimoji="0" lang="th-TH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Niramit AS" panose="02000506000000020004" pitchFamily="2" charset="-34"/>
              <a:ea typeface="맑은 고딕" panose="020B0503020000020004" pitchFamily="34" charset="-127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438647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FE960AD0-2CCE-4362-BE8A-34F8C0055BB3}"/>
              </a:ext>
            </a:extLst>
          </p:cNvPr>
          <p:cNvSpPr/>
          <p:nvPr/>
        </p:nvSpPr>
        <p:spPr>
          <a:xfrm>
            <a:off x="-1" y="-9484"/>
            <a:ext cx="12192001" cy="643162"/>
          </a:xfrm>
          <a:prstGeom prst="rect">
            <a:avLst/>
          </a:prstGeom>
          <a:solidFill>
            <a:srgbClr val="FF66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1D4F828-5440-474A-88B0-659858AE5F94}"/>
              </a:ext>
            </a:extLst>
          </p:cNvPr>
          <p:cNvSpPr txBox="1"/>
          <p:nvPr/>
        </p:nvSpPr>
        <p:spPr>
          <a:xfrm>
            <a:off x="1402621" y="3548"/>
            <a:ext cx="11084372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ยุทธศาสตร์ที่ 3 </a:t>
            </a:r>
            <a:r>
              <a:rPr lang="th-TH" sz="3600" b="1" dirty="0">
                <a:latin typeface="TH NiramitIT๙" panose="02000506000000020004" pitchFamily="2" charset="-34"/>
                <a:ea typeface="Times New Roman" panose="02020603050405020304" pitchFamily="18" charset="0"/>
                <a:cs typeface="TH NiramitIT๙" panose="02000506000000020004" pitchFamily="2" charset="-34"/>
              </a:rPr>
              <a:t>ปฏิรูปกลไกและกระบวนการปราบปรามการทุจริต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ECC316DB-B01E-4E20-8072-74715A47F5A1}"/>
              </a:ext>
            </a:extLst>
          </p:cNvPr>
          <p:cNvSpPr/>
          <p:nvPr/>
        </p:nvSpPr>
        <p:spPr>
          <a:xfrm>
            <a:off x="1329" y="623637"/>
            <a:ext cx="1861654" cy="5934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862981" y="770544"/>
            <a:ext cx="10329017" cy="430887"/>
          </a:xfrm>
          <a:prstGeom prst="rect">
            <a:avLst/>
          </a:prstGeom>
          <a:solidFill>
            <a:srgbClr val="FF6600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โครงการ/กิจกรรม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 flipV="1">
            <a:off x="1862982" y="682146"/>
            <a:ext cx="10329017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BD3B9162-38DA-4E26-A3FE-284EFCC12416}"/>
              </a:ext>
            </a:extLst>
          </p:cNvPr>
          <p:cNvSpPr/>
          <p:nvPr/>
        </p:nvSpPr>
        <p:spPr>
          <a:xfrm>
            <a:off x="1565623" y="1361208"/>
            <a:ext cx="297360" cy="792589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6215108F-D8CF-4213-B27F-C651278F5D24}"/>
              </a:ext>
            </a:extLst>
          </p:cNvPr>
          <p:cNvSpPr/>
          <p:nvPr/>
        </p:nvSpPr>
        <p:spPr>
          <a:xfrm>
            <a:off x="-7418" y="620694"/>
            <a:ext cx="1877817" cy="1203272"/>
          </a:xfrm>
          <a:prstGeom prst="rect">
            <a:avLst/>
          </a:prstGeom>
          <a:solidFill>
            <a:srgbClr val="FFC0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0" name="ลูกศรลง 39"/>
          <p:cNvSpPr/>
          <p:nvPr/>
        </p:nvSpPr>
        <p:spPr>
          <a:xfrm>
            <a:off x="510837" y="1924766"/>
            <a:ext cx="648928" cy="54308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10548" y="2146849"/>
            <a:ext cx="2814913" cy="10895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ทำประกาศมหาวิทยาลัยราชภัฏสกลนคร เรื่อง การดำเนินการกับเจ้าหน้าที่ผู้มีผลสัมฤทธิ์การปฏิบัติงานต่ำกว่ามาตรฐาน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O30)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86228" y="2544253"/>
            <a:ext cx="1588748" cy="1181714"/>
          </a:xfrm>
          <a:prstGeom prst="roundRect">
            <a:avLst>
              <a:gd name="adj" fmla="val 10545"/>
            </a:avLst>
          </a:prstGeom>
          <a:solidFill>
            <a:schemeClr val="bg1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344644" y="2691613"/>
            <a:ext cx="1025972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altLang="ko-KR" sz="2000" b="1" dirty="0">
                <a:solidFill>
                  <a:prstClr val="black"/>
                </a:solidFill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9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 กิจกรรม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-186990" y="3180045"/>
            <a:ext cx="222087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ไม่ใช้งบประมาณ</a:t>
            </a: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53680" y="595648"/>
            <a:ext cx="1824136" cy="108952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th-TH" b="1" dirty="0">
                <a:ea typeface="Cordia New" panose="020B0304020202020204" pitchFamily="34" charset="-34"/>
                <a:cs typeface="TH SarabunPSK" panose="020B0500040200020003" pitchFamily="34" charset="-34"/>
              </a:rPr>
              <a:t>เป้าประสงค์</a:t>
            </a:r>
            <a:r>
              <a:rPr lang="th-TH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การวางระบบในการบริหารผลการปฏิบัติงานและการป้องกันการรับสินบน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30167" y="1254025"/>
            <a:ext cx="2816001" cy="840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  3.1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การวางระบบในการดำเนินการกับเจ้าหน้าที่ ผู้มีผลสัมฤทธิ์การปฏิบัติงานต่ำกว่ามาตรฐาน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884790" y="3322607"/>
            <a:ext cx="2906753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  3.2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การวางระบบในการป้องกันการรับสินบน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04220" y="3976966"/>
            <a:ext cx="2927460" cy="281769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indent="24765" algn="thaiDist">
              <a:lnSpc>
                <a:spcPct val="115000"/>
              </a:lnSpc>
              <a:spcAft>
                <a:spcPts val="0"/>
              </a:spcAft>
            </a:pPr>
            <a:r>
              <a:rPr lang="th-TH" sz="14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มหาวิทยาลัยราชภัฏสกลนคร ได้ดำเนินน</a:t>
            </a:r>
            <a:r>
              <a:rPr lang="th-TH" sz="1400" dirty="0" err="1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</a:t>
            </a:r>
            <a:r>
              <a:rPr lang="th-TH" sz="14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ทำการประเมินความเสี่ยงการทุจริตในประเด็นที่เกี่ยวข้องกับสินบน ประจำปีงบประมาณ พ.ศ. 2567 จากประเด็นความเสี่ยงการใช้อำนาจตามกฎหมาย/การให้บริการตามภารกิจ </a:t>
            </a:r>
            <a:r>
              <a:rPr lang="th-TH" sz="1400" dirty="0" err="1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</a:t>
            </a:r>
            <a:r>
              <a:rPr lang="th-TH" sz="14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ซื้อจัดจ้าง และการบริหารงานบุคคล  โดยผ่านกระบวนการวิเคราะห์สาเหตุของความเสี่ยง กำหนดเกณฑ์การประเมินความเสี่ยง การประเมินระดับความเสี่ยง จัดลำดับความเสี่ยง วางมาตรการป้องกันความเสี่ยง จากกระบวนการดำเนินงานที่กล่าวมา ทำให้มหาวิทยาลัยราชภัฏสกลนคร มีความเสี่ยงการทุจริตในประเด็นที่เกี่ยวข้องกับสินบน จำนวน 3 ความเสี่ยง มีรายละเอียดดังนี้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4906052" y="1272193"/>
            <a:ext cx="2927460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lvl="0"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ประเด็นการใช้อำนาจตามกฎหมาย/การให้บริการตามภารกิจ</a:t>
            </a:r>
            <a:endParaRPr lang="en-US" alt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</a:t>
            </a: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 เจ้าหน้าที่ของรัฐเรียกรับเงิน หรือของกำนัลจากนักวิจัย เพื่อให้ได้รับการตีพิมพ์เผยแพร่ผลงานวิจัย</a:t>
            </a:r>
            <a:endParaRPr lang="en-US" alt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th-TH" alt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ประเด็น</a:t>
            </a:r>
            <a:r>
              <a:rPr lang="th-TH" altLang="th-TH" sz="2000" b="1" dirty="0" err="1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</a:t>
            </a:r>
            <a:r>
              <a:rPr lang="th-TH" alt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ซื้อจัดจ้าง</a:t>
            </a:r>
            <a:endParaRPr lang="en-US" altLang="th-TH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u="sng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ความเสี่ยง</a:t>
            </a:r>
            <a:r>
              <a:rPr lang="th-TH" altLang="th-TH" sz="2000" b="1" dirty="0">
                <a:solidFill>
                  <a:schemeClr val="tx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 เจ้าหน้าที่ของรัฐเรียกรับสินบน/ของกำนัล ระหว่างการเจรจาต่อรองจัดหาพัสดุ</a:t>
            </a:r>
            <a:endParaRPr lang="en-US" alt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ประเด็นการบริหารงานบุคคล</a:t>
            </a:r>
          </a:p>
          <a:p>
            <a:pPr indent="25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เจ้าหน้าที่ของรัฐเรียกรับเงิน หรือของกำนัลจากผู้ยื่นขอรับการประเมินเข้าสู่ตำแหน่งทางวิชาการระดับผู้ช่วยศาสตราจารย์ รองศาสตราจารย์ และศาสตราจารย์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2" name="รูปภาพ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8" y="4595169"/>
            <a:ext cx="1554154" cy="219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7948021" y="1296120"/>
            <a:ext cx="4091579" cy="341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  3.2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การวางระบบในการป้องกันการรับสินบน</a:t>
            </a:r>
            <a:endParaRPr kumimoji="0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7948021" y="1279780"/>
            <a:ext cx="4177361" cy="149329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indent="24765" algn="thaiDist">
              <a:lnSpc>
                <a:spcPct val="115000"/>
              </a:lnSpc>
              <a:spcAft>
                <a:spcPts val="0"/>
              </a:spcAft>
            </a:pPr>
            <a:r>
              <a:rPr lang="th-TH" sz="1600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ทำประกาศมหาวิทยาลัยราชภัฏสกลนคร เรื่อง นโยบายและแนวปฏิบัติการป้องกันการทุจริตในการปฏิบัติงานและการรับสินบน </a:t>
            </a:r>
          </a:p>
          <a:p>
            <a:pPr marL="285750" indent="-285750" algn="thaiDi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จัดทำประกาศมหาวิทยาลัยราชภัฏสกลนคร เรื่อง นโยบายและแนวปฏิบัติการป้องกันการทุจริตในการปฏิบัติงานและการรับสินบน พ.ศ. 2566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" name="รูปภาพ 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96" y="2879059"/>
            <a:ext cx="2133370" cy="1470750"/>
          </a:xfrm>
          <a:prstGeom prst="rect">
            <a:avLst/>
          </a:prstGeom>
        </p:spPr>
      </p:pic>
      <p:sp>
        <p:nvSpPr>
          <p:cNvPr id="4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7948020" y="4423580"/>
            <a:ext cx="4177361" cy="215597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tlCol="0" anchor="ctr">
            <a:spAutoFit/>
          </a:bodyPr>
          <a:lstStyle/>
          <a:p>
            <a:pPr marL="285750" indent="-285750" algn="thaiDi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จัดทำประกาศมหาวิทยาลัยราชภัฏสกลนคร เรื่อง มาตรการตรวจสอบการใช้ดุลพินิจ </a:t>
            </a:r>
          </a:p>
          <a:p>
            <a:pPr marL="285750" indent="-285750" algn="thaiDi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ทำประกาศหรือระเบียบเกี่ยวกับการรับสินบน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กิจกรรมสื่อสาธารณะสร้างการรับรู้ปราบปรามทุจริต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รายงานการรับทรัพย์สินหรือประโยชน์อื่นใดโดยธรรมจรรยาสำหรับหน่วยงาน ตามมาตรา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128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O29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การกำกับดูแลการใช้ทรัพย์สินของราชการ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O34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10390584" y="388814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P.28-35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33510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>
            <a:extLst>
              <a:ext uri="{FF2B5EF4-FFF2-40B4-BE49-F238E27FC236}">
                <a16:creationId xmlns:a16="http://schemas.microsoft.com/office/drawing/2014/main" id="{4396D035-E9E0-1241-A494-8BC2AB33E172}"/>
              </a:ext>
            </a:extLst>
          </p:cNvPr>
          <p:cNvGrpSpPr/>
          <p:nvPr/>
        </p:nvGrpSpPr>
        <p:grpSpPr>
          <a:xfrm>
            <a:off x="9067464" y="708569"/>
            <a:ext cx="485613" cy="557934"/>
            <a:chOff x="2600940" y="1364722"/>
            <a:chExt cx="3925967" cy="4010110"/>
          </a:xfrm>
          <a:solidFill>
            <a:srgbClr val="B44B97"/>
          </a:solidFill>
        </p:grpSpPr>
        <p:sp>
          <p:nvSpPr>
            <p:cNvPr id="3" name="Donut 1">
              <a:extLst>
                <a:ext uri="{FF2B5EF4-FFF2-40B4-BE49-F238E27FC236}">
                  <a16:creationId xmlns:a16="http://schemas.microsoft.com/office/drawing/2014/main" id="{BCFB7D1E-E25F-586C-0823-FAA8E19FDF2D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170EB88-19CC-945C-4ECB-2A53D2A44BC6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3" name="Chevron 2">
            <a:extLst>
              <a:ext uri="{FF2B5EF4-FFF2-40B4-BE49-F238E27FC236}">
                <a16:creationId xmlns:a16="http://schemas.microsoft.com/office/drawing/2014/main" id="{B31AD0D9-1A79-3803-E358-4A457569FF7A}"/>
              </a:ext>
            </a:extLst>
          </p:cNvPr>
          <p:cNvSpPr/>
          <p:nvPr/>
        </p:nvSpPr>
        <p:spPr>
          <a:xfrm>
            <a:off x="7317616" y="2511321"/>
            <a:ext cx="1722298" cy="236038"/>
          </a:xfrm>
          <a:prstGeom prst="chevron">
            <a:avLst>
              <a:gd name="adj" fmla="val 39922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799644" y="1451613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E61358"/>
            </a:solidFill>
            <a:prstDash val="solid"/>
            <a:miter lim="800000"/>
            <a:headEnd type="oval" w="med" len="med"/>
          </a:ln>
          <a:effectLst/>
        </p:spPr>
      </p:cxnSp>
      <p:sp>
        <p:nvSpPr>
          <p:cNvPr id="39" name="Oval 21">
            <a:extLst>
              <a:ext uri="{FF2B5EF4-FFF2-40B4-BE49-F238E27FC236}">
                <a16:creationId xmlns:a16="http://schemas.microsoft.com/office/drawing/2014/main" id="{60E7554B-41BF-2B7D-8DF1-E72EE98C06AA}"/>
              </a:ext>
            </a:extLst>
          </p:cNvPr>
          <p:cNvSpPr>
            <a:spLocks noChangeAspect="1"/>
          </p:cNvSpPr>
          <p:nvPr/>
        </p:nvSpPr>
        <p:spPr>
          <a:xfrm>
            <a:off x="4681190" y="786201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2" name="Oval 50">
            <a:extLst>
              <a:ext uri="{FF2B5EF4-FFF2-40B4-BE49-F238E27FC236}">
                <a16:creationId xmlns:a16="http://schemas.microsoft.com/office/drawing/2014/main" id="{6BFE5579-C2FB-9CB5-86B7-549D4862CCAD}"/>
              </a:ext>
            </a:extLst>
          </p:cNvPr>
          <p:cNvSpPr>
            <a:spLocks noChangeAspect="1"/>
          </p:cNvSpPr>
          <p:nvPr/>
        </p:nvSpPr>
        <p:spPr>
          <a:xfrm>
            <a:off x="503924" y="765715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613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929986" y="1400824"/>
            <a:ext cx="1850989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ศึกษาหลักเกณฑ์และคู่มือการประเมินคุณธรรมและความโปร่งใสในการดำเนินงานของหน่วยงานภาครัฐ 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</a:rPr>
              <a:t>ITA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2DCA4710-226E-EF35-6DBC-6A8856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76" y="966166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6474" y="88272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กุมภาพันธ์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8535ABFE-D2D2-B9C7-1DA9-809A15E0BDBC}"/>
              </a:ext>
            </a:extLst>
          </p:cNvPr>
          <p:cNvSpPr txBox="1"/>
          <p:nvPr/>
        </p:nvSpPr>
        <p:spPr>
          <a:xfrm>
            <a:off x="5148023" y="1303720"/>
            <a:ext cx="1922949" cy="40318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มหาวิทยาลัยราชภัฏสกลนคร ดำเนินการประชุมชี้แจงเกี่ยวกับหลักเกณฑ์และแนวทางการประเมินคุณธรรมและความโปร่งใสในการดำเนินงานของหน่วยงานภาครัฐ (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Integrity and Transparency Assessment 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ITA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ซึ่งการดำเนินงานประกอบด้วย</a:t>
            </a:r>
            <a:endParaRPr lang="en-US" sz="11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1) แผนปฏิบัติการป้องกันการทุจริต มหาวิทยาลัยราชภัฏสกลนคร </a:t>
            </a:r>
            <a:b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ประจำปี พ.ศ. 2568 (</a:t>
            </a:r>
            <a:r>
              <a:rPr lang="en-US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O2</a:t>
            </a:r>
            <a:r>
              <a:rPr lang="th-TH" sz="16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5)</a:t>
            </a:r>
            <a:endParaRPr lang="en-US" sz="11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2) </a:t>
            </a:r>
            <a:r>
              <a:rPr lang="th-TH" sz="1600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รายงานผลการดำเนินการป้องกันการทุจริต ประจำปีงบประมาณ พ.ศ. 2567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(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26)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직사각형 113">
            <a:extLst>
              <a:ext uri="{FF2B5EF4-FFF2-40B4-BE49-F238E27FC236}">
                <a16:creationId xmlns:a16="http://schemas.microsoft.com/office/drawing/2014/main" id="{5D0DC1CC-AFAC-6B7F-B6BC-FA9115CE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87" y="84549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มกราคม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47E669CA-B49A-D276-6C85-B4B209603AB2}"/>
              </a:ext>
            </a:extLst>
          </p:cNvPr>
          <p:cNvSpPr txBox="1"/>
          <p:nvPr/>
        </p:nvSpPr>
        <p:spPr>
          <a:xfrm>
            <a:off x="2972510" y="1338421"/>
            <a:ext cx="1920046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จัดทำบันทึกสำรวจโครงการประกอบการจัดทำแผนปฏิบัติการป้องกันการทุจริต มหาวิทยาลัย</a:t>
            </a:r>
            <a:br>
              <a:rPr lang="th-TH" sz="1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ราชภัฏสกลนคร ประจำปีงบประมาณ พ.ศ. 256</a:t>
            </a:r>
            <a:r>
              <a:rPr lang="en-US" sz="1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8</a:t>
            </a:r>
            <a:r>
              <a:rPr lang="th-TH" sz="1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ไปยังทุกคณะ สำนัก สถาบัน กอง</a:t>
            </a:r>
            <a:endParaRPr lang="en-US" sz="14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กำหนดส่งกองนโยบายและแผน ภายใน </a:t>
            </a:r>
            <a:r>
              <a:rPr lang="th-TH" sz="1600" b="1" spc="-30" dirty="0">
                <a:ea typeface="Cordia New" panose="020B0304020202020204" pitchFamily="34" charset="-34"/>
                <a:cs typeface="TH SarabunPSK" panose="020B0500040200020003" pitchFamily="34" charset="-34"/>
              </a:rPr>
              <a:t>วันพฤหัสบดีที่ 28 พฤศจิกายน 2567</a:t>
            </a:r>
            <a:endParaRPr kumimoji="0" lang="en-US" altLang="th-TH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DEBD07B-0D0D-5D88-1A34-66FB0DB8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>
                <a:solidFill>
                  <a:srgbClr val="000096"/>
                </a:solidFill>
              </a:rPr>
              <a:t>13</a:t>
            </a:fld>
            <a:endParaRPr lang="en-US" dirty="0">
              <a:solidFill>
                <a:srgbClr val="000096"/>
              </a:solidFill>
            </a:endParaRPr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68367" y="50869"/>
            <a:ext cx="11998295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r"/>
            <a:r>
              <a:rPr lang="th-TH" sz="3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4.2 </a:t>
            </a:r>
            <a:r>
              <a:rPr lang="th-TH" sz="2600" b="1" dirty="0">
                <a:solidFill>
                  <a:srgbClr val="000000"/>
                </a:solidFill>
                <a:latin typeface="Avenir Next LT Pro"/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ปฏิทินการดำเนินงานจัดทำแผนปฏิบัติการป้องกันการทุจริต มหาวิทยาลัยราชภัฏสกลนคร ประจำปีงบประมาณ พ.ศ. 2568</a:t>
            </a:r>
          </a:p>
        </p:txBody>
      </p:sp>
      <p:sp>
        <p:nvSpPr>
          <p:cNvPr id="10" name="วงรี 8">
            <a:extLst>
              <a:ext uri="{FF2B5EF4-FFF2-40B4-BE49-F238E27FC236}">
                <a16:creationId xmlns:a16="http://schemas.microsoft.com/office/drawing/2014/main" id="{B4D7CD51-F405-B2EF-0CCB-33D905B1AD1D}"/>
              </a:ext>
            </a:extLst>
          </p:cNvPr>
          <p:cNvSpPr/>
          <p:nvPr/>
        </p:nvSpPr>
        <p:spPr>
          <a:xfrm>
            <a:off x="7051594" y="2834178"/>
            <a:ext cx="2135958" cy="8314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10178636" y="5981111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P.36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2DCA4710-226E-EF35-6DBC-6A885697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8206" y="93915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พฤศจิกายน 67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8535ABFE-D2D2-B9C7-1DA9-809A15E0BDBC}"/>
              </a:ext>
            </a:extLst>
          </p:cNvPr>
          <p:cNvSpPr txBox="1"/>
          <p:nvPr/>
        </p:nvSpPr>
        <p:spPr>
          <a:xfrm>
            <a:off x="7223146" y="1353869"/>
            <a:ext cx="1922949" cy="1077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แต่งตั้งคณะกรรมการจัดทำแผนปฏิบัติการป้องกันการทุจริต มหาวิทยาลัยราชภัฏสกลนคร ประจำปี พ.ศ. 2568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01" y="3007816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 มีนาคม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7172625" y="3722701"/>
            <a:ext cx="20122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ประชุมคณะกรรมการจัดทำแผนปฏิบัติการป้องกันการทุจริต ครั้งที่ 1/2568 เพื่อพิจารณา (ร่าง) แผนปฏิบัติการป้องกันการทุจริต มหาวิทยาลัยราชภัฏสกลนคร ประจำปีงบประมาณ พ.ศ. 2568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9286558" y="3725226"/>
            <a:ext cx="201228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h-TH" sz="16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แจ้งเวียนแผนปฏิบัติการป้องกันการทุจริต ประจำปีงบประมาณ พ.ศ. 2568 ให้ผู้ที่เกี่ยวข้องทราบและถือปฏิบัติ</a:t>
            </a:r>
            <a:endParaRPr lang="en-US" sz="14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2. เผยแพร่แผนปฏิบัติการป้องกันการทุจริต ประจำปีงบประมาณ พ.ศ. 2568  บนเว็บไซต์มหาวิทยาลัย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직사각형 113">
            <a:extLst>
              <a:ext uri="{FF2B5EF4-FFF2-40B4-BE49-F238E27FC236}">
                <a16:creationId xmlns:a16="http://schemas.microsoft.com/office/drawing/2014/main" id="{FD565A89-E9EC-E884-FC62-29B855DB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5881" y="882729"/>
            <a:ext cx="19819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ko-KR" sz="2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 68</a:t>
            </a:r>
            <a:endParaRPr lang="ko-KR" altLang="en-US" sz="24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024A463-C4FC-27E3-3309-80BA9847F087}"/>
              </a:ext>
            </a:extLst>
          </p:cNvPr>
          <p:cNvSpPr txBox="1"/>
          <p:nvPr/>
        </p:nvSpPr>
        <p:spPr>
          <a:xfrm>
            <a:off x="9484920" y="1353869"/>
            <a:ext cx="242851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600" dirty="0"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รายงานผลการดำเนินงานตามแผนปฏิบัติการป้องกันการทุจริต ประจำปีงบประมาณ พ.ศ. 2568  รอบ 12 เดือน</a:t>
            </a:r>
            <a:endParaRPr kumimoji="0" lang="en-US" altLang="th-TH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Chevron 27">
            <a:extLst>
              <a:ext uri="{FF2B5EF4-FFF2-40B4-BE49-F238E27FC236}">
                <a16:creationId xmlns:a16="http://schemas.microsoft.com/office/drawing/2014/main" id="{996EAC96-E6D2-3590-B017-156D903025DD}"/>
              </a:ext>
            </a:extLst>
          </p:cNvPr>
          <p:cNvSpPr/>
          <p:nvPr/>
        </p:nvSpPr>
        <p:spPr>
          <a:xfrm>
            <a:off x="9431549" y="2379655"/>
            <a:ext cx="2481884" cy="226812"/>
          </a:xfrm>
          <a:prstGeom prst="chevron">
            <a:avLst>
              <a:gd name="adj" fmla="val 39922"/>
            </a:avLst>
          </a:prstGeom>
          <a:solidFill>
            <a:srgbClr val="A0C82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64" name="Straight Connector 14">
            <a:extLst>
              <a:ext uri="{FF2B5EF4-FFF2-40B4-BE49-F238E27FC236}">
                <a16:creationId xmlns:a16="http://schemas.microsoft.com/office/drawing/2014/main" id="{755CC56F-E30D-0B2C-1A0D-2FF22C322FB3}"/>
              </a:ext>
            </a:extLst>
          </p:cNvPr>
          <p:cNvCxnSpPr>
            <a:cxnSpLocks/>
          </p:cNvCxnSpPr>
          <p:nvPr/>
        </p:nvCxnSpPr>
        <p:spPr>
          <a:xfrm flipH="1" flipV="1">
            <a:off x="9285855" y="1385934"/>
            <a:ext cx="12414" cy="1045153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miter lim="800000"/>
            <a:headEnd type="oval" w="med" len="med"/>
          </a:ln>
          <a:effectLst/>
        </p:spPr>
      </p:cxn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4" y="4875252"/>
            <a:ext cx="2858270" cy="18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กล่องข้อความ 62"/>
          <p:cNvSpPr txBox="1"/>
          <p:nvPr/>
        </p:nvSpPr>
        <p:spPr>
          <a:xfrm>
            <a:off x="-1" y="654552"/>
            <a:ext cx="12192001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th-TH" sz="2800" b="1" spc="-2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ร่าง แผนปฏิบัติการป้องกันการทุจริต มหาวิทยาลัยราชภัฏสกลนคร ประจำปีงบประมาณ พ.ศ. 2568 (</a:t>
            </a:r>
            <a:r>
              <a:rPr lang="en-US" sz="2800" b="1" spc="-2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</a:t>
            </a:r>
            <a:r>
              <a:rPr lang="th-TH" sz="2800" b="1" spc="-2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5)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5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เรื่องเสนอเพื่อพิจารณา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P.22-37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สี่เหลี่ยมผืนผ้า 1">
            <a:extLst>
              <a:ext uri="{FF2B5EF4-FFF2-40B4-BE49-F238E27FC236}">
                <a16:creationId xmlns:a16="http://schemas.microsoft.com/office/drawing/2014/main" id="{B981E7C4-7DA6-EA6D-88D3-110EECAC729C}"/>
              </a:ext>
            </a:extLst>
          </p:cNvPr>
          <p:cNvSpPr/>
          <p:nvPr/>
        </p:nvSpPr>
        <p:spPr>
          <a:xfrm>
            <a:off x="1982624" y="1356029"/>
            <a:ext cx="5850113" cy="4233467"/>
          </a:xfrm>
          <a:custGeom>
            <a:avLst/>
            <a:gdLst>
              <a:gd name="connsiteX0" fmla="*/ 0 w 5850113"/>
              <a:gd name="connsiteY0" fmla="*/ 0 h 4233467"/>
              <a:gd name="connsiteX1" fmla="*/ 526510 w 5850113"/>
              <a:gd name="connsiteY1" fmla="*/ 0 h 4233467"/>
              <a:gd name="connsiteX2" fmla="*/ 1053020 w 5850113"/>
              <a:gd name="connsiteY2" fmla="*/ 0 h 4233467"/>
              <a:gd name="connsiteX3" fmla="*/ 1521029 w 5850113"/>
              <a:gd name="connsiteY3" fmla="*/ 0 h 4233467"/>
              <a:gd name="connsiteX4" fmla="*/ 2106041 w 5850113"/>
              <a:gd name="connsiteY4" fmla="*/ 0 h 4233467"/>
              <a:gd name="connsiteX5" fmla="*/ 2574050 w 5850113"/>
              <a:gd name="connsiteY5" fmla="*/ 0 h 4233467"/>
              <a:gd name="connsiteX6" fmla="*/ 3276063 w 5850113"/>
              <a:gd name="connsiteY6" fmla="*/ 0 h 4233467"/>
              <a:gd name="connsiteX7" fmla="*/ 3802573 w 5850113"/>
              <a:gd name="connsiteY7" fmla="*/ 0 h 4233467"/>
              <a:gd name="connsiteX8" fmla="*/ 4387585 w 5850113"/>
              <a:gd name="connsiteY8" fmla="*/ 0 h 4233467"/>
              <a:gd name="connsiteX9" fmla="*/ 4855594 w 5850113"/>
              <a:gd name="connsiteY9" fmla="*/ 0 h 4233467"/>
              <a:gd name="connsiteX10" fmla="*/ 5850113 w 5850113"/>
              <a:gd name="connsiteY10" fmla="*/ 0 h 4233467"/>
              <a:gd name="connsiteX11" fmla="*/ 5850113 w 5850113"/>
              <a:gd name="connsiteY11" fmla="*/ 571518 h 4233467"/>
              <a:gd name="connsiteX12" fmla="*/ 5850113 w 5850113"/>
              <a:gd name="connsiteY12" fmla="*/ 1100701 h 4233467"/>
              <a:gd name="connsiteX13" fmla="*/ 5850113 w 5850113"/>
              <a:gd name="connsiteY13" fmla="*/ 1672219 h 4233467"/>
              <a:gd name="connsiteX14" fmla="*/ 5850113 w 5850113"/>
              <a:gd name="connsiteY14" fmla="*/ 2286072 h 4233467"/>
              <a:gd name="connsiteX15" fmla="*/ 5850113 w 5850113"/>
              <a:gd name="connsiteY15" fmla="*/ 2730586 h 4233467"/>
              <a:gd name="connsiteX16" fmla="*/ 5850113 w 5850113"/>
              <a:gd name="connsiteY16" fmla="*/ 3344439 h 4233467"/>
              <a:gd name="connsiteX17" fmla="*/ 5850113 w 5850113"/>
              <a:gd name="connsiteY17" fmla="*/ 4233467 h 4233467"/>
              <a:gd name="connsiteX18" fmla="*/ 5440605 w 5850113"/>
              <a:gd name="connsiteY18" fmla="*/ 4233467 h 4233467"/>
              <a:gd name="connsiteX19" fmla="*/ 4914095 w 5850113"/>
              <a:gd name="connsiteY19" fmla="*/ 4233467 h 4233467"/>
              <a:gd name="connsiteX20" fmla="*/ 4446086 w 5850113"/>
              <a:gd name="connsiteY20" fmla="*/ 4233467 h 4233467"/>
              <a:gd name="connsiteX21" fmla="*/ 3861075 w 5850113"/>
              <a:gd name="connsiteY21" fmla="*/ 4233467 h 4233467"/>
              <a:gd name="connsiteX22" fmla="*/ 3159061 w 5850113"/>
              <a:gd name="connsiteY22" fmla="*/ 4233467 h 4233467"/>
              <a:gd name="connsiteX23" fmla="*/ 2632551 w 5850113"/>
              <a:gd name="connsiteY23" fmla="*/ 4233467 h 4233467"/>
              <a:gd name="connsiteX24" fmla="*/ 2047540 w 5850113"/>
              <a:gd name="connsiteY24" fmla="*/ 4233467 h 4233467"/>
              <a:gd name="connsiteX25" fmla="*/ 1638032 w 5850113"/>
              <a:gd name="connsiteY25" fmla="*/ 4233467 h 4233467"/>
              <a:gd name="connsiteX26" fmla="*/ 1228524 w 5850113"/>
              <a:gd name="connsiteY26" fmla="*/ 4233467 h 4233467"/>
              <a:gd name="connsiteX27" fmla="*/ 526510 w 5850113"/>
              <a:gd name="connsiteY27" fmla="*/ 4233467 h 4233467"/>
              <a:gd name="connsiteX28" fmla="*/ 0 w 5850113"/>
              <a:gd name="connsiteY28" fmla="*/ 4233467 h 4233467"/>
              <a:gd name="connsiteX29" fmla="*/ 0 w 5850113"/>
              <a:gd name="connsiteY29" fmla="*/ 3661949 h 4233467"/>
              <a:gd name="connsiteX30" fmla="*/ 0 w 5850113"/>
              <a:gd name="connsiteY30" fmla="*/ 3259770 h 4233467"/>
              <a:gd name="connsiteX31" fmla="*/ 0 w 5850113"/>
              <a:gd name="connsiteY31" fmla="*/ 2645917 h 4233467"/>
              <a:gd name="connsiteX32" fmla="*/ 0 w 5850113"/>
              <a:gd name="connsiteY32" fmla="*/ 2074399 h 4233467"/>
              <a:gd name="connsiteX33" fmla="*/ 0 w 5850113"/>
              <a:gd name="connsiteY33" fmla="*/ 1629885 h 4233467"/>
              <a:gd name="connsiteX34" fmla="*/ 0 w 5850113"/>
              <a:gd name="connsiteY34" fmla="*/ 1143036 h 4233467"/>
              <a:gd name="connsiteX35" fmla="*/ 0 w 5850113"/>
              <a:gd name="connsiteY35" fmla="*/ 656187 h 4233467"/>
              <a:gd name="connsiteX36" fmla="*/ 0 w 5850113"/>
              <a:gd name="connsiteY36" fmla="*/ 0 h 423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50113" h="4233467" fill="none" extrusionOk="0">
                <a:moveTo>
                  <a:pt x="0" y="0"/>
                </a:moveTo>
                <a:cubicBezTo>
                  <a:pt x="133104" y="-685"/>
                  <a:pt x="370735" y="15675"/>
                  <a:pt x="526510" y="0"/>
                </a:cubicBezTo>
                <a:cubicBezTo>
                  <a:pt x="682285" y="-15675"/>
                  <a:pt x="913566" y="20766"/>
                  <a:pt x="1053020" y="0"/>
                </a:cubicBezTo>
                <a:cubicBezTo>
                  <a:pt x="1192474" y="-20766"/>
                  <a:pt x="1416745" y="43142"/>
                  <a:pt x="1521029" y="0"/>
                </a:cubicBezTo>
                <a:cubicBezTo>
                  <a:pt x="1625313" y="-43142"/>
                  <a:pt x="1972039" y="37596"/>
                  <a:pt x="2106041" y="0"/>
                </a:cubicBezTo>
                <a:cubicBezTo>
                  <a:pt x="2240043" y="-37596"/>
                  <a:pt x="2418106" y="38027"/>
                  <a:pt x="2574050" y="0"/>
                </a:cubicBezTo>
                <a:cubicBezTo>
                  <a:pt x="2729994" y="-38027"/>
                  <a:pt x="3103082" y="13983"/>
                  <a:pt x="3276063" y="0"/>
                </a:cubicBezTo>
                <a:cubicBezTo>
                  <a:pt x="3449044" y="-13983"/>
                  <a:pt x="3624043" y="14647"/>
                  <a:pt x="3802573" y="0"/>
                </a:cubicBezTo>
                <a:cubicBezTo>
                  <a:pt x="3981103" y="-14647"/>
                  <a:pt x="4173517" y="35457"/>
                  <a:pt x="4387585" y="0"/>
                </a:cubicBezTo>
                <a:cubicBezTo>
                  <a:pt x="4601653" y="-35457"/>
                  <a:pt x="4665275" y="42543"/>
                  <a:pt x="4855594" y="0"/>
                </a:cubicBezTo>
                <a:cubicBezTo>
                  <a:pt x="5045913" y="-42543"/>
                  <a:pt x="5364167" y="54636"/>
                  <a:pt x="5850113" y="0"/>
                </a:cubicBezTo>
                <a:cubicBezTo>
                  <a:pt x="5858184" y="235745"/>
                  <a:pt x="5848560" y="312953"/>
                  <a:pt x="5850113" y="571518"/>
                </a:cubicBezTo>
                <a:cubicBezTo>
                  <a:pt x="5851666" y="830083"/>
                  <a:pt x="5821156" y="886442"/>
                  <a:pt x="5850113" y="1100701"/>
                </a:cubicBezTo>
                <a:cubicBezTo>
                  <a:pt x="5879070" y="1314960"/>
                  <a:pt x="5803331" y="1507878"/>
                  <a:pt x="5850113" y="1672219"/>
                </a:cubicBezTo>
                <a:cubicBezTo>
                  <a:pt x="5896895" y="1836560"/>
                  <a:pt x="5793547" y="2148476"/>
                  <a:pt x="5850113" y="2286072"/>
                </a:cubicBezTo>
                <a:cubicBezTo>
                  <a:pt x="5906679" y="2423668"/>
                  <a:pt x="5835662" y="2538932"/>
                  <a:pt x="5850113" y="2730586"/>
                </a:cubicBezTo>
                <a:cubicBezTo>
                  <a:pt x="5864564" y="2922240"/>
                  <a:pt x="5782819" y="3060076"/>
                  <a:pt x="5850113" y="3344439"/>
                </a:cubicBezTo>
                <a:cubicBezTo>
                  <a:pt x="5917407" y="3628802"/>
                  <a:pt x="5825072" y="4014844"/>
                  <a:pt x="5850113" y="4233467"/>
                </a:cubicBezTo>
                <a:cubicBezTo>
                  <a:pt x="5653301" y="4266279"/>
                  <a:pt x="5525279" y="4228842"/>
                  <a:pt x="5440605" y="4233467"/>
                </a:cubicBezTo>
                <a:cubicBezTo>
                  <a:pt x="5355931" y="4238092"/>
                  <a:pt x="5078755" y="4187093"/>
                  <a:pt x="4914095" y="4233467"/>
                </a:cubicBezTo>
                <a:cubicBezTo>
                  <a:pt x="4749435" y="4279841"/>
                  <a:pt x="4677738" y="4189149"/>
                  <a:pt x="4446086" y="4233467"/>
                </a:cubicBezTo>
                <a:cubicBezTo>
                  <a:pt x="4214434" y="4277785"/>
                  <a:pt x="4132669" y="4210687"/>
                  <a:pt x="3861075" y="4233467"/>
                </a:cubicBezTo>
                <a:cubicBezTo>
                  <a:pt x="3589481" y="4256247"/>
                  <a:pt x="3344244" y="4163025"/>
                  <a:pt x="3159061" y="4233467"/>
                </a:cubicBezTo>
                <a:cubicBezTo>
                  <a:pt x="2973878" y="4303909"/>
                  <a:pt x="2822354" y="4211338"/>
                  <a:pt x="2632551" y="4233467"/>
                </a:cubicBezTo>
                <a:cubicBezTo>
                  <a:pt x="2442748" y="4255596"/>
                  <a:pt x="2249835" y="4163283"/>
                  <a:pt x="2047540" y="4233467"/>
                </a:cubicBezTo>
                <a:cubicBezTo>
                  <a:pt x="1845245" y="4303651"/>
                  <a:pt x="1802108" y="4192240"/>
                  <a:pt x="1638032" y="4233467"/>
                </a:cubicBezTo>
                <a:cubicBezTo>
                  <a:pt x="1473956" y="4274694"/>
                  <a:pt x="1385991" y="4216502"/>
                  <a:pt x="1228524" y="4233467"/>
                </a:cubicBezTo>
                <a:cubicBezTo>
                  <a:pt x="1071057" y="4250432"/>
                  <a:pt x="720288" y="4225136"/>
                  <a:pt x="526510" y="4233467"/>
                </a:cubicBezTo>
                <a:cubicBezTo>
                  <a:pt x="332732" y="4241798"/>
                  <a:pt x="225137" y="4218678"/>
                  <a:pt x="0" y="4233467"/>
                </a:cubicBezTo>
                <a:cubicBezTo>
                  <a:pt x="-870" y="3983455"/>
                  <a:pt x="8283" y="3844184"/>
                  <a:pt x="0" y="3661949"/>
                </a:cubicBezTo>
                <a:cubicBezTo>
                  <a:pt x="-8283" y="3479714"/>
                  <a:pt x="39625" y="3352526"/>
                  <a:pt x="0" y="3259770"/>
                </a:cubicBezTo>
                <a:cubicBezTo>
                  <a:pt x="-39625" y="3167014"/>
                  <a:pt x="28825" y="2780735"/>
                  <a:pt x="0" y="2645917"/>
                </a:cubicBezTo>
                <a:cubicBezTo>
                  <a:pt x="-28825" y="2511099"/>
                  <a:pt x="41894" y="2344902"/>
                  <a:pt x="0" y="2074399"/>
                </a:cubicBezTo>
                <a:cubicBezTo>
                  <a:pt x="-41894" y="1803896"/>
                  <a:pt x="16270" y="1820145"/>
                  <a:pt x="0" y="1629885"/>
                </a:cubicBezTo>
                <a:cubicBezTo>
                  <a:pt x="-16270" y="1439625"/>
                  <a:pt x="34544" y="1349995"/>
                  <a:pt x="0" y="1143036"/>
                </a:cubicBezTo>
                <a:cubicBezTo>
                  <a:pt x="-34544" y="936077"/>
                  <a:pt x="34172" y="767254"/>
                  <a:pt x="0" y="656187"/>
                </a:cubicBezTo>
                <a:cubicBezTo>
                  <a:pt x="-34172" y="545120"/>
                  <a:pt x="77788" y="252949"/>
                  <a:pt x="0" y="0"/>
                </a:cubicBezTo>
                <a:close/>
              </a:path>
              <a:path w="5850113" h="4233467" stroke="0" extrusionOk="0">
                <a:moveTo>
                  <a:pt x="0" y="0"/>
                </a:moveTo>
                <a:cubicBezTo>
                  <a:pt x="292884" y="-63143"/>
                  <a:pt x="366626" y="29558"/>
                  <a:pt x="643512" y="0"/>
                </a:cubicBezTo>
                <a:cubicBezTo>
                  <a:pt x="920398" y="-29558"/>
                  <a:pt x="937992" y="34045"/>
                  <a:pt x="1053020" y="0"/>
                </a:cubicBezTo>
                <a:cubicBezTo>
                  <a:pt x="1168048" y="-34045"/>
                  <a:pt x="1284219" y="13139"/>
                  <a:pt x="1462528" y="0"/>
                </a:cubicBezTo>
                <a:cubicBezTo>
                  <a:pt x="1640837" y="-13139"/>
                  <a:pt x="1821228" y="73947"/>
                  <a:pt x="2106041" y="0"/>
                </a:cubicBezTo>
                <a:cubicBezTo>
                  <a:pt x="2390854" y="-73947"/>
                  <a:pt x="2612496" y="35657"/>
                  <a:pt x="2749553" y="0"/>
                </a:cubicBezTo>
                <a:cubicBezTo>
                  <a:pt x="2886610" y="-35657"/>
                  <a:pt x="3211781" y="31983"/>
                  <a:pt x="3334564" y="0"/>
                </a:cubicBezTo>
                <a:cubicBezTo>
                  <a:pt x="3457347" y="-31983"/>
                  <a:pt x="3812933" y="34296"/>
                  <a:pt x="4036578" y="0"/>
                </a:cubicBezTo>
                <a:cubicBezTo>
                  <a:pt x="4260223" y="-34296"/>
                  <a:pt x="4318487" y="57234"/>
                  <a:pt x="4563088" y="0"/>
                </a:cubicBezTo>
                <a:cubicBezTo>
                  <a:pt x="4807689" y="-57234"/>
                  <a:pt x="4849694" y="2454"/>
                  <a:pt x="5031097" y="0"/>
                </a:cubicBezTo>
                <a:cubicBezTo>
                  <a:pt x="5212500" y="-2454"/>
                  <a:pt x="5503165" y="8137"/>
                  <a:pt x="5850113" y="0"/>
                </a:cubicBezTo>
                <a:cubicBezTo>
                  <a:pt x="5863445" y="113582"/>
                  <a:pt x="5809883" y="234625"/>
                  <a:pt x="5850113" y="444514"/>
                </a:cubicBezTo>
                <a:cubicBezTo>
                  <a:pt x="5890343" y="654403"/>
                  <a:pt x="5802770" y="717523"/>
                  <a:pt x="5850113" y="846693"/>
                </a:cubicBezTo>
                <a:cubicBezTo>
                  <a:pt x="5897456" y="975863"/>
                  <a:pt x="5827284" y="1147123"/>
                  <a:pt x="5850113" y="1248873"/>
                </a:cubicBezTo>
                <a:cubicBezTo>
                  <a:pt x="5872942" y="1350623"/>
                  <a:pt x="5845928" y="1514627"/>
                  <a:pt x="5850113" y="1778056"/>
                </a:cubicBezTo>
                <a:cubicBezTo>
                  <a:pt x="5854298" y="2041485"/>
                  <a:pt x="5793784" y="2045727"/>
                  <a:pt x="5850113" y="2264905"/>
                </a:cubicBezTo>
                <a:cubicBezTo>
                  <a:pt x="5906442" y="2484083"/>
                  <a:pt x="5838896" y="2584174"/>
                  <a:pt x="5850113" y="2836423"/>
                </a:cubicBezTo>
                <a:cubicBezTo>
                  <a:pt x="5861330" y="3088672"/>
                  <a:pt x="5798602" y="3192592"/>
                  <a:pt x="5850113" y="3323272"/>
                </a:cubicBezTo>
                <a:cubicBezTo>
                  <a:pt x="5901624" y="3453952"/>
                  <a:pt x="5819706" y="3943214"/>
                  <a:pt x="5850113" y="4233467"/>
                </a:cubicBezTo>
                <a:cubicBezTo>
                  <a:pt x="5542743" y="4238483"/>
                  <a:pt x="5394124" y="4179623"/>
                  <a:pt x="5206601" y="4233467"/>
                </a:cubicBezTo>
                <a:cubicBezTo>
                  <a:pt x="5019078" y="4287311"/>
                  <a:pt x="4899482" y="4205992"/>
                  <a:pt x="4621589" y="4233467"/>
                </a:cubicBezTo>
                <a:cubicBezTo>
                  <a:pt x="4343696" y="4260942"/>
                  <a:pt x="4113698" y="4227229"/>
                  <a:pt x="3978077" y="4233467"/>
                </a:cubicBezTo>
                <a:cubicBezTo>
                  <a:pt x="3842456" y="4239705"/>
                  <a:pt x="3705330" y="4199680"/>
                  <a:pt x="3568569" y="4233467"/>
                </a:cubicBezTo>
                <a:cubicBezTo>
                  <a:pt x="3431808" y="4267254"/>
                  <a:pt x="3302593" y="4219644"/>
                  <a:pt x="3100560" y="4233467"/>
                </a:cubicBezTo>
                <a:cubicBezTo>
                  <a:pt x="2898527" y="4247290"/>
                  <a:pt x="2614222" y="4186871"/>
                  <a:pt x="2457047" y="4233467"/>
                </a:cubicBezTo>
                <a:cubicBezTo>
                  <a:pt x="2299872" y="4280063"/>
                  <a:pt x="1936078" y="4224635"/>
                  <a:pt x="1755034" y="4233467"/>
                </a:cubicBezTo>
                <a:cubicBezTo>
                  <a:pt x="1573990" y="4242299"/>
                  <a:pt x="1484048" y="4195662"/>
                  <a:pt x="1345526" y="4233467"/>
                </a:cubicBezTo>
                <a:cubicBezTo>
                  <a:pt x="1207004" y="4271272"/>
                  <a:pt x="1077457" y="4233010"/>
                  <a:pt x="819016" y="4233467"/>
                </a:cubicBezTo>
                <a:cubicBezTo>
                  <a:pt x="560575" y="4233924"/>
                  <a:pt x="288205" y="4210705"/>
                  <a:pt x="0" y="4233467"/>
                </a:cubicBezTo>
                <a:cubicBezTo>
                  <a:pt x="-19638" y="3988216"/>
                  <a:pt x="18393" y="3823300"/>
                  <a:pt x="0" y="3661949"/>
                </a:cubicBezTo>
                <a:cubicBezTo>
                  <a:pt x="-18393" y="3500598"/>
                  <a:pt x="36561" y="3307726"/>
                  <a:pt x="0" y="3132766"/>
                </a:cubicBezTo>
                <a:cubicBezTo>
                  <a:pt x="-36561" y="2957806"/>
                  <a:pt x="56610" y="2747165"/>
                  <a:pt x="0" y="2518913"/>
                </a:cubicBezTo>
                <a:cubicBezTo>
                  <a:pt x="-56610" y="2290661"/>
                  <a:pt x="14698" y="2211024"/>
                  <a:pt x="0" y="2116734"/>
                </a:cubicBezTo>
                <a:cubicBezTo>
                  <a:pt x="-14698" y="2022444"/>
                  <a:pt x="27412" y="1754511"/>
                  <a:pt x="0" y="1502881"/>
                </a:cubicBezTo>
                <a:cubicBezTo>
                  <a:pt x="-27412" y="1251251"/>
                  <a:pt x="51390" y="1256181"/>
                  <a:pt x="0" y="1058367"/>
                </a:cubicBezTo>
                <a:cubicBezTo>
                  <a:pt x="-51390" y="860553"/>
                  <a:pt x="37052" y="667420"/>
                  <a:pt x="0" y="529183"/>
                </a:cubicBezTo>
                <a:cubicBezTo>
                  <a:pt x="-37052" y="390946"/>
                  <a:pt x="40350" y="149232"/>
                  <a:pt x="0" y="0"/>
                </a:cubicBezTo>
                <a:close/>
              </a:path>
            </a:pathLst>
          </a:custGeom>
          <a:ln w="38100">
            <a:solidFill>
              <a:srgbClr val="000096"/>
            </a:solidFill>
            <a:extLst>
              <a:ext uri="{C807C97D-BFC1-408E-A445-0C87EB9F89A2}">
                <ask:lineSketchStyleProps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</a:pPr>
            <a:r>
              <a:rPr lang="th-TH" spc="-3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ฝ่ายเลขานุการคณะกรรมการได้มีการรวบรวม</a:t>
            </a:r>
            <a:r>
              <a:rPr lang="th-TH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โครงการ/กิจกรรม จากคณะ สำนัก สถาบัน กอง ที่เกี่ยวข้องหรือสอดคล้องกับแผนปฏิบัติการ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ป้องกันการทุจริต เพื่อบรรจุโครงการดังกล่าวใน</a:t>
            </a:r>
            <a:r>
              <a:rPr lang="th-TH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แผนปฏิบัติการ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ป้องกันการทุจริต ของมหาวิทยาลัยราชภัฏสกลนคร ประจำปีงบประมาณ พ.ศ. 2568 และนำมาจัดทำ</a:t>
            </a:r>
            <a:r>
              <a:rPr lang="th-TH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แผนปฏิบัติการป้องกันการทุจริต มหาวิทาลัยราชภัฏสกลนคร ประจำปีงบประมาณ พ.ศ. 2568 (</a:t>
            </a:r>
            <a:r>
              <a:rPr lang="en-US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</a:t>
            </a:r>
            <a:r>
              <a:rPr lang="th-TH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5)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โดยมีความสอดคล้องกับแผนปฏิบัติการด้านการต่อต้านการทุจริตและประพฤติมิชอบ ระยะที่ 2 (พ.ศ. 2566 – 2570) ของสำนักงาน ป.ป.ช. และคณะกรรมการขับเคลื่อนแผนแม่บทภายใต้ยุทธศาสตร์ชาติว่าด้วยการต่อต้านการทุจริตและประพฤติมิชอบ (พ.ศ. 2560 – 2580) ซึ่งมีความสอดคล้องกับยุทธศาสตร์ชาติ ระยะ 20 ปี (พ.ศ. 2561 – 2580) แผนพัฒนาเศรษฐกิจและสังคมแห่งชาติ ฉบับที่ 13 (พ.ศ. 2566 – 2570) ยุทธศาสตร์ชาติว่าด้วยการป้องกันและปราบปรามทุจริตระยะที่ 3 (พ.ศ. 2566 – 2570) รวมถึงยุทธศาสตร์กระทรวงการอุดมศึกษา วิทยาศาสตร์ วิจัยและนวัตกรรม (พ.ศ. 2566 – 2570) โดย</a:t>
            </a:r>
            <a:r>
              <a:rPr lang="th-TH" b="1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แผนปฏิบัติการป้องกันการทุจริต มหาวิทยาลัยราชภัฏสกลนคร ประจำปีงบประมาณ พ.ศ. 2568 (</a:t>
            </a:r>
            <a:r>
              <a:rPr lang="en-US" b="1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</a:t>
            </a:r>
            <a:r>
              <a:rPr lang="th-TH" b="1" spc="-2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5)</a:t>
            </a:r>
            <a:r>
              <a:rPr lang="th-TH" b="1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ประกอบด้วย</a:t>
            </a:r>
            <a:endParaRPr lang="en-US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" y="1356029"/>
            <a:ext cx="1782315" cy="2520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441" y="1278195"/>
            <a:ext cx="3950918" cy="557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17" y="5035169"/>
            <a:ext cx="3522285" cy="2281300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6095999" y="6222150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P.37 - 59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93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0" y="13781"/>
            <a:ext cx="12192000" cy="503590"/>
          </a:xfrm>
          <a:prstGeom prst="rect">
            <a:avLst/>
          </a:prstGeom>
          <a:solidFill>
            <a:srgbClr val="FF6600"/>
          </a:solidFill>
        </p:spPr>
        <p:txBody>
          <a:bodyPr wrap="square" t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3985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Niramit AS" panose="02000506000000020004" pitchFamily="2" charset="-34"/>
                <a:ea typeface="+mn-ea"/>
                <a:cs typeface="TH Niramit AS" panose="02000506000000020004" pitchFamily="2" charset="-34"/>
              </a:rPr>
              <a:t>ประเด็นยุทธศาสตร์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316453" y="2843104"/>
            <a:ext cx="3809008" cy="2587577"/>
          </a:xfrm>
          <a:prstGeom prst="rect">
            <a:avLst/>
          </a:prstGeom>
          <a:solidFill>
            <a:srgbClr val="EF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06703" y="2549992"/>
            <a:ext cx="4226915" cy="4297376"/>
          </a:xfrm>
          <a:prstGeom prst="rect">
            <a:avLst/>
          </a:prstGeom>
          <a:solidFill>
            <a:srgbClr val="EEF8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1731" y="2922662"/>
            <a:ext cx="3682137" cy="386090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77424" y="548259"/>
            <a:ext cx="3682137" cy="817461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33338" y="501965"/>
            <a:ext cx="3689489" cy="7017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1</a:t>
            </a:r>
            <a:b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สร้างสังคมที่ไม่ทนต่อการทุจริต</a:t>
            </a:r>
            <a: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 rot="5400000">
            <a:off x="1232142" y="4037303"/>
            <a:ext cx="5194536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 rot="5400000">
            <a:off x="5613644" y="4037303"/>
            <a:ext cx="5194535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932893" y="524229"/>
            <a:ext cx="4200725" cy="792805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กล่องข้อความ 20"/>
          <p:cNvSpPr txBox="1"/>
          <p:nvPr/>
        </p:nvSpPr>
        <p:spPr>
          <a:xfrm>
            <a:off x="4200986" y="584961"/>
            <a:ext cx="3669311" cy="693331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พัฒนาระบบป้องกันการทุจริตเชิงรุก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8375583" y="524229"/>
            <a:ext cx="3669311" cy="957734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กล่องข้อความ 22"/>
          <p:cNvSpPr txBox="1"/>
          <p:nvPr/>
        </p:nvSpPr>
        <p:spPr>
          <a:xfrm>
            <a:off x="8375582" y="584961"/>
            <a:ext cx="3664017" cy="988797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3</a:t>
            </a:r>
          </a:p>
          <a:p>
            <a:pPr lvl="0" algn="ctr">
              <a:lnSpc>
                <a:spcPct val="80000"/>
              </a:lnSpc>
              <a:defRPr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ปฏิรูปกลไกและกระบวนการปราบปรามการทุจริต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93589" y="2977788"/>
            <a:ext cx="3530279" cy="3493264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สภาคณาจารย์และข้าราชการ</a:t>
            </a:r>
            <a:endParaRPr lang="th-TH" sz="1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กิจกรรมขับเคลื่อน </a:t>
            </a:r>
            <a:r>
              <a:rPr lang="en-US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Gift Policy</a:t>
            </a:r>
          </a:p>
          <a:p>
            <a:r>
              <a:rPr lang="en-US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งานบริหารบุคคลและนิติการ</a:t>
            </a:r>
            <a:endParaRPr lang="th-TH" sz="1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กิจกรรมขับเคลื่อนจริยธรรมของเจ้าหน้าที่ของรัฐ</a:t>
            </a:r>
          </a:p>
          <a:p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หน่วยนิติกร</a:t>
            </a:r>
            <a:endParaRPr lang="th-TH" sz="1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กิจกรรมเสริมสร้างจิตสำนึกด้านวินัย ความโปร่งใส</a:t>
            </a:r>
          </a:p>
          <a:p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สาขาวิชารัฐศาสตร์คณะมนุษยศาสตร์และสังคมศาสตร์</a:t>
            </a:r>
            <a:endParaRPr lang="th-TH" sz="17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กิจกรรมเตรียมความพร้อมสู่วิชาชีพรัฐศาสตร์</a:t>
            </a:r>
          </a:p>
          <a:p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สาขาวิชารัฐประศาสนศาสตร์คณะวิทยาการจัดการ</a:t>
            </a:r>
          </a:p>
          <a:p>
            <a:r>
              <a:rPr lang="th-TH" sz="17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7 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สัมมนาจริยธรรม คุณธรรม และการสร้างความสามัคคี </a:t>
            </a:r>
          </a:p>
          <a:p>
            <a:r>
              <a:rPr lang="th-TH" sz="17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กิจกรรมที่ 8 </a:t>
            </a:r>
            <a:r>
              <a:rPr lang="th-TH" sz="17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อบรมกฎหมายและเส้นทางการเข้าสู่อาชีพ สาหรับนักศึกษาสาขาวิชารัฐประศาสนศาสตร์</a:t>
            </a: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8375581" y="2910875"/>
            <a:ext cx="3664017" cy="230832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งานบริหารบุคคลและนิติการ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ทำประกาศเรื่อง การดำเนินการกับเจ้าหน้าที่ผู้มีผลสัมฤทธิ์การปฏิบัติงานต่ำกว่ามาตรฐาน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จัดทำประกาศ เรื่อง มาตรการตรวจสอบการใช้ดุลพินิจ </a:t>
            </a:r>
          </a:p>
          <a:p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ทำประกาศหรือระเบียบเกี่ยวกับการรับสินบน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รายงานการรับทรัพย์สินหรือประโยชน์อื่นใดโดยธรรมจรรยาสำหรับหน่วยงาน ตามมาตรา 128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O29)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กองกลาง สำนักงานอธิการบดี</a:t>
            </a: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การประเมินความเสี่ยงการทุจริตในประเด็นที่เกี่ยวข้องกับสินบน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>
          <a:xfrm>
            <a:off x="11353800" y="6488545"/>
            <a:ext cx="685800" cy="365125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7937" y="1441012"/>
            <a:ext cx="3682137" cy="106898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41730" y="2549992"/>
            <a:ext cx="3678344" cy="387798"/>
          </a:xfrm>
          <a:prstGeom prst="rect">
            <a:avLst/>
          </a:prstGeom>
          <a:solidFill>
            <a:srgbClr val="92D050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โครงการ/กิจกรรม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41731" y="1481964"/>
            <a:ext cx="3678343" cy="938719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  <a:br>
              <a:rPr kumimoji="0" lang="th-TH" sz="2400" b="1" i="0" u="none" strike="noStrike" kern="1200" cap="none" spc="0" normalizeH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200" b="1" dirty="0">
                <a:solidFill>
                  <a:srgbClr val="004AA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บุคลากรและนักศึกษามีทัศนคติ ค่านิยมในการต่อต้านการทุจริต</a:t>
            </a:r>
            <a:endParaRPr kumimoji="0" lang="th-TH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Donut 24">
            <a:extLst>
              <a:ext uri="{FF2B5EF4-FFF2-40B4-BE49-F238E27FC236}">
                <a16:creationId xmlns:a16="http://schemas.microsoft.com/office/drawing/2014/main" id="{E3B293BD-E6B5-4632-A799-E1E24E07E36D}"/>
              </a:ext>
            </a:extLst>
          </p:cNvPr>
          <p:cNvSpPr/>
          <p:nvPr/>
        </p:nvSpPr>
        <p:spPr>
          <a:xfrm>
            <a:off x="215373" y="623940"/>
            <a:ext cx="557981" cy="5007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0000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927058" y="1349392"/>
            <a:ext cx="4206560" cy="80187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3901372" y="1325592"/>
            <a:ext cx="4202226" cy="795602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  <a:br>
              <a:rPr kumimoji="0" lang="th-TH" sz="2000" b="1" i="0" u="none" strike="noStrike" kern="1200" cap="none" spc="0" normalizeH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พัฒนาระบบการกำกับติดตามตรวจสอบการป้องกัน</a:t>
            </a:r>
            <a:b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และปราบปรามการทุจริต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3985369" y="2561079"/>
            <a:ext cx="4148250" cy="4401205"/>
          </a:xfrm>
          <a:prstGeom prst="rect">
            <a:avLst/>
          </a:prstGeom>
          <a:noFill/>
        </p:spPr>
        <p:txBody>
          <a:bodyPr wrap="square" lIns="0" rtlCol="0" anchor="t" anchorCtr="0">
            <a:spAutoFit/>
          </a:bodyPr>
          <a:lstStyle/>
          <a:p>
            <a:r>
              <a:rPr lang="th-TH" sz="135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กองนโยบายและแผน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กิจกรรมจัดทำแผนปฏิบัติการป้องกันการทุจริต และการติดตามการดำเนินงานตามแผนปฏิบัติการป้องกันการทุจริตประจำปี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กิจกรรมประชุมคณะกรรมการประเมินคุณธรรมและความโปร่งใสในการดำเนินงานของหน่วยงานภาครัฐ (</a:t>
            </a:r>
            <a:r>
              <a:rPr lang="en-US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ITA)</a:t>
            </a:r>
            <a:endParaRPr lang="en-US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กิจกรรมการดำเนินงานตามกรอบการประเมินคุณธรรมและความโปร่งใสในการดำเนินงานของหน่วยงานภาครัฐ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35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งานบริหารบุคคลและนิติการ</a:t>
            </a:r>
            <a:endParaRPr lang="th-TH" sz="135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การส่งเสริมสนับสนุนให้บุคลากรปฏิบัติงานตามจรรยาบรรณ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การคัดเลือกข้าราชการพลเรือนดีเด่น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การคัดเลือกบุคลากรดีเด่นสายสนับสนุน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กิจกรรมการเผยแพร่คู่มือจรรยาบรรณ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ทำประกาศหรือระเบียบเกี่ยวกับจรรยาบรรณ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กิจกรรมเผยแพร่คู่มือหรือแนวทางการปฏิบัติงานของเจ้าหน้าที่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35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หน่วยนิติกร</a:t>
            </a:r>
            <a:endParaRPr lang="th-TH" sz="135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กิจกรรมการเผยแพร่คู่มือปฏิบัติงาน เรื่อง </a:t>
            </a:r>
            <a:r>
              <a:rPr lang="th-TH" sz="135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การเรื่องร้องเรียนการทุจริตและประพฤติมิชอบ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กิจกรรมเผยแพร่มาตรการส่งเสริมคุณธรรมและความโปร่งใสภายในหน่วยงาน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35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สาขาวิชารัฐศาสตร์คณะมนุษยศาสตร์และสังคมศาสตร์</a:t>
            </a:r>
            <a:endParaRPr lang="th-TH" sz="135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135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กิจกรรมทักษะการบริหารจัดการด้านการเงิน พัสดุ และการเบิกจ่าย</a:t>
            </a:r>
            <a:endParaRPr lang="th-TH" sz="13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934952" y="2167738"/>
            <a:ext cx="4191547" cy="387798"/>
          </a:xfrm>
          <a:prstGeom prst="rect">
            <a:avLst/>
          </a:prstGeom>
          <a:solidFill>
            <a:srgbClr val="FFCCFF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โครงการ/กิจกรรม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8300675" y="1532825"/>
            <a:ext cx="3833169" cy="80187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8375582" y="1632934"/>
            <a:ext cx="3493400" cy="795602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  <a:br>
              <a:rPr kumimoji="0" lang="th-TH" sz="2000" b="1" i="0" u="none" strike="noStrike" kern="1200" cap="none" spc="0" normalizeH="0" noProof="0" dirty="0">
                <a:ln>
                  <a:noFill/>
                </a:ln>
                <a:solidFill>
                  <a:srgbClr val="000E2A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การวางระบบในการบริหารผลการปฏิบัติงานและการป้องกันการรับสินบน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8323849" y="2421421"/>
            <a:ext cx="3801612" cy="387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โครงการ/กิจกรรม</a:t>
            </a:r>
          </a:p>
        </p:txBody>
      </p:sp>
      <p:sp>
        <p:nvSpPr>
          <p:cNvPr id="39" name="สี่เหลี่ยมผืนผ้า 1">
            <a:extLst>
              <a:ext uri="{FF2B5EF4-FFF2-40B4-BE49-F238E27FC236}">
                <a16:creationId xmlns:a16="http://schemas.microsoft.com/office/drawing/2014/main" id="{B981E7C4-7DA6-EA6D-88D3-110EECAC729C}"/>
              </a:ext>
            </a:extLst>
          </p:cNvPr>
          <p:cNvSpPr/>
          <p:nvPr/>
        </p:nvSpPr>
        <p:spPr>
          <a:xfrm>
            <a:off x="8316453" y="5464566"/>
            <a:ext cx="3552529" cy="923330"/>
          </a:xfrm>
          <a:custGeom>
            <a:avLst/>
            <a:gdLst>
              <a:gd name="connsiteX0" fmla="*/ 0 w 3552529"/>
              <a:gd name="connsiteY0" fmla="*/ 0 h 923330"/>
              <a:gd name="connsiteX1" fmla="*/ 556563 w 3552529"/>
              <a:gd name="connsiteY1" fmla="*/ 0 h 923330"/>
              <a:gd name="connsiteX2" fmla="*/ 1184176 w 3552529"/>
              <a:gd name="connsiteY2" fmla="*/ 0 h 923330"/>
              <a:gd name="connsiteX3" fmla="*/ 1740739 w 3552529"/>
              <a:gd name="connsiteY3" fmla="*/ 0 h 923330"/>
              <a:gd name="connsiteX4" fmla="*/ 2403878 w 3552529"/>
              <a:gd name="connsiteY4" fmla="*/ 0 h 923330"/>
              <a:gd name="connsiteX5" fmla="*/ 2924916 w 3552529"/>
              <a:gd name="connsiteY5" fmla="*/ 0 h 923330"/>
              <a:gd name="connsiteX6" fmla="*/ 3552529 w 3552529"/>
              <a:gd name="connsiteY6" fmla="*/ 0 h 923330"/>
              <a:gd name="connsiteX7" fmla="*/ 3552529 w 3552529"/>
              <a:gd name="connsiteY7" fmla="*/ 461665 h 923330"/>
              <a:gd name="connsiteX8" fmla="*/ 3552529 w 3552529"/>
              <a:gd name="connsiteY8" fmla="*/ 923330 h 923330"/>
              <a:gd name="connsiteX9" fmla="*/ 2995966 w 3552529"/>
              <a:gd name="connsiteY9" fmla="*/ 923330 h 923330"/>
              <a:gd name="connsiteX10" fmla="*/ 2332827 w 3552529"/>
              <a:gd name="connsiteY10" fmla="*/ 923330 h 923330"/>
              <a:gd name="connsiteX11" fmla="*/ 1847315 w 3552529"/>
              <a:gd name="connsiteY11" fmla="*/ 923330 h 923330"/>
              <a:gd name="connsiteX12" fmla="*/ 1255227 w 3552529"/>
              <a:gd name="connsiteY12" fmla="*/ 923330 h 923330"/>
              <a:gd name="connsiteX13" fmla="*/ 592088 w 3552529"/>
              <a:gd name="connsiteY13" fmla="*/ 923330 h 923330"/>
              <a:gd name="connsiteX14" fmla="*/ 0 w 3552529"/>
              <a:gd name="connsiteY14" fmla="*/ 923330 h 923330"/>
              <a:gd name="connsiteX15" fmla="*/ 0 w 3552529"/>
              <a:gd name="connsiteY15" fmla="*/ 443198 h 923330"/>
              <a:gd name="connsiteX16" fmla="*/ 0 w 3552529"/>
              <a:gd name="connsiteY16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2529" h="923330" fill="none" extrusionOk="0">
                <a:moveTo>
                  <a:pt x="0" y="0"/>
                </a:moveTo>
                <a:cubicBezTo>
                  <a:pt x="173943" y="-57728"/>
                  <a:pt x="382904" y="49567"/>
                  <a:pt x="556563" y="0"/>
                </a:cubicBezTo>
                <a:cubicBezTo>
                  <a:pt x="730222" y="-49567"/>
                  <a:pt x="947315" y="42310"/>
                  <a:pt x="1184176" y="0"/>
                </a:cubicBezTo>
                <a:cubicBezTo>
                  <a:pt x="1421037" y="-42310"/>
                  <a:pt x="1553694" y="2155"/>
                  <a:pt x="1740739" y="0"/>
                </a:cubicBezTo>
                <a:cubicBezTo>
                  <a:pt x="1927784" y="-2155"/>
                  <a:pt x="2260264" y="68430"/>
                  <a:pt x="2403878" y="0"/>
                </a:cubicBezTo>
                <a:cubicBezTo>
                  <a:pt x="2547492" y="-68430"/>
                  <a:pt x="2781680" y="15872"/>
                  <a:pt x="2924916" y="0"/>
                </a:cubicBezTo>
                <a:cubicBezTo>
                  <a:pt x="3068152" y="-15872"/>
                  <a:pt x="3368093" y="32244"/>
                  <a:pt x="3552529" y="0"/>
                </a:cubicBezTo>
                <a:cubicBezTo>
                  <a:pt x="3571581" y="146837"/>
                  <a:pt x="3543147" y="256382"/>
                  <a:pt x="3552529" y="461665"/>
                </a:cubicBezTo>
                <a:cubicBezTo>
                  <a:pt x="3561911" y="666949"/>
                  <a:pt x="3525197" y="758230"/>
                  <a:pt x="3552529" y="923330"/>
                </a:cubicBezTo>
                <a:cubicBezTo>
                  <a:pt x="3346340" y="950061"/>
                  <a:pt x="3262464" y="872805"/>
                  <a:pt x="2995966" y="923330"/>
                </a:cubicBezTo>
                <a:cubicBezTo>
                  <a:pt x="2729468" y="973855"/>
                  <a:pt x="2501092" y="874039"/>
                  <a:pt x="2332827" y="923330"/>
                </a:cubicBezTo>
                <a:cubicBezTo>
                  <a:pt x="2164562" y="972621"/>
                  <a:pt x="2036247" y="893305"/>
                  <a:pt x="1847315" y="923330"/>
                </a:cubicBezTo>
                <a:cubicBezTo>
                  <a:pt x="1658383" y="953355"/>
                  <a:pt x="1533191" y="887185"/>
                  <a:pt x="1255227" y="923330"/>
                </a:cubicBezTo>
                <a:cubicBezTo>
                  <a:pt x="977263" y="959475"/>
                  <a:pt x="814106" y="877243"/>
                  <a:pt x="592088" y="923330"/>
                </a:cubicBezTo>
                <a:cubicBezTo>
                  <a:pt x="370070" y="969417"/>
                  <a:pt x="189680" y="853062"/>
                  <a:pt x="0" y="923330"/>
                </a:cubicBezTo>
                <a:cubicBezTo>
                  <a:pt x="-44710" y="754799"/>
                  <a:pt x="54774" y="558609"/>
                  <a:pt x="0" y="443198"/>
                </a:cubicBezTo>
                <a:cubicBezTo>
                  <a:pt x="-54774" y="327787"/>
                  <a:pt x="25120" y="127120"/>
                  <a:pt x="0" y="0"/>
                </a:cubicBezTo>
                <a:close/>
              </a:path>
              <a:path w="3552529" h="923330" stroke="0" extrusionOk="0">
                <a:moveTo>
                  <a:pt x="0" y="0"/>
                </a:moveTo>
                <a:cubicBezTo>
                  <a:pt x="142984" y="-44585"/>
                  <a:pt x="338886" y="47496"/>
                  <a:pt x="627613" y="0"/>
                </a:cubicBezTo>
                <a:cubicBezTo>
                  <a:pt x="916340" y="-47496"/>
                  <a:pt x="943357" y="30642"/>
                  <a:pt x="1113126" y="0"/>
                </a:cubicBezTo>
                <a:cubicBezTo>
                  <a:pt x="1282895" y="-30642"/>
                  <a:pt x="1475780" y="11147"/>
                  <a:pt x="1598638" y="0"/>
                </a:cubicBezTo>
                <a:cubicBezTo>
                  <a:pt x="1721496" y="-11147"/>
                  <a:pt x="2074708" y="4296"/>
                  <a:pt x="2226252" y="0"/>
                </a:cubicBezTo>
                <a:cubicBezTo>
                  <a:pt x="2377796" y="-4296"/>
                  <a:pt x="2715748" y="61083"/>
                  <a:pt x="2853865" y="0"/>
                </a:cubicBezTo>
                <a:cubicBezTo>
                  <a:pt x="2991982" y="-61083"/>
                  <a:pt x="3224112" y="45877"/>
                  <a:pt x="3552529" y="0"/>
                </a:cubicBezTo>
                <a:cubicBezTo>
                  <a:pt x="3552779" y="110599"/>
                  <a:pt x="3546567" y="365048"/>
                  <a:pt x="3552529" y="480132"/>
                </a:cubicBezTo>
                <a:cubicBezTo>
                  <a:pt x="3558491" y="595216"/>
                  <a:pt x="3517677" y="743556"/>
                  <a:pt x="3552529" y="923330"/>
                </a:cubicBezTo>
                <a:cubicBezTo>
                  <a:pt x="3368731" y="945968"/>
                  <a:pt x="3180736" y="917442"/>
                  <a:pt x="3031491" y="923330"/>
                </a:cubicBezTo>
                <a:cubicBezTo>
                  <a:pt x="2882246" y="929218"/>
                  <a:pt x="2644622" y="918029"/>
                  <a:pt x="2510454" y="923330"/>
                </a:cubicBezTo>
                <a:cubicBezTo>
                  <a:pt x="2376286" y="928631"/>
                  <a:pt x="2150255" y="875084"/>
                  <a:pt x="1918366" y="923330"/>
                </a:cubicBezTo>
                <a:cubicBezTo>
                  <a:pt x="1686477" y="971576"/>
                  <a:pt x="1579260" y="894123"/>
                  <a:pt x="1361803" y="923330"/>
                </a:cubicBezTo>
                <a:cubicBezTo>
                  <a:pt x="1144346" y="952537"/>
                  <a:pt x="1005086" y="867250"/>
                  <a:pt x="876290" y="923330"/>
                </a:cubicBezTo>
                <a:cubicBezTo>
                  <a:pt x="747494" y="979410"/>
                  <a:pt x="197709" y="856700"/>
                  <a:pt x="0" y="923330"/>
                </a:cubicBezTo>
                <a:cubicBezTo>
                  <a:pt x="-43660" y="827877"/>
                  <a:pt x="4497" y="628575"/>
                  <a:pt x="0" y="489365"/>
                </a:cubicBezTo>
                <a:cubicBezTo>
                  <a:pt x="-4497" y="350156"/>
                  <a:pt x="8361" y="239361"/>
                  <a:pt x="0" y="0"/>
                </a:cubicBezTo>
                <a:close/>
              </a:path>
            </a:pathLst>
          </a:custGeom>
          <a:ln w="38100">
            <a:solidFill>
              <a:srgbClr val="000096"/>
            </a:solidFill>
            <a:extLst>
              <a:ext uri="{C807C97D-BFC1-408E-A445-0C87EB9F89A2}">
                <ask:lineSketchStyleProps xmlns:ask="http://schemas.microsoft.com/office/drawing/2018/sketchyshapes" sd="7734286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pc="-30" dirty="0">
                <a:solidFill>
                  <a:prstClr val="black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งบประมาณในการดำเนินการตามแผน</a:t>
            </a:r>
          </a:p>
          <a:p>
            <a:pPr algn="ctr"/>
            <a:r>
              <a:rPr lang="th-TH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สำหรับปีงบประมาณ พ.ศ. 2568 </a:t>
            </a:r>
          </a:p>
          <a:p>
            <a:pPr algn="ctr"/>
            <a:r>
              <a:rPr lang="th-TH" cap="all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เป็นเงินทั้งสิ้น 307,200 บาท</a:t>
            </a: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E3B293BD-E6B5-4632-A799-E1E24E07E36D}"/>
              </a:ext>
            </a:extLst>
          </p:cNvPr>
          <p:cNvSpPr/>
          <p:nvPr/>
        </p:nvSpPr>
        <p:spPr>
          <a:xfrm>
            <a:off x="4001526" y="554890"/>
            <a:ext cx="557981" cy="50072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1" name="กล่องข้อความ 40"/>
          <p:cNvSpPr txBox="1"/>
          <p:nvPr/>
        </p:nvSpPr>
        <p:spPr>
          <a:xfrm>
            <a:off x="1720552" y="6396335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P.51 - 52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กล่องข้อความ 41"/>
          <p:cNvSpPr txBox="1"/>
          <p:nvPr/>
        </p:nvSpPr>
        <p:spPr>
          <a:xfrm>
            <a:off x="6449238" y="4594923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P.53 - 55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กล่องข้อความ 42"/>
          <p:cNvSpPr txBox="1"/>
          <p:nvPr/>
        </p:nvSpPr>
        <p:spPr>
          <a:xfrm>
            <a:off x="10304801" y="2830227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P.56 - 57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99210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7CE50B3-9A67-409A-BE54-BAC7DB015454}"/>
              </a:ext>
            </a:extLst>
          </p:cNvPr>
          <p:cNvSpPr txBox="1"/>
          <p:nvPr/>
        </p:nvSpPr>
        <p:spPr>
          <a:xfrm>
            <a:off x="239281" y="599994"/>
            <a:ext cx="11442819" cy="626701"/>
          </a:xfrm>
          <a:prstGeom prst="rect">
            <a:avLst/>
          </a:prstGeom>
          <a:solidFill>
            <a:srgbClr val="0070C0"/>
          </a:solidFill>
        </p:spPr>
        <p:txBody>
          <a:bodyPr wrap="square" tIns="72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ea typeface="Yu Gothic UI Semibold" panose="020B0700000000000000" pitchFamily="34" charset="-128"/>
                <a:cs typeface="TH Niramit AS" panose="02000506000000020004" pitchFamily="2" charset="-34"/>
              </a:rPr>
              <a:t>พิจารณา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Niramit AS" panose="02000506000000020004" pitchFamily="2" charset="-34"/>
              <a:ea typeface="+mn-ea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003146" y="1475603"/>
            <a:ext cx="8678954" cy="3617097"/>
          </a:xfrm>
          <a:prstGeom prst="roundRect">
            <a:avLst>
              <a:gd name="adj" fmla="val 8824"/>
            </a:avLst>
          </a:prstGeom>
          <a:solidFill>
            <a:srgbClr val="EFFBFF"/>
          </a:solidFill>
          <a:ln w="50800"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lvl="0"/>
            <a: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ฝ่ายเลขานุการขอให้ที่ประชุมพิจารณาโครงการ/กิจกรรม </a:t>
            </a:r>
            <a:b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ที่เกี่ยวข้องกับการป้องกันการทุจริต หากมีหน่วยงานใดมีโครงการ/กิจกรรม เพิ่มเติม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สามารถเสนอเข้ามาได้ภายในวันพุธที่ 26 มีนาคม 2568 </a:t>
            </a:r>
            <a: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เพื่อฝ่ายเลขานุการสามารถบรรจุในแผนปฏิบัติการป้องกันการทุจริต ประจำปีงบประมาณ พ.ศ. 0268</a:t>
            </a:r>
            <a:b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ก่อนนำเสนออนุมัติต่อไปค่ะ</a:t>
            </a:r>
            <a:endParaRPr kumimoji="0" lang="th-TH" sz="5400" i="0" u="none" strike="noStrike" kern="1200" cap="none" spc="0" normalizeH="0" baseline="0" noProof="0" dirty="0">
              <a:ln>
                <a:noFill/>
              </a:ln>
              <a:solidFill>
                <a:srgbClr val="000096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 descr="D:\18 ปีงบประมาณ พ.ศ. 2568\05 แผนปฏิบัติการป้องกันทุจริต ITA 68\ปก แผนปฏิบัติการป้องกันการทุจริต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0" y="1387021"/>
            <a:ext cx="2554719" cy="3617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98941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74409" y="1560735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6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เรื่องอื่น ๆ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768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6261B6-1724-BBDE-8349-44E5333A24FB}"/>
              </a:ext>
            </a:extLst>
          </p:cNvPr>
          <p:cNvSpPr txBox="1"/>
          <p:nvPr/>
        </p:nvSpPr>
        <p:spPr>
          <a:xfrm>
            <a:off x="647699" y="488042"/>
            <a:ext cx="1108710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5 (ฝน นำเสนอ)</a:t>
            </a:r>
          </a:p>
          <a:p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ท่านอธิการบดี รองอธิการบดี ผู้บริหาร และผู้เข้าร่วมประชุมค่ะ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ในวาระที่ 5 นี้ ฝ่ายเลขานุการ ขอเสนอที่ประชุมพิจารณาโครงการและกิจกรรมที่เกี่ยวข้องกับการป้องกันการทุจริต ซึ่งฝ่ายเลขานุการได้ดำเนินการรวบรวมโครงการ/กิจกรรม จากคณะ สำนัก สถาบัน  และจัดทำแผนปฏิบัติการป้องกันการทุจริต เรียบร้อยแล้ว ดังเอกสาร หน้า 51 – 57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ในปีนี้ มีหน่วยงานส่งโครงการ/กิจกรรมเพื่อป้องกันการทุจริตเข้ามาทั้งหมด 22 โครงการ/กิจกรรม ภายใต้ 3 ประเด็นยุทธศาสตร์ ดังนี้ค่ะ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สร้างสังคมที่ไม่ทนต่อการทุจริต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มีเป้าหมาย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ส่งเสริมบุคลากรนักศึกษามีทัศนคติค่านิยมในการต่อต้านการทุจริต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6 โครงการ/กิจกรรม หน้า 51 - 52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พัฒนาระบบป้องการทุจริตเชิงรุก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มีเป้าหมาย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ยกระดับระบบการกำกับ ติดตาม และตรวจสอบการป้องกันการทุจริต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11 โครงการกิจกรรม หน้า 53 - 55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ปฏิรูปกลไกและกระบวนการปราบปรามการทุจริต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เพื่อวางระบบบริหารผลการปฏิบัติงานและป้องกันการรับสินบน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 โครงการ/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จรรม หน้า 56 - 57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หากหน่วยงานใดมีโครงการเพิ่มเติมสามารถเสนอ เข้ามาได้ภายในวันที่ 26 มีนาคม 2568 นี้ค่ะ  จึงเรียนมาเพื่อโปรดพิจารณาค่ะ ขอบคุณค่ะ</a:t>
            </a:r>
            <a:endParaRPr lang="en-US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772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BE8D84-37CE-F3DD-AA26-1B85DC5DFBA0}"/>
              </a:ext>
            </a:extLst>
          </p:cNvPr>
          <p:cNvSpPr txBox="1"/>
          <p:nvPr/>
        </p:nvSpPr>
        <p:spPr>
          <a:xfrm>
            <a:off x="552449" y="183242"/>
            <a:ext cx="110871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4.1 (ผอ.ต้อย นำเสนอ)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ท่านประธานและที่ประชุมที่เคารพ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ในวาระที่ 4 นี้ ฝ่ายเลขานุการ ขอรายงานผลการดำเนินงานป้องกันการทุจริต ประจำปีงบประมาณ พ.ศ. 2567 รอบ 12 เดือน ซึ่งได้ดำเนินการติดตามและรวบรวมรายงานผลจากหน่วยงานต่างๆ เป็นที่เรียบร้อย โดยการรายงานจะสอดคล้องกับประเด็นยุทธศาสตร์ที่กำหนดไว้ การดำเนินงานด้านการป้องกันการทุจริต แบ่งออกเป็น 3 ยุทธศาสตร์หลัก โดยขอสรุปผลการดำเนินงานตามยุทธศาสตร์ ดังนี้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สร้างสังคมที่ไม่ทนต่อการทุจริต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มีเป้าหมาย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ส่งเสริมบุคลากรนักศึกษามีทัศนคติค่านิยมในการต่อต้านการทุจริต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มีการดำเนินโครงการและกิจกรรมทั้งหมด 5 โครงการ/กิจกรรม ตัวอย่างโครงการสำคัญสำคัญเช่น </a:t>
            </a:r>
            <a:r>
              <a:rPr lang="th-TH" sz="2000" spc="-10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กิจกรรมประชุมสัมมนา เรื่อง ค่านิยมเสริมสร้างวัฒนธรรมที่ดีแก่องค์กร “</a:t>
            </a:r>
            <a:r>
              <a:rPr lang="en-US" sz="2000" spc="-10" dirty="0">
                <a:latin typeface="TH SarabunPSK" panose="020B0500040200020003" pitchFamily="34" charset="-34"/>
                <a:ea typeface="Times New Roman" panose="02020603050405020304" pitchFamily="18" charset="0"/>
              </a:rPr>
              <a:t>No Gift Policy</a:t>
            </a:r>
            <a:r>
              <a:rPr lang="th-TH" sz="2000" dirty="0">
                <a:ea typeface="Times New Roman" panose="02020603050405020304" pitchFamily="18" charset="0"/>
                <a:cs typeface="TH SarabunPSK" panose="020B0500040200020003" pitchFamily="34" charset="-34"/>
              </a:rPr>
              <a:t>” จัดโดยสภาคณาจารย์ มีเป้าหมายเพื่อเสริมสร้าง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ความรู้ความเข้าใจและสร้างวัฒนธรรมให้ผู้บริหาร คณาจารย์ และบุคลากรมหาวิทยาลัยราชภัฏสกลนครปฏิเสธการรับของขวัญและของกำนัลทุกชนิดจากการปฏิบัติหน้าที่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พัฒนาระบบป้องการทุจริตเชิงรุก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มีเป้าหมาย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ยกระดับระบบการกำกับ ติดตาม และตรวจสอบการป้องกันการทุจริต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มีการดำเนินโครงการและกิจกรรมทั้งหมด 8 โครงการกิจกรรม รายละเอียดหน้า 19 -27 ตัวอย่างโครงการสำคัญ เช่น กิจกรรมการเผยแพร่คู่มือปฏิบัติงาน เรื่อง การจัดการเรื่องร้องเรียนการทุจริตและประพฤติมิชอบ งานบริหารบุคคลและนิติการ มีการอำนวยความสะดวกโดยการจัดทำช่องทางร้องเรียนไว้ในเว็บไซต์หน้าหลักของมหาวิทยาลัยแยกออกจากการร้องเรียนทั่วไป มีขั้นตอนการปฏิบัติงานที่ชัดเจนเป็นการเฉพาะ 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3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ปฏิรูปกลไกและกระบวนการปราบปรามการทุจริต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เพื่อวางระบบบริหารผลการปฏิบัติงานและป้องกันการรับสินบนมีการดำเนินโครงการและกิจกรรมทั้งหมด 9 โครงการ/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จรรม หน้า 28 – 35 ตัวอย่างโครงการสำคัญ เช่น การจัดทำแผนประเมินความเสี่ยงการทุจริตในประเด็นที่เกี่ยวข้องกับการรับสินบน การจัดซื้อ จัดจ้าง โดยมีการพิจารณา 3 ประเด็นความเสี่ยง ได้แก่ ประเด็นการใช้อำนนาจตามกฎหมายการให้บริการตามภารกิจ ประเด็นการจัดซื้อจัดจ้าง และประเด็นการบริหารงานบุคคล นอกจากนี้ก็ยังมีการจัดทำประกาศเรื่องนโยบายและแนวทางปฏิบัติการป้องการทุจริตในการปฏิบัติงานและการรับสินบน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หากที่ประชุมมีข้อเสนอแนะเพิ่มเติมเกี่ยวกับการดำเนินโรงการ สามารถแจ้งฝ่ายเลขานุการเพื่อปรับปรุงแนวทางดำเนินงานในอนาคต สามารถแจ้งได้ค่ะ จึงเรียนมาเพื่อโปรดทราบค่ะ</a:t>
            </a:r>
          </a:p>
        </p:txBody>
      </p:sp>
    </p:spTree>
    <p:extLst>
      <p:ext uri="{BB962C8B-B14F-4D97-AF65-F5344CB8AC3E}">
        <p14:creationId xmlns:p14="http://schemas.microsoft.com/office/powerpoint/2010/main" val="372178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819591" y="936893"/>
            <a:ext cx="11289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 เกณฑ์การประเมินตามแบบวัด 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OIT 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O25 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</a:t>
            </a:r>
            <a:endParaRPr lang="en-US" sz="16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1.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แต่งตั้งคณะกรรมการจัดทำแผนปฏิบัติการป้องกันการทุจริต มหาวิทยาลัยราชภัฏสกลนคร ประจำปีงบประมาณ พ.ศ. 2568                            </a:t>
            </a:r>
            <a:endParaRPr lang="en-US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  เรื่องรับรองรายงานการประชุม</a:t>
            </a:r>
            <a:b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-ไม่มี-</a:t>
            </a:r>
            <a:endParaRPr lang="en-US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3  เรื่องสืบเนื่อง</a:t>
            </a:r>
            <a:br>
              <a:rPr lang="en-US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-ไม่มี-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  เรื่องเสนอเพื่อทราบ</a:t>
            </a:r>
          </a:p>
          <a:p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4.1 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รายงานผลการดำเนินการป้องกันการทุจริต ประจำปีงบประมาณ พ.ศ. 2567 รอบ 12 เดือน (1 ตุลาคม 2566 – 30 กันยายน 2567)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</a:t>
            </a:r>
            <a:r>
              <a:rPr lang="th-TH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r>
              <a:rPr lang="th-TH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    </a:t>
            </a:r>
          </a:p>
          <a:p>
            <a:r>
              <a:rPr lang="th-TH" spc="-2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    4.2 </a:t>
            </a:r>
            <a:r>
              <a:rPr lang="th-TH" dirty="0">
                <a:ea typeface="Cordia New" panose="020B0304020202020204" pitchFamily="34" charset="-34"/>
                <a:cs typeface="TH SarabunPSK" panose="020B0500040200020003" pitchFamily="34" charset="-34"/>
              </a:rPr>
              <a:t>ปฏิทินการดำเนินงานจัดทำแผนปฏิบัติการป้องกันการทุจริต มหาวิทยาลัยราชภัฏสกลนคร ประจำปีงบประมาณ พ.ศ. 2568</a:t>
            </a:r>
          </a:p>
          <a:p>
            <a:br>
              <a:rPr lang="th-TH" sz="1100" dirty="0"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  เรื่องเสนอเพื่อพิจารณา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spc="-2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000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ร่าง แผนปฏิบัติการป้องกันการทุจริต มหาวิทยาลัยราชภัฏสกลนคร ประจำปีงบประมาณ พ.ศ. 2568 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</a:t>
            </a:r>
            <a:r>
              <a:rPr lang="th-TH" sz="20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5)</a:t>
            </a:r>
          </a:p>
          <a:p>
            <a:endParaRPr lang="th-TH" sz="2000" b="1" spc="-2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2000" b="1" spc="-3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6    เรื่องอื่น ๆ (ถ้ามี)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0699334" y="5785503"/>
            <a:ext cx="72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P.1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67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06FE13-CE95-4315-29A5-4A1BA42F6723}"/>
              </a:ext>
            </a:extLst>
          </p:cNvPr>
          <p:cNvSpPr txBox="1"/>
          <p:nvPr/>
        </p:nvSpPr>
        <p:spPr>
          <a:xfrm>
            <a:off x="673100" y="475377"/>
            <a:ext cx="103505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วาระที่ 4.2 (ผอ.ต้อย นำเสนอ)</a:t>
            </a:r>
          </a:p>
          <a:p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 ท่านประธาน และที่ประชุมที่เคารพ ในวาระที่ 4.2 ฝ่ายเลขานุการขอรายงานปฏิทินการดำเนินงานจัดทำแผนปฏิบัติการป้องกันการทุจริต ประจำปีงบประมาณ พ.ศ. 2568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ซึ่งเป็นแนวทางและกรอบระยะเวลาการดำเนินงาน เพื่อให้ทุกหน่วยงานได้รับทราบและดำเนินการตามแผนที่กำหนด 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ซึ่งกระบวนการจัดทำแผนปฏิบัติการป้องกันการทุจริต </a:t>
            </a: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ได้เริ่มต้นตั้งแต่เดือนพฤศจิกายน 2567 และจะแล้วเสร็จในเดือนมีนาคม 2568 </a:t>
            </a:r>
            <a:b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ซึ่งจะมีการติดตามการดำเนินงาน รอบ 12 เดือน ในเดือนกันยายน 2568 </a:t>
            </a:r>
          </a:p>
          <a:p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หากที่ประชุมมีข้อเสนอแนะเกี่ยวกับปฏิทินการดำเนินงาน หรือแนวทางการจัดทำแผนปฏิบัติการ สามารถแจ้งฝ่ายเลขานุการเพื่อพิจารณาปรับปรุงในลำดับถัดไป </a:t>
            </a:r>
          </a:p>
          <a:p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จึงเรียนมาเพื่อโปรดทราบค่ะ ขอบคุณค่ะ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rgbClr val="000096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3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7EF1-EFA5-C72C-F732-6516766B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3D2EA8F-DC1F-9479-0434-0D1B6BAB82E7}"/>
              </a:ext>
            </a:extLst>
          </p:cNvPr>
          <p:cNvSpPr txBox="1"/>
          <p:nvPr/>
        </p:nvSpPr>
        <p:spPr>
          <a:xfrm>
            <a:off x="526395" y="623252"/>
            <a:ext cx="1113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0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เกณฑ์การประเมินตามแบบวัด </a:t>
            </a:r>
            <a:r>
              <a:rPr lang="en-US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OIT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O25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</a:t>
            </a:r>
            <a:endParaRPr lang="en-US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F4818DD-60A9-2191-5ACA-46F1518FFBB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2EB3-57A8-C301-5B0C-A3CF473DADD7}"/>
              </a:ext>
            </a:extLst>
          </p:cNvPr>
          <p:cNvSpPr txBox="1"/>
          <p:nvPr/>
        </p:nvSpPr>
        <p:spPr>
          <a:xfrm>
            <a:off x="338268" y="1511860"/>
            <a:ext cx="4609745" cy="470898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en-US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ตามที่สำนักงาน ป.ป.ช. ได้ประกาศหลักเกณฑ์และปฏิทินการประเมินคุณธรรมและความโปร่งใสในการดำเนินงานของหน่วยงานภาครัฐ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ITA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ตัวชี้วัดที่ 10 การป้องกันการทุจริต เป็นตัวชี้วัดที่มีวัตถุประสงค์เพื่อประเมินการเผยแพร่ข้อมูลที่เป็นปัจจุบันบนเว็บไซต์ของหน่วยงาน เพื่อเปิดเผยการดำเนินการต่าง ๆ ของหน่วยงานให้สาธารณชนได้ทราบ ใน 2 ประเด็น คือ (1) การดำเนินการเพื่อป้องกันการทุจริตในประเด็นสินบน ได้แก่ นโยบายไม่รับของขวัญ และการประเมินความเสี่ยงเพื่อการป้องกันการทุจริต (2) การส่งเสริมคุณธรรมและความโปร่งใสได้แก่ แผนป้องกันการทุจริต มาตรการส่งเสริมคุณธรรมและความโปร่งใสภายในหน่วยงาน ซึ่งการเผยแพร่ข้อมูลในประเด็นข้างต้นแสดงถึงการให้ความสำคัญต่อผลการประเมินเพื่อนำไปสู่</a:t>
            </a:r>
            <a:r>
              <a:rPr lang="th-TH" sz="20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ทำมาตรการส่งเสริมความโปร่งใสภายในหน่วยงาน และมีการกำกับติดตามการนำไปสู่การปฏิบัติอย่างเป็นรูปธรรม ตัวชี้วัดย่อยที่ 10.2 การส่งเสริมคุณธรรมและความโปร่งใส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 แผนป้องกันการทุจริต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0545509" y="727124"/>
            <a:ext cx="1333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P.2-10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152" y="1511860"/>
            <a:ext cx="6095125" cy="2047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02852" y="3576970"/>
            <a:ext cx="5940425" cy="325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93" y="6078596"/>
            <a:ext cx="1370576" cy="88769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52" y="5939845"/>
            <a:ext cx="1370576" cy="887690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3D2EA8F-DC1F-9479-0434-0D1B6BAB82E7}"/>
              </a:ext>
            </a:extLst>
          </p:cNvPr>
          <p:cNvSpPr txBox="1"/>
          <p:nvPr/>
        </p:nvSpPr>
        <p:spPr>
          <a:xfrm>
            <a:off x="0" y="623252"/>
            <a:ext cx="1219200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2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br>
              <a:rPr lang="th-TH" sz="2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เกณฑ์การประเมินตามแบบวัด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OIT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O25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 (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ต่อ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1143277" y="5922025"/>
            <a:ext cx="99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P.2-3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2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B7EF1-EFA5-C72C-F732-6516766B3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3D2EA8F-DC1F-9479-0434-0D1B6BAB82E7}"/>
              </a:ext>
            </a:extLst>
          </p:cNvPr>
          <p:cNvSpPr txBox="1"/>
          <p:nvPr/>
        </p:nvSpPr>
        <p:spPr>
          <a:xfrm>
            <a:off x="0" y="623252"/>
            <a:ext cx="12192000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2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2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br>
              <a:rPr lang="th-TH" sz="2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2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เกณฑ์การประเมินตามแบบวัด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OIT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O25 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 (</a:t>
            </a:r>
            <a:r>
              <a:rPr lang="th-TH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ต่อ</a:t>
            </a:r>
            <a:r>
              <a:rPr lang="en-US" sz="22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F4818DD-60A9-2191-5ACA-46F1518FFBB9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22EB3-57A8-C301-5B0C-A3CF473DADD7}"/>
              </a:ext>
            </a:extLst>
          </p:cNvPr>
          <p:cNvSpPr txBox="1"/>
          <p:nvPr/>
        </p:nvSpPr>
        <p:spPr>
          <a:xfrm>
            <a:off x="440818" y="1498014"/>
            <a:ext cx="4609745" cy="501675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en-US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ตามที่สำนักงาน ป.ป.ช. ได้ประกาศหลักเกณฑ์และปฏิทินการประเมินคุณธรรมและความโปร่งใสในการดำเนินงานของหน่วยงานภาครัฐ (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ITA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ตัวชี้วัดที่ 10 การป้องกันการทุจริต เป็นตัวชี้วัดที่มีวัตถุประสงค์เพื่อประเมินการเผยแพร่ข้อมูลที่เป็นปัจจุบันบนเว็บไซต์ของหน่วยงาน เพื่อเปิดเผยการดำเนินการต่าง ๆ ของหน่วยงานให้สาธารณชนได้ทราบ ใน 2 ประเด็น คือ (1) การดำเนินการเพื่อป้องกันการทุจริตในประเด็นสินบน ได้แก่ นโยบายไม่รับของขวัญ และการประเมินความเสี่ยงเพื่อการป้องกันการทุจริต (2) การส่งเสริมคุณธรรมและความโปร่งใสได้แก่ แผนป้องกันการทุจริต มาตรการส่งเสริมคุณธรรมและความโปร่งใสภายในหน่วยงาน ซึ่งการเผยแพร่ข้อมูลในประเด็นข้างต้นแสดงถึงการให้ความสำคัญต่อผลการประเมินเพื่อนำไปสู่</a:t>
            </a:r>
            <a:r>
              <a:rPr lang="th-TH" sz="20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ทำมาตรการส่งเสริมความโปร่งใสภายในหน่วยงาน และมีการกำกับติดตามการนำไปสู่การปฏิบัติอย่างเป็นรูปธรรม ตัวชี้วัดย่อยที่ 10.2 การส่งเสริมคุณธรรมและความโปร่งใส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26</a:t>
            </a:r>
            <a:r>
              <a:rPr lang="th-TH" sz="2000" b="1" dirty="0"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รายงานผลการดำเนินการป้องกันการทุจริตประจำปี </a:t>
            </a:r>
            <a:endParaRPr lang="en-US" sz="20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34" y="5942528"/>
            <a:ext cx="1370576" cy="88769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424" y="5793958"/>
            <a:ext cx="1370576" cy="887690"/>
          </a:xfrm>
          <a:prstGeom prst="rect">
            <a:avLst/>
          </a:prstGeom>
        </p:spPr>
      </p:pic>
      <p:pic>
        <p:nvPicPr>
          <p:cNvPr id="13" name="รูปภาพ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656" y="1402312"/>
            <a:ext cx="5318519" cy="2675255"/>
          </a:xfrm>
          <a:prstGeom prst="rect">
            <a:avLst/>
          </a:prstGeom>
        </p:spPr>
      </p:pic>
      <p:pic>
        <p:nvPicPr>
          <p:cNvPr id="14" name="รูปภาพ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92358" y="4148742"/>
            <a:ext cx="5197817" cy="26034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กล่องข้อความ 9"/>
          <p:cNvSpPr txBox="1"/>
          <p:nvPr/>
        </p:nvSpPr>
        <p:spPr>
          <a:xfrm>
            <a:off x="10821423" y="5450461"/>
            <a:ext cx="99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P.2-3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0" y="702639"/>
            <a:ext cx="1219200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th-TH" sz="240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b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 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แต่งตั้งคณะกรรมการจัดทำแผนปฏิบัติการป้องกันการทุจริต มหาวิทยาลัยราชภัฏสกลนคร ประจำปีงบประมาณ พ.ศ. 2568</a:t>
            </a:r>
            <a:endParaRPr lang="en-US" sz="2000" b="1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1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94E43-9D31-9D90-1786-64344D15578F}"/>
              </a:ext>
            </a:extLst>
          </p:cNvPr>
          <p:cNvSpPr txBox="1"/>
          <p:nvPr/>
        </p:nvSpPr>
        <p:spPr>
          <a:xfrm>
            <a:off x="376161" y="1665707"/>
            <a:ext cx="45227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0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ตามที่มหาวิทยาลัยราชภัฏสกลนคร เป็นหน่วยงานหนึ่งที่เข้ารับการประเมินคุณธรรมและความโปร่งใสในการดำเนินงานของภาครัฐ (</a:t>
            </a:r>
            <a:r>
              <a:rPr lang="en-US" sz="2000" dirty="0" err="1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Integrity&amp;Transparency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Assessment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: </a:t>
            </a:r>
            <a:r>
              <a:rPr 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ITA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 ประจำปีงบประมาณ พ.ศ. 2568 เพื่อให้การดำเนินงานประเมินคุณธรรมและความโปร่งใสในการดำเนินงานของหน่วยงานภาครัฐของมหาวิทยาลัยราชภัฏสกลนครเป็นไปด้วยความเรียบร้อย </a:t>
            </a:r>
            <a:b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และบรรลุเป้าหมายที่กำหนดไว้อย่างมีประสิทธิภาพสูงสุด</a:t>
            </a:r>
            <a:endParaRPr lang="en-US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/>
            <a:br>
              <a:rPr lang="th-TH" sz="1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ฝ่ายเลขานุการคณะกรรมการจัดทำแผนปฏิบัติการป้องกันการทุจริต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จึงได้จัดทำคำสั่งแต่งตั้งคณะกรรมการจัดทำแผนปฏิบัติการป้องกันการทุจริต มหาวิทยาลัยราชภัฏสกลนคร ประจำปีงบประมาณ พ.ศ. 2568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sz="2000" b="1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(รายละเอียดตามเอกสารประกอบระเบียบวาระที่ 1.2)</a:t>
            </a:r>
            <a:endParaRPr lang="en-US" sz="2000" b="1" dirty="0">
              <a:solidFill>
                <a:srgbClr val="000096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0264094" y="6286722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P.4-6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975" y="1658603"/>
            <a:ext cx="3308585" cy="489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494" y="1817531"/>
            <a:ext cx="3277806" cy="236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54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2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เรื่องรับรองรายงานการประชุม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348243" y="1885475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P.7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7BCC6C2-53EE-A2CB-6DF0-27FE800E89B7}"/>
              </a:ext>
            </a:extLst>
          </p:cNvPr>
          <p:cNvSpPr txBox="1"/>
          <p:nvPr/>
        </p:nvSpPr>
        <p:spPr>
          <a:xfrm>
            <a:off x="5665863" y="1817109"/>
            <a:ext cx="1495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ไม่มี</a:t>
            </a:r>
            <a:endParaRPr lang="th-TH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l"/>
              </a:tabLst>
              <a:defRPr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3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เรื่องสืบเนื่อง</a:t>
            </a:r>
            <a:endParaRPr kumimoji="0" lang="th-TH" alt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P.8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4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กล่องข้อความ 62"/>
          <p:cNvSpPr txBox="1"/>
          <p:nvPr/>
        </p:nvSpPr>
        <p:spPr>
          <a:xfrm>
            <a:off x="-1" y="654552"/>
            <a:ext cx="12192001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4.1 </a:t>
            </a:r>
            <a:r>
              <a:rPr lang="th-TH" sz="2400" b="1" spc="-2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รายงานผลการดำเนินการป้องกันการทุจริต ประจำปีงบประมาณ พ.ศ. 2567 รอบ 12 เดือน (1 ตุลาคม 2566 – 30 กันยายน 2567)</a:t>
            </a:r>
            <a:r>
              <a:rPr lang="th-TH" sz="24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spc="-2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spc="-2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O26</a:t>
            </a:r>
            <a:r>
              <a:rPr lang="th-TH" sz="2400" b="1" spc="-20" dirty="0">
                <a:solidFill>
                  <a:srgbClr val="000096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srgbClr val="000096"/>
              </a:solidFill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5B74B873-129A-4BE3-8729-6E092593003E}"/>
              </a:ext>
            </a:extLst>
          </p:cNvPr>
          <p:cNvSpPr txBox="1"/>
          <p:nvPr/>
        </p:nvSpPr>
        <p:spPr>
          <a:xfrm>
            <a:off x="0" y="0"/>
            <a:ext cx="12192000" cy="628955"/>
          </a:xfrm>
          <a:prstGeom prst="rect">
            <a:avLst/>
          </a:prstGeom>
          <a:solidFill>
            <a:srgbClr val="D6EDF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ระเบียบวาระที่ 4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9947900" y="5714154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P.9-35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423" y="1266678"/>
            <a:ext cx="6077816" cy="429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0E94E43-9D31-9D90-1786-64344D15578F}"/>
              </a:ext>
            </a:extLst>
          </p:cNvPr>
          <p:cNvSpPr txBox="1"/>
          <p:nvPr/>
        </p:nvSpPr>
        <p:spPr>
          <a:xfrm>
            <a:off x="786359" y="1266678"/>
            <a:ext cx="4522740" cy="3914918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มหาวิทยาลัยราชภัฏสกลนคร ได้ดำเนินการจัดทำแผนปฏิบัติการป้องกันการทุจริต ประจำปีงบประมาณ พ.ศ. 2567 และการติดตามรายงานผลการดำเนินการป้องกันการทุจริตอย่างต่อเนื่อง เพื่อนำผลไปปรับปรุงการดำเนินงานป้องกันการทุจริต </a:t>
            </a:r>
            <a:endParaRPr lang="en-US" sz="24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</a:t>
            </a:r>
            <a:r>
              <a:rPr lang="th-TH" sz="2400" spc="-2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ในการนี้ ฝ่ายเลขานุการคณะกรรมการฯ จึงขอรายงานผลการดำเนินการตามแผนปฏิบัติการป้องกันการทุจริต ฯ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0096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ตามเอกสารประกอบระเบียบวาระที่ 4</a:t>
            </a:r>
            <a:endParaRPr lang="en-US" sz="2400" b="1" dirty="0">
              <a:solidFill>
                <a:srgbClr val="000096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38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>
            <a:extLst>
              <a:ext uri="{FF2B5EF4-FFF2-40B4-BE49-F238E27FC236}">
                <a16:creationId xmlns:a16="http://schemas.microsoft.com/office/drawing/2014/main" id="{A29C7772-EA58-4F9D-94C8-9131D37FB277}"/>
              </a:ext>
            </a:extLst>
          </p:cNvPr>
          <p:cNvSpPr/>
          <p:nvPr/>
        </p:nvSpPr>
        <p:spPr>
          <a:xfrm>
            <a:off x="-1" y="-9484"/>
            <a:ext cx="12192001" cy="643162"/>
          </a:xfrm>
          <a:prstGeom prst="rect">
            <a:avLst/>
          </a:prstGeom>
          <a:solidFill>
            <a:srgbClr val="006600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3FA758D9-BE0B-44F2-8B1E-F3568930BF7D}"/>
              </a:ext>
            </a:extLst>
          </p:cNvPr>
          <p:cNvSpPr txBox="1"/>
          <p:nvPr/>
        </p:nvSpPr>
        <p:spPr>
          <a:xfrm>
            <a:off x="3157189" y="16993"/>
            <a:ext cx="9034810" cy="60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th-TH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1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สร้างสังคมที่ไม่ทนต่อการทุจริต</a:t>
            </a:r>
            <a:endParaRPr kumimoji="0" lang="th-TH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05FA2-FCC7-4B64-A3F7-10053458D1E9}" type="slidenum">
              <a:rPr kumimoji="0" lang="th-TH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ECC316DB-B01E-4E20-8072-74715A47F5A1}"/>
              </a:ext>
            </a:extLst>
          </p:cNvPr>
          <p:cNvSpPr/>
          <p:nvPr/>
        </p:nvSpPr>
        <p:spPr>
          <a:xfrm>
            <a:off x="19305" y="623636"/>
            <a:ext cx="2138723" cy="5934598"/>
          </a:xfrm>
          <a:prstGeom prst="rect">
            <a:avLst/>
          </a:prstGeom>
          <a:solidFill>
            <a:srgbClr val="CCFFFF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2158028" y="745414"/>
            <a:ext cx="2394839" cy="430887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โคร</a:t>
            </a:r>
            <a:r>
              <a:rPr lang="th-TH" altLang="ko-KR" sz="2800" b="1" dirty="0">
                <a:solidFill>
                  <a:prstClr val="white"/>
                </a:solidFill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งการ/</a:t>
            </a:r>
            <a:r>
              <a:rPr lang="th-TH" altLang="ko-KR" sz="2800" b="1" dirty="0">
                <a:solidFill>
                  <a:prstClr val="white"/>
                </a:solidFill>
                <a:latin typeface="TH SarabunPSK" panose="020B0500040200020003" pitchFamily="34" charset="-34"/>
                <a:ea typeface="맑은 고딕" panose="020B0503020000020004" pitchFamily="34" charset="-127"/>
                <a:cs typeface="TH SarabunPSK" panose="020B0500040200020003" pitchFamily="34" charset="-34"/>
              </a:rPr>
              <a:t>กิจกรรม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D036B44-1DBE-42FE-A7B3-0E4D90BEF230}"/>
              </a:ext>
            </a:extLst>
          </p:cNvPr>
          <p:cNvSpPr txBox="1"/>
          <p:nvPr/>
        </p:nvSpPr>
        <p:spPr>
          <a:xfrm>
            <a:off x="2150876" y="1204601"/>
            <a:ext cx="260557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pc="-10" dirty="0"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กิจกรรมประชุมสัมมนา เรื่อง ค่านิยมเสริมสร้างวัฒนธรรมที่ดีแก่องค์กร “</a:t>
            </a:r>
            <a:r>
              <a:rPr lang="en-US" spc="-10" dirty="0">
                <a:latin typeface="TH SarabunPSK" panose="020B0500040200020003" pitchFamily="34" charset="-34"/>
                <a:ea typeface="Times New Roman" panose="02020603050405020304" pitchFamily="18" charset="0"/>
              </a:rPr>
              <a:t>No Gift Policy</a:t>
            </a:r>
            <a:r>
              <a:rPr lang="th-TH" dirty="0"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endParaRPr kumimoji="0" lang="th-TH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2127897" y="656169"/>
            <a:ext cx="10064102" cy="705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0" name="Freeform 8">
            <a:extLst>
              <a:ext uri="{FF2B5EF4-FFF2-40B4-BE49-F238E27FC236}">
                <a16:creationId xmlns:a16="http://schemas.microsoft.com/office/drawing/2014/main" id="{BD3B9162-38DA-4E26-A3FE-284EFCC12416}"/>
              </a:ext>
            </a:extLst>
          </p:cNvPr>
          <p:cNvSpPr/>
          <p:nvPr/>
        </p:nvSpPr>
        <p:spPr>
          <a:xfrm>
            <a:off x="1839278" y="1141268"/>
            <a:ext cx="297360" cy="792589"/>
          </a:xfrm>
          <a:custGeom>
            <a:avLst/>
            <a:gdLst/>
            <a:ahLst/>
            <a:cxnLst/>
            <a:rect l="l" t="t" r="r" b="b"/>
            <a:pathLst>
              <a:path w="216024" h="721373">
                <a:moveTo>
                  <a:pt x="208632" y="0"/>
                </a:moveTo>
                <a:lnTo>
                  <a:pt x="216024" y="0"/>
                </a:lnTo>
                <a:lnTo>
                  <a:pt x="216024" y="420807"/>
                </a:lnTo>
                <a:lnTo>
                  <a:pt x="5432" y="717550"/>
                </a:lnTo>
                <a:lnTo>
                  <a:pt x="0" y="721373"/>
                </a:lnTo>
                <a:lnTo>
                  <a:pt x="0" y="311118"/>
                </a:lnTo>
                <a:close/>
              </a:path>
            </a:pathLst>
          </a:custGeom>
          <a:solidFill>
            <a:srgbClr val="17B6FF">
              <a:lumMod val="50000"/>
            </a:srgbClr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6215108F-D8CF-4213-B27F-C651278F5D24}"/>
              </a:ext>
            </a:extLst>
          </p:cNvPr>
          <p:cNvSpPr/>
          <p:nvPr/>
        </p:nvSpPr>
        <p:spPr>
          <a:xfrm>
            <a:off x="0" y="606349"/>
            <a:ext cx="2140052" cy="987672"/>
          </a:xfrm>
          <a:prstGeom prst="rect">
            <a:avLst/>
          </a:prstGeom>
          <a:solidFill>
            <a:srgbClr val="17B6FF"/>
          </a:solidFill>
          <a:ln w="666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30129" y="630223"/>
            <a:ext cx="2127899" cy="92333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เป้าประสงค์: </a:t>
            </a:r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บุคลากรและนักศึกษามีทัศนคติ ค่านิยมในการต่อต้านการทุจริต</a:t>
            </a:r>
            <a:endParaRPr kumimoji="0" lang="ko-KR" altLang="en-US" sz="3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맑은 고딕" panose="020B0503020000020004" pitchFamily="34" charset="-127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171967" y="2180188"/>
            <a:ext cx="2540756" cy="2554545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การสร้างวัฒนธรรม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Gift Policy</a:t>
            </a:r>
          </a:p>
          <a:p>
            <a:pPr algn="thaiDist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 โดย สภาคณาจารย์และข้าราชการ ได้จัดประชุมสัมมนา </a:t>
            </a:r>
            <a:r>
              <a:rPr lang="th-TH" sz="16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 ค่านิยมเสริมสร้างวัฒนธรรมที่ดีแก่องค์กร “</a:t>
            </a:r>
            <a:r>
              <a:rPr lang="en-US" sz="16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 Gift Policy</a:t>
            </a:r>
            <a:r>
              <a:rPr lang="th-TH" sz="16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         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เพื่อเสริมสร้างความรู้ความเข้าใจและสร้างวัฒนธรรมให้ผู้บริหาร คณาจารย์ และบุคลากรมหาวิทยาลัยราชภัฏสกลนครปฏิเสธการรับของขวัญและของกำนัลทุกชนิดจากการปฏิบัติหน้าที่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4793212" y="2647064"/>
            <a:ext cx="2635184" cy="249914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 algn="thaiDi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1400" dirty="0">
                <a:latin typeface="Calibri" panose="020F0502020204030204" pitchFamily="34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แต่งตั้งคณะกรรมการขับเคลื่อนเรื่องจริยธรรม ลงวันที่ 17 มีนาคม 2566 เพื่อกำหนดนโยบาย วางแผน ควบคุม กำกับ ดูแล ติดตาม ให้คำปรึกษา และคำแนะนำ</a:t>
            </a:r>
          </a:p>
          <a:p>
            <a:pPr marL="285750" indent="-285750" algn="thaiDi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ได้ดำเนินการเผยแพร่แนวปฏิบัติ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Dos &amp; Don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โดยได้ขออนุมัติใช้แนวปฏิบัติด้านจริยธรรม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Dos &amp; Don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’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ts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และได้แจ้งเวียนให้ส่วนราชการและหน่วยงานรับทราบ </a:t>
            </a:r>
            <a:endParaRPr lang="en-US" sz="105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6" name="ลูกศรลง 35"/>
          <p:cNvSpPr/>
          <p:nvPr/>
        </p:nvSpPr>
        <p:spPr>
          <a:xfrm>
            <a:off x="745562" y="1710996"/>
            <a:ext cx="648928" cy="5430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91807" y="2755833"/>
            <a:ext cx="2036090" cy="1617113"/>
          </a:xfrm>
          <a:prstGeom prst="roundRect">
            <a:avLst>
              <a:gd name="adj" fmla="val 10545"/>
            </a:avLst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354027" y="2924794"/>
            <a:ext cx="208092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5 โครงการ/กิจกรรม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33244" y="3271377"/>
            <a:ext cx="2220875" cy="707886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งบประมาณ </a:t>
            </a:r>
            <a:b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</a:b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213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,260 </a:t>
            </a: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6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204145" y="3972836"/>
            <a:ext cx="1879071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เบิกจ่าย 121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,630</a:t>
            </a:r>
            <a:r>
              <a:rPr kumimoji="0" lang="en-US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 </a:t>
            </a:r>
            <a:r>
              <a:rPr kumimoji="0" lang="th-TH" altLang="ko-K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Niramit AS" panose="02000506000000020004" pitchFamily="2" charset="-34"/>
                <a:ea typeface="맑은 고딕" panose="020B0503020000020004" pitchFamily="34" charset="-127"/>
                <a:cs typeface="TH Niramit AS" panose="02000506000000020004" pitchFamily="2" charset="-34"/>
              </a:rPr>
              <a:t>บาท</a:t>
            </a:r>
            <a:endParaRPr kumimoji="0" lang="th-TH" altLang="ko-K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Niramit AS" panose="02000506000000020004" pitchFamily="2" charset="-34"/>
              <a:ea typeface="맑은 고딕" panose="020B0503020000020004" pitchFamily="34" charset="-127"/>
              <a:cs typeface="TH Niramit AS" panose="02000506000000020004" pitchFamily="2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7D036B44-1DBE-42FE-A7B3-0E4D90BEF230}"/>
              </a:ext>
            </a:extLst>
          </p:cNvPr>
          <p:cNvSpPr txBox="1"/>
          <p:nvPr/>
        </p:nvSpPr>
        <p:spPr>
          <a:xfrm>
            <a:off x="4793212" y="738592"/>
            <a:ext cx="2605574" cy="18374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01930" algn="l"/>
              </a:tabLst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กิจกรรมขับเคลื่อนจริยธรรมของเจ้าหน้าที่ของรัฐ  (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O21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1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- จัดตั้งคณะทำงานขับเคลื่อนจริยธรรม</a:t>
            </a:r>
            <a:b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- เผยแพร่แนวปฏิบัติ</a:t>
            </a:r>
            <a:r>
              <a:rPr lang="en-US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Dos &amp; Don</a:t>
            </a: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’</a:t>
            </a:r>
            <a:r>
              <a:rPr lang="en-US" dirty="0" err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ts</a:t>
            </a:r>
            <a:b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- เสริมสร้างจริยธรรมของเจ้าหน้าที่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7D036B44-1DBE-42FE-A7B3-0E4D90BEF230}"/>
              </a:ext>
            </a:extLst>
          </p:cNvPr>
          <p:cNvSpPr txBox="1"/>
          <p:nvPr/>
        </p:nvSpPr>
        <p:spPr>
          <a:xfrm>
            <a:off x="7452161" y="716127"/>
            <a:ext cx="260557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 กิจกรรม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ประชุมเชิงปฏิบัติการต่อต้านการทุจริต </a:t>
            </a:r>
            <a:endParaRPr kumimoji="0" lang="th-TH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7D036B44-1DBE-42FE-A7B3-0E4D90BEF230}"/>
              </a:ext>
            </a:extLst>
          </p:cNvPr>
          <p:cNvSpPr txBox="1"/>
          <p:nvPr/>
        </p:nvSpPr>
        <p:spPr>
          <a:xfrm>
            <a:off x="7508885" y="3285422"/>
            <a:ext cx="2605574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สัมมนาจริยธรรม คุณธรรม และการสร้างความสามัคคี สำหรับนักศึกษาสาขาวิชารัฐประศาสนศาสตร์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3" name="รูปภาพ 4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5024" b="7960"/>
          <a:stretch/>
        </p:blipFill>
        <p:spPr bwMode="auto">
          <a:xfrm>
            <a:off x="2832" y="4764378"/>
            <a:ext cx="2148044" cy="97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รูปภาพ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053" y="4805518"/>
            <a:ext cx="1923099" cy="104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รูปภาพ 44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" y="5906310"/>
            <a:ext cx="1660081" cy="975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กล่องข้อความ 45"/>
          <p:cNvSpPr txBox="1"/>
          <p:nvPr/>
        </p:nvSpPr>
        <p:spPr>
          <a:xfrm>
            <a:off x="7488913" y="4266669"/>
            <a:ext cx="2642326" cy="206210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วิทยากรได้มีกิจกรรมให้ผู้เข้าร่วมส้มมนาได้เข้าใจถึงปัญหาทางสังคม ไม่ว่าจะเป็นด้านคุณธรรม จริยธรรม และค่านิยมที่พึงประสงค์ที่เกิดขึ้นในสังคม ผลที่ได้จากกิจกรรมทำให้นักศึกษาเกิดการยอมรับทางความคิดต่างของผู้อื่นเพิ่มมากขึ้น และสามารถถ่ายทอดสิ่งที่ตนเองได้รับรู้มาส่งต่อให้บุคคลอื่น พร้อมนำมาพัฒนาตนเองในอนาคต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NiramitIT๙" panose="02000506000000020004" pitchFamily="2" charset="-34"/>
              <a:cs typeface="TH NiramitIT๙" panose="02000506000000020004" pitchFamily="2" charset="-34"/>
            </a:endParaRPr>
          </a:p>
        </p:txBody>
      </p:sp>
      <p:pic>
        <p:nvPicPr>
          <p:cNvPr id="47" name="รูปภาพ 4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7"/>
          <a:stretch/>
        </p:blipFill>
        <p:spPr>
          <a:xfrm>
            <a:off x="5597176" y="5146210"/>
            <a:ext cx="1831220" cy="141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รูปภาพ 4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0"/>
          <a:stretch/>
        </p:blipFill>
        <p:spPr bwMode="auto">
          <a:xfrm>
            <a:off x="1895127" y="5922818"/>
            <a:ext cx="1991800" cy="922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กล่องข้อความ 48"/>
          <p:cNvSpPr txBox="1"/>
          <p:nvPr/>
        </p:nvSpPr>
        <p:spPr>
          <a:xfrm>
            <a:off x="7452161" y="1410974"/>
            <a:ext cx="2581809" cy="177644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marL="285750" indent="-285750" algn="thaiDi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th-TH" sz="1600" dirty="0">
                <a:ea typeface="Calibri" panose="020F0502020204030204" pitchFamily="34" charset="0"/>
                <a:cs typeface="TH SarabunPSK" panose="020B0500040200020003" pitchFamily="34" charset="-34"/>
              </a:rPr>
              <a:t>ผู้บริหารและบุคลากรสายสนับสนุนเข้าร่วมกิจกรรมมีความรู้ความเข้าใจและได้แลกเปลี่ยนเรียนรู้แนวทาง กฎ ระเบียบ ข้อมูลประกอบการปฏิบัติงานในหน้าที่  เพื่อเป็นการป้องกันและต่อต้านการทุจริต</a:t>
            </a:r>
            <a:endParaRPr lang="en-US" sz="11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7D036B44-1DBE-42FE-A7B3-0E4D90BEF230}"/>
              </a:ext>
            </a:extLst>
          </p:cNvPr>
          <p:cNvSpPr txBox="1"/>
          <p:nvPr/>
        </p:nvSpPr>
        <p:spPr>
          <a:xfrm>
            <a:off x="10100480" y="762293"/>
            <a:ext cx="202416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5. กิจกรรม</a:t>
            </a:r>
            <a:r>
              <a:rPr lang="th-TH" dirty="0">
                <a:ea typeface="Times New Roman" panose="02020603050405020304" pitchFamily="18" charset="0"/>
                <a:cs typeface="TH SarabunPSK" panose="020B0500040200020003" pitchFamily="34" charset="-34"/>
              </a:rPr>
              <a:t>สัมมนาผู้นำนักศึกษามหาวิทยาลัยราชภัฏแห่งประเทศไทย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กล่องข้อความ 50"/>
          <p:cNvSpPr txBox="1"/>
          <p:nvPr/>
        </p:nvSpPr>
        <p:spPr>
          <a:xfrm>
            <a:off x="10138224" y="1727807"/>
            <a:ext cx="1906377" cy="437042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1600" dirty="0">
                <a:ea typeface="Times New Roman" panose="02020603050405020304" pitchFamily="18" charset="0"/>
                <a:cs typeface="TH SarabunPSK" panose="020B0500040200020003" pitchFamily="34" charset="-34"/>
              </a:rPr>
              <a:t>เครือข่ายร่วมกับสโมสรนักศึกษาและงานด้านกิจการนักศึกษากับต่างสถาบันเพื่อสื่อสารเกี่ยวกับการทำงาน มีค่าเฉลี่ยสูงสุด สำหรับความคิดเห็นที่มีต่อด้านการพัฒนาการทำงานของสโมสรนักศึกษา</a:t>
            </a:r>
          </a:p>
          <a:p>
            <a:pPr marL="285750" indent="-285750" algn="thaiDist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แลกเปลี่ยนเรียนรู้และพัฒนาทักษะภาวะผู้นำ</a:t>
            </a:r>
          </a:p>
          <a:p>
            <a:pPr marL="285750" indent="-285750" algn="thaiDist">
              <a:buFont typeface="Wingdings" panose="05000000000000000000" pitchFamily="2" charset="2"/>
              <a:buChar char="Ø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สร้างเครือข่ายและพัฒนาทักษะ: ส่งเสริมให้ผู้นำนักศึกษามีทักษะในการคิดวิเคราะห์ สื่อสารประสานงาน</a:t>
            </a:r>
          </a:p>
          <a:p>
            <a:pPr marL="285750" indent="-285750" algn="thaiDist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ส่งเสริมบทบาทของผู้นำนักศึกษาในการพัฒนาสังคมและท้องถิ่น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2" name="รูปภาพ 51"/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/>
          <a:stretch/>
        </p:blipFill>
        <p:spPr bwMode="auto">
          <a:xfrm>
            <a:off x="4190137" y="5265998"/>
            <a:ext cx="1426661" cy="129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กล่องข้อความ 33"/>
          <p:cNvSpPr txBox="1"/>
          <p:nvPr/>
        </p:nvSpPr>
        <p:spPr>
          <a:xfrm>
            <a:off x="10057735" y="6140418"/>
            <a:ext cx="173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P.12-19</a:t>
            </a:r>
            <a:endParaRPr lang="th-TH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1240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งานนำเสนอ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6B41CA00-6DB9-4400-8781-4579A814D729}" vid="{127220EC-50D2-45A9-B9E4-0CD6A946D00E}"/>
    </a:ext>
  </a:extLst>
</a:theme>
</file>

<file path=ppt/theme/theme11.xml><?xml version="1.0" encoding="utf-8"?>
<a:theme xmlns:a="http://schemas.openxmlformats.org/drawingml/2006/main" name="2_งานนำเสนอ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6B41CA00-6DB9-4400-8781-4579A814D729}" vid="{127220EC-50D2-45A9-B9E4-0CD6A946D00E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4.xml><?xml version="1.0" encoding="utf-8"?>
<a:theme xmlns:a="http://schemas.openxmlformats.org/drawingml/2006/main" name="1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7.xml><?xml version="1.0" encoding="utf-8"?>
<a:theme xmlns:a="http://schemas.openxmlformats.org/drawingml/2006/main" name="2_Luminous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8.xml><?xml version="1.0" encoding="utf-8"?>
<a:theme xmlns:a="http://schemas.openxmlformats.org/drawingml/2006/main" name="3_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งานนำเสนอ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6B41CA00-6DB9-4400-8781-4579A814D729}" vid="{127220EC-50D2-45A9-B9E4-0CD6A946D0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15902</TotalTime>
  <Words>4136</Words>
  <Application>Microsoft Office PowerPoint</Application>
  <PresentationFormat>Widescreen</PresentationFormat>
  <Paragraphs>231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Arial</vt:lpstr>
      <vt:lpstr>Arial Black</vt:lpstr>
      <vt:lpstr>Avenir Next LT Pro</vt:lpstr>
      <vt:lpstr>Calibri</vt:lpstr>
      <vt:lpstr>Cordia New</vt:lpstr>
      <vt:lpstr>Sabon Next LT</vt:lpstr>
      <vt:lpstr>TH Niramit AS</vt:lpstr>
      <vt:lpstr>TH NiramitIT๙</vt:lpstr>
      <vt:lpstr>TH SarabunPSK</vt:lpstr>
      <vt:lpstr>Times New Roman</vt:lpstr>
      <vt:lpstr>Wingdings</vt:lpstr>
      <vt:lpstr>Contents Slide Master</vt:lpstr>
      <vt:lpstr>Section Break Slide Master</vt:lpstr>
      <vt:lpstr>LuminousVTI</vt:lpstr>
      <vt:lpstr>1_Contents Slide Master</vt:lpstr>
      <vt:lpstr>2_Contents Slide Master</vt:lpstr>
      <vt:lpstr>1_LuminousVTI</vt:lpstr>
      <vt:lpstr>2_LuminousVTI</vt:lpstr>
      <vt:lpstr>3_Contents Slide Master</vt:lpstr>
      <vt:lpstr>งานนำเสนอ2</vt:lpstr>
      <vt:lpstr>1_งานนำเสนอ2</vt:lpstr>
      <vt:lpstr>2_งานนำเสนอ2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suriyun khotsalee</cp:lastModifiedBy>
  <cp:revision>774</cp:revision>
  <cp:lastPrinted>2023-10-17T07:03:39Z</cp:lastPrinted>
  <dcterms:created xsi:type="dcterms:W3CDTF">2020-01-20T05:08:25Z</dcterms:created>
  <dcterms:modified xsi:type="dcterms:W3CDTF">2025-03-22T04:11:50Z</dcterms:modified>
</cp:coreProperties>
</file>