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6" r:id="rId3"/>
    <p:sldId id="266" r:id="rId4"/>
    <p:sldId id="582" r:id="rId5"/>
    <p:sldId id="268" r:id="rId6"/>
    <p:sldId id="257" r:id="rId7"/>
    <p:sldId id="579" r:id="rId8"/>
    <p:sldId id="260" r:id="rId9"/>
    <p:sldId id="574" r:id="rId10"/>
    <p:sldId id="575" r:id="rId11"/>
    <p:sldId id="580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m ." initials="n." lastIdx="1" clrIdx="0">
    <p:extLst>
      <p:ext uri="{19B8F6BF-5375-455C-9EA6-DF929625EA0E}">
        <p15:presenceInfo xmlns:p15="http://schemas.microsoft.com/office/powerpoint/2012/main" userId="c40012625b3dc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ED4DE"/>
    <a:srgbClr val="F4BD2D"/>
    <a:srgbClr val="FF7C80"/>
    <a:srgbClr val="FFCC00"/>
    <a:srgbClr val="FFFFE7"/>
    <a:srgbClr val="CCECFF"/>
    <a:srgbClr val="FFFFCC"/>
    <a:srgbClr val="E6E6E6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378F22-9E57-435E-BFB7-4E59D6D0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F9301D-EFA2-4C26-B19E-206371E7E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449DB0-5CC7-4B98-B139-CA01CED7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7DC01B-E03E-4FA1-A86F-75A1F873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903014A-0EEE-427E-91D0-181BCD0D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985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23ED85-4D59-4385-AFE6-874B596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6AC2602-1894-4015-9FF8-AF548CD43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03CB924-EC29-4B83-8FC5-F7F0DBEB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CC89141-7752-4925-B4C0-B8C84D28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27901B-59B7-4865-A90B-C4958BC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5E899E5-0D34-4583-8D0E-0F693765F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C1F3AB1-686F-4396-A1C9-B2B629C57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1CBDD3-2E4E-42FF-AB47-A0FC6F08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813447-D093-45E9-8FDE-95507397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18430CF-D7E9-45C0-9294-EABEE7FC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95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85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374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22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9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88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655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59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30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CF590E-2626-4204-9F4B-A1E4E19A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FA4E68-6831-4BA5-B81D-67D19A8E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F600B87-50F4-4E58-9685-800B50A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516B0B3-8B0B-43E5-BED5-2F6C53F1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00985E-8D67-4876-BF32-617212CC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341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46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308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379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25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90696-3906-491D-9C84-F7B4F117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3DDF2D-9994-472F-8BB8-7C712249B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D322B6D-76F6-446D-AE02-87875EF7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D7B9B8-283A-458E-A5CF-7FCA24A1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1251C9-32D7-4959-B749-88133F30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0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D14AD9-DED6-404B-ABE6-3C105762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ECD035-1E74-4958-ACC2-87A009FB7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F192B46-B63A-4689-AC61-5476FBFE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4005BFF-7DA1-4F25-A5C8-5DB1F69E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E92752-6691-4F27-B38F-B5C70A9C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9C965C3-5F7C-4546-9F73-7268EA2E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76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59419E-2C3E-4BE4-9E1A-7525290D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0B698A7-E379-40DF-B50E-25050034D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B00AC3D-60F7-4284-8A57-0AC62D0D3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45E839D-5881-4232-85EC-91AB2FF61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C253BFD-B3D3-4AAB-80D0-5C267FAD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2E477AD-5D13-411C-9789-1895AE7A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31B6490-402A-4341-9AF8-5983B2D1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E09E895-846C-453A-B83D-B813512C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37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FD96B3-830E-4870-B393-B943690C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2EB30B1-CCE1-448A-97AD-20B06083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A5FAED2-B191-4C2D-AA38-9B9C0514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5029968-F3C2-46B4-A703-2542FD13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812720F-9859-404F-91A0-4AA2595E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1A4C4A0-A361-47BA-987C-31533E35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FA52460-8BF7-4B2B-A1F8-43F615B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02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2D2AD9-B077-4F71-B1DD-7AC1AEC2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24464D-D986-4C40-800F-A4C0B5DA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415F05-F7BC-4657-BB15-5BF718483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30CE9F7-A897-43EF-BE2E-F3D1A828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0D19C1D-816A-45E8-B825-373CE6A7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3170A27-1AED-421A-8EAB-A08214E0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36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FE6152-9AEA-4942-960B-CB7F205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4AF3673-4F33-4931-A8CE-EDFBF798A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E5829BB-367D-418B-ADFA-24687C10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4FC6A58-78E8-4589-A124-A50D22E1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553281-9394-4FAF-A4A8-57E53344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5E44083-6314-47D4-B620-703DAF42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2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6D66FF1-EFF9-4DE0-BEFD-7C56EB2F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6588636-33E2-4934-8959-8B1DC5591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8115EE-A52C-4180-A34A-0A0E853A9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DFD5-1171-47EC-9BBB-848AD2CF467E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80325C0-8406-41DE-A916-A904ADFD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CC38F8-2B78-42DD-8309-DE7464304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1B89-8EA8-4DFF-A8D0-2C40D31AC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7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259E-77E4-47D6-9770-A376A5FD5362}" type="datetimeFigureOut">
              <a:rPr lang="th-TH" smtClean="0"/>
              <a:pPr/>
              <a:t>29/09/66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9203861" y="64807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fld id="{DD401BCA-4BCD-4E84-BA02-06AC52D10D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8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H SarabunPSK" pitchFamily="34" charset="-34"/>
          <a:ea typeface="+mj-ea"/>
          <a:cs typeface="TH SarabunPSK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://plan.snru.ac.t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oom.com/share/04bb371a4ca14f6fbbe6ddf208076e2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9210C99-5732-4BCC-AF30-2B836D92937D}"/>
              </a:ext>
            </a:extLst>
          </p:cNvPr>
          <p:cNvSpPr txBox="1"/>
          <p:nvPr/>
        </p:nvSpPr>
        <p:spPr>
          <a:xfrm>
            <a:off x="0" y="2254236"/>
            <a:ext cx="12192000" cy="1499623"/>
          </a:xfrm>
          <a:prstGeom prst="rect">
            <a:avLst/>
          </a:prstGeom>
          <a:solidFill>
            <a:srgbClr val="00B0F0"/>
          </a:solidFill>
        </p:spPr>
        <p:txBody>
          <a:bodyPr wrap="square" tIns="108000" bIns="0" rtlCol="0">
            <a:spAutoFit/>
          </a:bodyPr>
          <a:lstStyle/>
          <a:p>
            <a:pPr algn="ctr"/>
            <a:r>
              <a:rPr lang="th-TH" sz="4400" b="1" spc="-5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ประชุมเชิงปฏิบัติการการจัดทำแผนการใช้จ่ายงบประมาณ</a:t>
            </a:r>
          </a:p>
          <a:p>
            <a:pPr algn="ctr"/>
            <a:r>
              <a:rPr lang="th-TH" sz="4400" b="1" spc="-5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</a:t>
            </a:r>
            <a:r>
              <a:rPr lang="th-TH" sz="4400" b="1" spc="-5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2567</a:t>
            </a:r>
            <a:endParaRPr lang="th-TH" sz="4400" b="1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D0C1ECE-E6EF-4B67-A84C-47322B97A467}"/>
              </a:ext>
            </a:extLst>
          </p:cNvPr>
          <p:cNvSpPr txBox="1"/>
          <p:nvPr/>
        </p:nvSpPr>
        <p:spPr>
          <a:xfrm>
            <a:off x="0" y="3869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spc="-5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วันศุกร์ที่ </a:t>
            </a:r>
            <a:r>
              <a:rPr lang="th-TH" b="1" spc="-50" dirty="0" smtClean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29</a:t>
            </a:r>
            <a:r>
              <a:rPr lang="th-TH" b="1" spc="-5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spc="-5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กันยายน พ.ศ. </a:t>
            </a:r>
            <a:r>
              <a:rPr lang="th-TH" b="1" spc="-5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2566</a:t>
            </a:r>
            <a:r>
              <a:rPr lang="th-TH" b="1" spc="-5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เวลา </a:t>
            </a:r>
            <a:r>
              <a:rPr lang="th-TH" b="1" spc="-2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14.00 </a:t>
            </a:r>
            <a:r>
              <a:rPr lang="th-TH" b="1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น. </a:t>
            </a:r>
            <a:endParaRPr lang="th-TH" b="1" spc="-2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 ห้องปฏิบัติการคอมพิวเตอร์</a:t>
            </a:r>
            <a:r>
              <a:rPr lang="th-TH" b="1" spc="-2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3 </a:t>
            </a:r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</a:t>
            </a:r>
            <a:r>
              <a:rPr lang="th-TH" b="1" spc="-2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</a:t>
            </a:r>
            <a:r>
              <a:rPr lang="th-TH" b="1" spc="-2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1123 </a:t>
            </a:r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– </a:t>
            </a:r>
            <a:r>
              <a:rPr lang="th-TH" b="1" spc="-2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1124</a:t>
            </a:r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 อาคารศูนย์ภาษาและคอมพิวเตอร์  </a:t>
            </a:r>
          </a:p>
          <a:p>
            <a:pPr algn="ctr"/>
            <a:r>
              <a:rPr lang="th-TH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C08FE34-E428-4DAC-9C18-358B6533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8" y="347440"/>
            <a:ext cx="1351723" cy="172560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ACA781F-797B-4099-B7CE-795714BD07CF}"/>
              </a:ext>
            </a:extLst>
          </p:cNvPr>
          <p:cNvSpPr txBox="1"/>
          <p:nvPr/>
        </p:nvSpPr>
        <p:spPr>
          <a:xfrm>
            <a:off x="2732193" y="5429263"/>
            <a:ext cx="6727611" cy="120032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หรือประชุมผ่านสื่ออิเล็กทรอนิกส์ </a:t>
            </a:r>
          </a:p>
          <a:p>
            <a:pPr algn="ctr"/>
            <a:r>
              <a:rPr lang="th-TH" sz="24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(ระบบ </a:t>
            </a:r>
            <a:r>
              <a:rPr lang="en-US" sz="24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Zoom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Meeting </a:t>
            </a:r>
            <a:r>
              <a:rPr lang="en-US" sz="2400" b="1" spc="-2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ID :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945 5192 </a:t>
            </a:r>
            <a:r>
              <a:rPr lang="en-US" sz="2400" b="1" spc="-2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0678 Passcode : 630275)</a:t>
            </a:r>
            <a:endParaRPr lang="th-TH" sz="2400" b="1" spc="-2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จำกัดจำนวน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602CD7B-547E-4C3A-98BC-4B2BE3894DB7}"/>
              </a:ext>
            </a:extLst>
          </p:cNvPr>
          <p:cNvSpPr txBox="1"/>
          <p:nvPr/>
        </p:nvSpPr>
        <p:spPr>
          <a:xfrm>
            <a:off x="9726426" y="6444655"/>
            <a:ext cx="2366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ดาวน์โหลดเอกสารการประชุม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6650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BDC6047-1B92-4D5F-8FDD-69D9DE7E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08750" y="161125"/>
            <a:ext cx="11592682" cy="713747"/>
          </a:xfrm>
          <a:prstGeom prst="rect">
            <a:avLst/>
          </a:prstGeom>
          <a:solidFill>
            <a:srgbClr val="FFC000"/>
          </a:solidFill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defRPr/>
            </a:pPr>
            <a:r>
              <a:rPr lang="th-TH" sz="4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ขอความกรุณา กรอกแบบประเมิน</a:t>
            </a:r>
            <a:endParaRPr lang="en-US" sz="4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6124074" y="5659729"/>
            <a:ext cx="606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ขอขอบคุณครับ/ค่ะ</a:t>
            </a:r>
            <a:endParaRPr lang="th-TH" sz="6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1" y="1205915"/>
            <a:ext cx="4507831" cy="450783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56" y="1047638"/>
            <a:ext cx="5014918" cy="544519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1DC0D4C-2898-4660-8396-9B4966D59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56" y="4247917"/>
            <a:ext cx="1501033" cy="24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156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3">
            <a:extLst>
              <a:ext uri="{FF2B5EF4-FFF2-40B4-BE49-F238E27FC236}">
                <a16:creationId xmlns:a16="http://schemas.microsoft.com/office/drawing/2014/main" id="{21C7FE65-5523-472D-896B-3F53182B3FBE}"/>
              </a:ext>
            </a:extLst>
          </p:cNvPr>
          <p:cNvSpPr/>
          <p:nvPr/>
        </p:nvSpPr>
        <p:spPr>
          <a:xfrm>
            <a:off x="5489980" y="2010426"/>
            <a:ext cx="2318515" cy="1195104"/>
          </a:xfrm>
          <a:custGeom>
            <a:avLst/>
            <a:gdLst>
              <a:gd name="connsiteX0" fmla="*/ 7635604 w 7635889"/>
              <a:gd name="connsiteY0" fmla="*/ 3541762 h 3936001"/>
              <a:gd name="connsiteX1" fmla="*/ 6260289 w 7635889"/>
              <a:gd name="connsiteY1" fmla="*/ 3936002 h 3936001"/>
              <a:gd name="connsiteX2" fmla="*/ 6226665 w 7635889"/>
              <a:gd name="connsiteY2" fmla="*/ 3831131 h 3936001"/>
              <a:gd name="connsiteX3" fmla="*/ 5981396 w 7635889"/>
              <a:gd name="connsiteY3" fmla="*/ 3888091 h 3936001"/>
              <a:gd name="connsiteX4" fmla="*/ 5932628 w 7635889"/>
              <a:gd name="connsiteY4" fmla="*/ 3696639 h 3936001"/>
              <a:gd name="connsiteX5" fmla="*/ 5744319 w 7635889"/>
              <a:gd name="connsiteY5" fmla="*/ 3712355 h 3936001"/>
              <a:gd name="connsiteX6" fmla="*/ 5256449 w 7635889"/>
              <a:gd name="connsiteY6" fmla="*/ 3621963 h 3936001"/>
              <a:gd name="connsiteX7" fmla="*/ 4628276 w 7635889"/>
              <a:gd name="connsiteY7" fmla="*/ 3536238 h 3936001"/>
              <a:gd name="connsiteX8" fmla="*/ 4168217 w 7635889"/>
              <a:gd name="connsiteY8" fmla="*/ 3603960 h 3936001"/>
              <a:gd name="connsiteX9" fmla="*/ 3631198 w 7635889"/>
              <a:gd name="connsiteY9" fmla="*/ 3726071 h 3936001"/>
              <a:gd name="connsiteX10" fmla="*/ 3584716 w 7635889"/>
              <a:gd name="connsiteY10" fmla="*/ 3731214 h 3936001"/>
              <a:gd name="connsiteX11" fmla="*/ 3514327 w 7635889"/>
              <a:gd name="connsiteY11" fmla="*/ 3694162 h 3936001"/>
              <a:gd name="connsiteX12" fmla="*/ 3549759 w 7635889"/>
              <a:gd name="connsiteY12" fmla="*/ 3640155 h 3936001"/>
              <a:gd name="connsiteX13" fmla="*/ 3834462 w 7635889"/>
              <a:gd name="connsiteY13" fmla="*/ 3489089 h 3936001"/>
              <a:gd name="connsiteX14" fmla="*/ 3882753 w 7635889"/>
              <a:gd name="connsiteY14" fmla="*/ 3453180 h 3936001"/>
              <a:gd name="connsiteX15" fmla="*/ 3810649 w 7635889"/>
              <a:gd name="connsiteY15" fmla="*/ 3446893 h 3936001"/>
              <a:gd name="connsiteX16" fmla="*/ 3136089 w 7635889"/>
              <a:gd name="connsiteY16" fmla="*/ 3479373 h 3936001"/>
              <a:gd name="connsiteX17" fmla="*/ 3094179 w 7635889"/>
              <a:gd name="connsiteY17" fmla="*/ 3479945 h 3936001"/>
              <a:gd name="connsiteX18" fmla="*/ 3029694 w 7635889"/>
              <a:gd name="connsiteY18" fmla="*/ 3425176 h 3936001"/>
              <a:gd name="connsiteX19" fmla="*/ 3059984 w 7635889"/>
              <a:gd name="connsiteY19" fmla="*/ 3360215 h 3936001"/>
              <a:gd name="connsiteX20" fmla="*/ 3266390 w 7635889"/>
              <a:gd name="connsiteY20" fmla="*/ 3267632 h 3936001"/>
              <a:gd name="connsiteX21" fmla="*/ 3511088 w 7635889"/>
              <a:gd name="connsiteY21" fmla="*/ 3209816 h 3936001"/>
              <a:gd name="connsiteX22" fmla="*/ 3449747 w 7635889"/>
              <a:gd name="connsiteY22" fmla="*/ 3181622 h 3936001"/>
              <a:gd name="connsiteX23" fmla="*/ 2911299 w 7635889"/>
              <a:gd name="connsiteY23" fmla="*/ 3205530 h 3936001"/>
              <a:gd name="connsiteX24" fmla="*/ 2839099 w 7635889"/>
              <a:gd name="connsiteY24" fmla="*/ 3228389 h 3936001"/>
              <a:gd name="connsiteX25" fmla="*/ 2753755 w 7635889"/>
              <a:gd name="connsiteY25" fmla="*/ 3218674 h 3936001"/>
              <a:gd name="connsiteX26" fmla="*/ 2740706 w 7635889"/>
              <a:gd name="connsiteY26" fmla="*/ 3106089 h 3936001"/>
              <a:gd name="connsiteX27" fmla="*/ 2843290 w 7635889"/>
              <a:gd name="connsiteY27" fmla="*/ 3016554 h 3936001"/>
              <a:gd name="connsiteX28" fmla="*/ 3280773 w 7635889"/>
              <a:gd name="connsiteY28" fmla="*/ 2907016 h 3936001"/>
              <a:gd name="connsiteX29" fmla="*/ 3541949 w 7635889"/>
              <a:gd name="connsiteY29" fmla="*/ 2915589 h 3936001"/>
              <a:gd name="connsiteX30" fmla="*/ 3597575 w 7635889"/>
              <a:gd name="connsiteY30" fmla="*/ 2915684 h 3936001"/>
              <a:gd name="connsiteX31" fmla="*/ 3545568 w 7635889"/>
              <a:gd name="connsiteY31" fmla="*/ 2868345 h 3936001"/>
              <a:gd name="connsiteX32" fmla="*/ 3224195 w 7635889"/>
              <a:gd name="connsiteY32" fmla="*/ 2601359 h 3936001"/>
              <a:gd name="connsiteX33" fmla="*/ 2957971 w 7635889"/>
              <a:gd name="connsiteY33" fmla="*/ 2448673 h 3936001"/>
              <a:gd name="connsiteX34" fmla="*/ 2809286 w 7635889"/>
              <a:gd name="connsiteY34" fmla="*/ 2386284 h 3936001"/>
              <a:gd name="connsiteX35" fmla="*/ 2770138 w 7635889"/>
              <a:gd name="connsiteY35" fmla="*/ 2232741 h 3936001"/>
              <a:gd name="connsiteX36" fmla="*/ 2358182 w 7635889"/>
              <a:gd name="connsiteY36" fmla="*/ 1505412 h 3936001"/>
              <a:gd name="connsiteX37" fmla="*/ 2327702 w 7635889"/>
              <a:gd name="connsiteY37" fmla="*/ 1577136 h 3936001"/>
              <a:gd name="connsiteX38" fmla="*/ 2281124 w 7635889"/>
              <a:gd name="connsiteY38" fmla="*/ 1582850 h 3936001"/>
              <a:gd name="connsiteX39" fmla="*/ 2160824 w 7635889"/>
              <a:gd name="connsiteY39" fmla="*/ 1367204 h 3936001"/>
              <a:gd name="connsiteX40" fmla="*/ 2163967 w 7635889"/>
              <a:gd name="connsiteY40" fmla="*/ 1304340 h 3936001"/>
              <a:gd name="connsiteX41" fmla="*/ 2301317 w 7635889"/>
              <a:gd name="connsiteY41" fmla="*/ 920006 h 3936001"/>
              <a:gd name="connsiteX42" fmla="*/ 2317225 w 7635889"/>
              <a:gd name="connsiteY42" fmla="*/ 872095 h 3936001"/>
              <a:gd name="connsiteX43" fmla="*/ 1918603 w 7635889"/>
              <a:gd name="connsiteY43" fmla="*/ 830757 h 3936001"/>
              <a:gd name="connsiteX44" fmla="*/ 1788301 w 7635889"/>
              <a:gd name="connsiteY44" fmla="*/ 1088122 h 3936001"/>
              <a:gd name="connsiteX45" fmla="*/ 1195465 w 7635889"/>
              <a:gd name="connsiteY45" fmla="*/ 1169561 h 3936001"/>
              <a:gd name="connsiteX46" fmla="*/ 1127838 w 7635889"/>
              <a:gd name="connsiteY46" fmla="*/ 1172513 h 3936001"/>
              <a:gd name="connsiteX47" fmla="*/ 868853 w 7635889"/>
              <a:gd name="connsiteY47" fmla="*/ 1336629 h 3936001"/>
              <a:gd name="connsiteX48" fmla="*/ 812370 w 7635889"/>
              <a:gd name="connsiteY48" fmla="*/ 1287099 h 3936001"/>
              <a:gd name="connsiteX49" fmla="*/ 804845 w 7635889"/>
              <a:gd name="connsiteY49" fmla="*/ 1382445 h 3936001"/>
              <a:gd name="connsiteX50" fmla="*/ 749600 w 7635889"/>
              <a:gd name="connsiteY50" fmla="*/ 1341773 h 3936001"/>
              <a:gd name="connsiteX51" fmla="*/ 708452 w 7635889"/>
              <a:gd name="connsiteY51" fmla="*/ 1409305 h 3936001"/>
              <a:gd name="connsiteX52" fmla="*/ 666637 w 7635889"/>
              <a:gd name="connsiteY52" fmla="*/ 1381492 h 3936001"/>
              <a:gd name="connsiteX53" fmla="*/ 658446 w 7635889"/>
              <a:gd name="connsiteY53" fmla="*/ 1416258 h 3936001"/>
              <a:gd name="connsiteX54" fmla="*/ 595009 w 7635889"/>
              <a:gd name="connsiteY54" fmla="*/ 1431022 h 3936001"/>
              <a:gd name="connsiteX55" fmla="*/ 215152 w 7635889"/>
              <a:gd name="connsiteY55" fmla="*/ 1683911 h 3936001"/>
              <a:gd name="connsiteX56" fmla="*/ 115330 w 7635889"/>
              <a:gd name="connsiteY56" fmla="*/ 1694483 h 3936001"/>
              <a:gd name="connsiteX57" fmla="*/ 110949 w 7635889"/>
              <a:gd name="connsiteY57" fmla="*/ 1692769 h 3936001"/>
              <a:gd name="connsiteX58" fmla="*/ 7602 w 7635889"/>
              <a:gd name="connsiteY58" fmla="*/ 1646096 h 3936001"/>
              <a:gd name="connsiteX59" fmla="*/ 10269 w 7635889"/>
              <a:gd name="connsiteY59" fmla="*/ 1496268 h 3936001"/>
              <a:gd name="connsiteX60" fmla="*/ 46750 w 7635889"/>
              <a:gd name="connsiteY60" fmla="*/ 1457216 h 3936001"/>
              <a:gd name="connsiteX61" fmla="*/ 620441 w 7635889"/>
              <a:gd name="connsiteY61" fmla="*/ 1075740 h 3936001"/>
              <a:gd name="connsiteX62" fmla="*/ 942005 w 7635889"/>
              <a:gd name="connsiteY62" fmla="*/ 844568 h 3936001"/>
              <a:gd name="connsiteX63" fmla="*/ 955340 w 7635889"/>
              <a:gd name="connsiteY63" fmla="*/ 795609 h 3936001"/>
              <a:gd name="connsiteX64" fmla="*/ 1307384 w 7635889"/>
              <a:gd name="connsiteY64" fmla="*/ 287165 h 3936001"/>
              <a:gd name="connsiteX65" fmla="*/ 1675620 w 7635889"/>
              <a:gd name="connsiteY65" fmla="*/ 327646 h 3936001"/>
              <a:gd name="connsiteX66" fmla="*/ 1730866 w 7635889"/>
              <a:gd name="connsiteY66" fmla="*/ 336599 h 3936001"/>
              <a:gd name="connsiteX67" fmla="*/ 2470768 w 7635889"/>
              <a:gd name="connsiteY67" fmla="*/ 321169 h 3936001"/>
              <a:gd name="connsiteX68" fmla="*/ 2498200 w 7635889"/>
              <a:gd name="connsiteY68" fmla="*/ 328694 h 3936001"/>
              <a:gd name="connsiteX69" fmla="*/ 2511153 w 7635889"/>
              <a:gd name="connsiteY69" fmla="*/ 329360 h 3936001"/>
              <a:gd name="connsiteX70" fmla="*/ 2600593 w 7635889"/>
              <a:gd name="connsiteY70" fmla="*/ 289927 h 3936001"/>
              <a:gd name="connsiteX71" fmla="*/ 3182285 w 7635889"/>
              <a:gd name="connsiteY71" fmla="*/ 409180 h 3936001"/>
              <a:gd name="connsiteX72" fmla="*/ 3230291 w 7635889"/>
              <a:gd name="connsiteY72" fmla="*/ 416133 h 3936001"/>
              <a:gd name="connsiteX73" fmla="*/ 3213813 w 7635889"/>
              <a:gd name="connsiteY73" fmla="*/ 379462 h 3936001"/>
              <a:gd name="connsiteX74" fmla="*/ 3079701 w 7635889"/>
              <a:gd name="connsiteY74" fmla="*/ 144290 h 3936001"/>
              <a:gd name="connsiteX75" fmla="*/ 3104656 w 7635889"/>
              <a:gd name="connsiteY75" fmla="*/ 61232 h 3936001"/>
              <a:gd name="connsiteX76" fmla="*/ 3191524 w 7635889"/>
              <a:gd name="connsiteY76" fmla="*/ 12368 h 3936001"/>
              <a:gd name="connsiteX77" fmla="*/ 3258485 w 7635889"/>
              <a:gd name="connsiteY77" fmla="*/ 30180 h 3936001"/>
              <a:gd name="connsiteX78" fmla="*/ 3479465 w 7635889"/>
              <a:gd name="connsiteY78" fmla="*/ 423563 h 3936001"/>
              <a:gd name="connsiteX79" fmla="*/ 3554236 w 7635889"/>
              <a:gd name="connsiteY79" fmla="*/ 479951 h 3936001"/>
              <a:gd name="connsiteX80" fmla="*/ 3686539 w 7635889"/>
              <a:gd name="connsiteY80" fmla="*/ 578534 h 3936001"/>
              <a:gd name="connsiteX81" fmla="*/ 3774550 w 7635889"/>
              <a:gd name="connsiteY81" fmla="*/ 730553 h 3936001"/>
              <a:gd name="connsiteX82" fmla="*/ 3779026 w 7635889"/>
              <a:gd name="connsiteY82" fmla="*/ 763796 h 3936001"/>
              <a:gd name="connsiteX83" fmla="*/ 3746070 w 7635889"/>
              <a:gd name="connsiteY83" fmla="*/ 771511 h 3936001"/>
              <a:gd name="connsiteX84" fmla="*/ 3660535 w 7635889"/>
              <a:gd name="connsiteY84" fmla="*/ 753223 h 3936001"/>
              <a:gd name="connsiteX85" fmla="*/ 3681490 w 7635889"/>
              <a:gd name="connsiteY85" fmla="*/ 795419 h 3936001"/>
              <a:gd name="connsiteX86" fmla="*/ 4095732 w 7635889"/>
              <a:gd name="connsiteY86" fmla="*/ 1527034 h 3936001"/>
              <a:gd name="connsiteX87" fmla="*/ 4098400 w 7635889"/>
              <a:gd name="connsiteY87" fmla="*/ 1591423 h 3936001"/>
              <a:gd name="connsiteX88" fmla="*/ 4215366 w 7635889"/>
              <a:gd name="connsiteY88" fmla="*/ 1690007 h 3936001"/>
              <a:gd name="connsiteX89" fmla="*/ 4401675 w 7635889"/>
              <a:gd name="connsiteY89" fmla="*/ 1899747 h 3936001"/>
              <a:gd name="connsiteX90" fmla="*/ 5092905 w 7635889"/>
              <a:gd name="connsiteY90" fmla="*/ 2324562 h 3936001"/>
              <a:gd name="connsiteX91" fmla="*/ 5652118 w 7635889"/>
              <a:gd name="connsiteY91" fmla="*/ 2625743 h 3936001"/>
              <a:gd name="connsiteX92" fmla="*/ 5691742 w 7635889"/>
              <a:gd name="connsiteY92" fmla="*/ 2633077 h 3936001"/>
              <a:gd name="connsiteX93" fmla="*/ 5797945 w 7635889"/>
              <a:gd name="connsiteY93" fmla="*/ 2607931 h 3936001"/>
              <a:gd name="connsiteX94" fmla="*/ 5874622 w 7635889"/>
              <a:gd name="connsiteY94" fmla="*/ 2563735 h 3936001"/>
              <a:gd name="connsiteX95" fmla="*/ 5909102 w 7635889"/>
              <a:gd name="connsiteY95" fmla="*/ 2551543 h 3936001"/>
              <a:gd name="connsiteX96" fmla="*/ 7210312 w 7635889"/>
              <a:gd name="connsiteY96" fmla="*/ 2178925 h 3936001"/>
              <a:gd name="connsiteX97" fmla="*/ 7243840 w 7635889"/>
              <a:gd name="connsiteY97" fmla="*/ 2170924 h 3936001"/>
              <a:gd name="connsiteX98" fmla="*/ 7322326 w 7635889"/>
              <a:gd name="connsiteY98" fmla="*/ 2443625 h 3936001"/>
              <a:gd name="connsiteX99" fmla="*/ 7623697 w 7635889"/>
              <a:gd name="connsiteY99" fmla="*/ 3492708 h 3936001"/>
              <a:gd name="connsiteX100" fmla="*/ 7635890 w 7635889"/>
              <a:gd name="connsiteY100" fmla="*/ 3522998 h 3936001"/>
              <a:gd name="connsiteX101" fmla="*/ 7635604 w 7635889"/>
              <a:gd name="connsiteY101" fmla="*/ 3541762 h 3936001"/>
              <a:gd name="connsiteX102" fmla="*/ 4689711 w 7635889"/>
              <a:gd name="connsiteY102" fmla="*/ 2640792 h 3936001"/>
              <a:gd name="connsiteX103" fmla="*/ 4662184 w 7635889"/>
              <a:gd name="connsiteY103" fmla="*/ 2610693 h 3936001"/>
              <a:gd name="connsiteX104" fmla="*/ 4424345 w 7635889"/>
              <a:gd name="connsiteY104" fmla="*/ 2413716 h 3936001"/>
              <a:gd name="connsiteX105" fmla="*/ 4029533 w 7635889"/>
              <a:gd name="connsiteY105" fmla="*/ 1948039 h 3936001"/>
              <a:gd name="connsiteX106" fmla="*/ 4011150 w 7635889"/>
              <a:gd name="connsiteY106" fmla="*/ 1637524 h 3936001"/>
              <a:gd name="connsiteX107" fmla="*/ 3031885 w 7635889"/>
              <a:gd name="connsiteY107" fmla="*/ 2191307 h 3936001"/>
              <a:gd name="connsiteX108" fmla="*/ 3332780 w 7635889"/>
              <a:gd name="connsiteY108" fmla="*/ 2343612 h 3936001"/>
              <a:gd name="connsiteX109" fmla="*/ 3784360 w 7635889"/>
              <a:gd name="connsiteY109" fmla="*/ 2596882 h 3936001"/>
              <a:gd name="connsiteX110" fmla="*/ 4404533 w 7635889"/>
              <a:gd name="connsiteY110" fmla="*/ 2695180 h 3936001"/>
              <a:gd name="connsiteX111" fmla="*/ 4689711 w 7635889"/>
              <a:gd name="connsiteY111" fmla="*/ 2640792 h 3936001"/>
              <a:gd name="connsiteX112" fmla="*/ 1778585 w 7635889"/>
              <a:gd name="connsiteY112" fmla="*/ 404989 h 3936001"/>
              <a:gd name="connsiteX113" fmla="*/ 1925271 w 7635889"/>
              <a:gd name="connsiteY113" fmla="*/ 716266 h 3936001"/>
              <a:gd name="connsiteX114" fmla="*/ 1953750 w 7635889"/>
              <a:gd name="connsiteY114" fmla="*/ 744841 h 3936001"/>
              <a:gd name="connsiteX115" fmla="*/ 2316272 w 7635889"/>
              <a:gd name="connsiteY115" fmla="*/ 781227 h 3936001"/>
              <a:gd name="connsiteX116" fmla="*/ 2357324 w 7635889"/>
              <a:gd name="connsiteY116" fmla="*/ 760367 h 3936001"/>
              <a:gd name="connsiteX117" fmla="*/ 2485150 w 7635889"/>
              <a:gd name="connsiteY117" fmla="*/ 409085 h 3936001"/>
              <a:gd name="connsiteX118" fmla="*/ 1778585 w 7635889"/>
              <a:gd name="connsiteY118" fmla="*/ 404989 h 3936001"/>
              <a:gd name="connsiteX119" fmla="*/ 2664887 w 7635889"/>
              <a:gd name="connsiteY119" fmla="*/ 794276 h 3936001"/>
              <a:gd name="connsiteX120" fmla="*/ 2832813 w 7635889"/>
              <a:gd name="connsiteY120" fmla="*/ 835614 h 3936001"/>
              <a:gd name="connsiteX121" fmla="*/ 2914442 w 7635889"/>
              <a:gd name="connsiteY121" fmla="*/ 702169 h 3936001"/>
              <a:gd name="connsiteX122" fmla="*/ 2824335 w 7635889"/>
              <a:gd name="connsiteY122" fmla="*/ 587107 h 3936001"/>
              <a:gd name="connsiteX123" fmla="*/ 2664887 w 7635889"/>
              <a:gd name="connsiteY123" fmla="*/ 794276 h 3936001"/>
              <a:gd name="connsiteX124" fmla="*/ 1641902 w 7635889"/>
              <a:gd name="connsiteY124" fmla="*/ 507954 h 3936001"/>
              <a:gd name="connsiteX125" fmla="*/ 1721912 w 7635889"/>
              <a:gd name="connsiteY125" fmla="*/ 646162 h 3936001"/>
              <a:gd name="connsiteX126" fmla="*/ 1641902 w 7635889"/>
              <a:gd name="connsiteY126" fmla="*/ 507954 h 3936001"/>
              <a:gd name="connsiteX127" fmla="*/ 2640026 w 7635889"/>
              <a:gd name="connsiteY127" fmla="*/ 707694 h 3936001"/>
              <a:gd name="connsiteX128" fmla="*/ 2734324 w 7635889"/>
              <a:gd name="connsiteY128" fmla="*/ 584154 h 3936001"/>
              <a:gd name="connsiteX129" fmla="*/ 2640026 w 7635889"/>
              <a:gd name="connsiteY129" fmla="*/ 707694 h 3936001"/>
              <a:gd name="connsiteX130" fmla="*/ 1641426 w 7635889"/>
              <a:gd name="connsiteY130" fmla="*/ 707789 h 3936001"/>
              <a:gd name="connsiteX131" fmla="*/ 1541222 w 7635889"/>
              <a:gd name="connsiteY131" fmla="*/ 557103 h 3936001"/>
              <a:gd name="connsiteX132" fmla="*/ 1553605 w 7635889"/>
              <a:gd name="connsiteY132" fmla="*/ 666927 h 3936001"/>
              <a:gd name="connsiteX133" fmla="*/ 1641426 w 7635889"/>
              <a:gd name="connsiteY133" fmla="*/ 707789 h 39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7635889" h="3936001">
                <a:moveTo>
                  <a:pt x="7635604" y="3541762"/>
                </a:moveTo>
                <a:cubicBezTo>
                  <a:pt x="7178022" y="3672921"/>
                  <a:pt x="6720442" y="3804080"/>
                  <a:pt x="6260289" y="3936002"/>
                </a:cubicBezTo>
                <a:cubicBezTo>
                  <a:pt x="6248573" y="3899426"/>
                  <a:pt x="6238571" y="3868184"/>
                  <a:pt x="6226665" y="3831131"/>
                </a:cubicBezTo>
                <a:cubicBezTo>
                  <a:pt x="6146275" y="3849801"/>
                  <a:pt x="6066837" y="3868184"/>
                  <a:pt x="5981396" y="3888091"/>
                </a:cubicBezTo>
                <a:cubicBezTo>
                  <a:pt x="5964728" y="3822845"/>
                  <a:pt x="5948631" y="3759408"/>
                  <a:pt x="5932628" y="3696639"/>
                </a:cubicBezTo>
                <a:cubicBezTo>
                  <a:pt x="5866906" y="3702163"/>
                  <a:pt x="5805661" y="3707973"/>
                  <a:pt x="5744319" y="3712355"/>
                </a:cubicBezTo>
                <a:cubicBezTo>
                  <a:pt x="5574012" y="3724547"/>
                  <a:pt x="5414754" y="3670635"/>
                  <a:pt x="5256449" y="3621963"/>
                </a:cubicBezTo>
                <a:cubicBezTo>
                  <a:pt x="5050900" y="3558621"/>
                  <a:pt x="4840588" y="3528427"/>
                  <a:pt x="4628276" y="3536238"/>
                </a:cubicBezTo>
                <a:cubicBezTo>
                  <a:pt x="4474256" y="3541953"/>
                  <a:pt x="4320332" y="3574052"/>
                  <a:pt x="4168217" y="3603960"/>
                </a:cubicBezTo>
                <a:cubicBezTo>
                  <a:pt x="3988195" y="3639393"/>
                  <a:pt x="3810173" y="3685113"/>
                  <a:pt x="3631198" y="3726071"/>
                </a:cubicBezTo>
                <a:cubicBezTo>
                  <a:pt x="3615863" y="3729595"/>
                  <a:pt x="3598051" y="3735786"/>
                  <a:pt x="3584716" y="3731214"/>
                </a:cubicBezTo>
                <a:cubicBezTo>
                  <a:pt x="3559951" y="3722642"/>
                  <a:pt x="3537663" y="3706926"/>
                  <a:pt x="3514327" y="3694162"/>
                </a:cubicBezTo>
                <a:cubicBezTo>
                  <a:pt x="3525851" y="3675779"/>
                  <a:pt x="3533090" y="3649585"/>
                  <a:pt x="3549759" y="3640155"/>
                </a:cubicBezTo>
                <a:cubicBezTo>
                  <a:pt x="3643390" y="3587577"/>
                  <a:pt x="3739307" y="3539000"/>
                  <a:pt x="3834462" y="3489089"/>
                </a:cubicBezTo>
                <a:cubicBezTo>
                  <a:pt x="3850845" y="3480516"/>
                  <a:pt x="3867418" y="3472230"/>
                  <a:pt x="3882753" y="3453180"/>
                </a:cubicBezTo>
                <a:cubicBezTo>
                  <a:pt x="3858750" y="3450989"/>
                  <a:pt x="3834557" y="3445845"/>
                  <a:pt x="3810649" y="3446893"/>
                </a:cubicBezTo>
                <a:cubicBezTo>
                  <a:pt x="3585764" y="3457085"/>
                  <a:pt x="3360974" y="3468420"/>
                  <a:pt x="3136089" y="3479373"/>
                </a:cubicBezTo>
                <a:cubicBezTo>
                  <a:pt x="3121896" y="3480040"/>
                  <a:pt x="3104370" y="3486041"/>
                  <a:pt x="3094179" y="3479945"/>
                </a:cubicBezTo>
                <a:cubicBezTo>
                  <a:pt x="3069700" y="3465181"/>
                  <a:pt x="3039410" y="3448607"/>
                  <a:pt x="3029694" y="3425176"/>
                </a:cubicBezTo>
                <a:cubicBezTo>
                  <a:pt x="3023218" y="3409555"/>
                  <a:pt x="3042077" y="3369836"/>
                  <a:pt x="3059984" y="3360215"/>
                </a:cubicBezTo>
                <a:cubicBezTo>
                  <a:pt x="3126278" y="3324497"/>
                  <a:pt x="3195048" y="3291159"/>
                  <a:pt x="3266390" y="3267632"/>
                </a:cubicBezTo>
                <a:cubicBezTo>
                  <a:pt x="3340781" y="3243058"/>
                  <a:pt x="3419267" y="3230866"/>
                  <a:pt x="3511088" y="3209816"/>
                </a:cubicBezTo>
                <a:cubicBezTo>
                  <a:pt x="3483370" y="3196862"/>
                  <a:pt x="3467368" y="3185908"/>
                  <a:pt x="3449747" y="3181622"/>
                </a:cubicBezTo>
                <a:cubicBezTo>
                  <a:pt x="3268105" y="3138188"/>
                  <a:pt x="3088464" y="3146284"/>
                  <a:pt x="2911299" y="3205530"/>
                </a:cubicBezTo>
                <a:cubicBezTo>
                  <a:pt x="2887391" y="3213530"/>
                  <a:pt x="2862531" y="3219246"/>
                  <a:pt x="2839099" y="3228389"/>
                </a:cubicBezTo>
                <a:cubicBezTo>
                  <a:pt x="2808334" y="3240391"/>
                  <a:pt x="2779663" y="3251726"/>
                  <a:pt x="2753755" y="3218674"/>
                </a:cubicBezTo>
                <a:cubicBezTo>
                  <a:pt x="2725942" y="3183146"/>
                  <a:pt x="2709940" y="3143236"/>
                  <a:pt x="2740706" y="3106089"/>
                </a:cubicBezTo>
                <a:cubicBezTo>
                  <a:pt x="2769376" y="3071513"/>
                  <a:pt x="2804619" y="3039223"/>
                  <a:pt x="2843290" y="3016554"/>
                </a:cubicBezTo>
                <a:cubicBezTo>
                  <a:pt x="2977783" y="2937877"/>
                  <a:pt x="3126659" y="2908350"/>
                  <a:pt x="3280773" y="2907016"/>
                </a:cubicBezTo>
                <a:cubicBezTo>
                  <a:pt x="3367832" y="2906254"/>
                  <a:pt x="3454891" y="2912636"/>
                  <a:pt x="3541949" y="2915589"/>
                </a:cubicBezTo>
                <a:cubicBezTo>
                  <a:pt x="3555760" y="2916065"/>
                  <a:pt x="3569571" y="2915684"/>
                  <a:pt x="3597575" y="2915684"/>
                </a:cubicBezTo>
                <a:cubicBezTo>
                  <a:pt x="3574048" y="2894253"/>
                  <a:pt x="3560332" y="2880727"/>
                  <a:pt x="3545568" y="2868345"/>
                </a:cubicBezTo>
                <a:cubicBezTo>
                  <a:pt x="3438983" y="2778619"/>
                  <a:pt x="3336304" y="2683464"/>
                  <a:pt x="3224195" y="2601359"/>
                </a:cubicBezTo>
                <a:cubicBezTo>
                  <a:pt x="3142089" y="2541256"/>
                  <a:pt x="3048458" y="2496393"/>
                  <a:pt x="2957971" y="2448673"/>
                </a:cubicBezTo>
                <a:cubicBezTo>
                  <a:pt x="2910632" y="2423718"/>
                  <a:pt x="2857197" y="2410382"/>
                  <a:pt x="2809286" y="2386284"/>
                </a:cubicBezTo>
                <a:cubicBezTo>
                  <a:pt x="2734515" y="2348661"/>
                  <a:pt x="2723942" y="2301988"/>
                  <a:pt x="2770138" y="2232741"/>
                </a:cubicBezTo>
                <a:cubicBezTo>
                  <a:pt x="2634026" y="1992521"/>
                  <a:pt x="2497628" y="1751633"/>
                  <a:pt x="2358182" y="1505412"/>
                </a:cubicBezTo>
                <a:cubicBezTo>
                  <a:pt x="2346180" y="1533702"/>
                  <a:pt x="2336846" y="1555419"/>
                  <a:pt x="2327702" y="1577136"/>
                </a:cubicBezTo>
                <a:cubicBezTo>
                  <a:pt x="2315415" y="1606091"/>
                  <a:pt x="2298175" y="1611902"/>
                  <a:pt x="2281124" y="1582850"/>
                </a:cubicBezTo>
                <a:cubicBezTo>
                  <a:pt x="2239500" y="1511794"/>
                  <a:pt x="2198067" y="1440547"/>
                  <a:pt x="2160824" y="1367204"/>
                </a:cubicBezTo>
                <a:cubicBezTo>
                  <a:pt x="2152537" y="1350821"/>
                  <a:pt x="2157204" y="1323770"/>
                  <a:pt x="2163967" y="1304340"/>
                </a:cubicBezTo>
                <a:cubicBezTo>
                  <a:pt x="2208544" y="1175847"/>
                  <a:pt x="2255407" y="1048022"/>
                  <a:pt x="2301317" y="920006"/>
                </a:cubicBezTo>
                <a:cubicBezTo>
                  <a:pt x="2307128" y="903908"/>
                  <a:pt x="2312081" y="887525"/>
                  <a:pt x="2317225" y="872095"/>
                </a:cubicBezTo>
                <a:cubicBezTo>
                  <a:pt x="2183303" y="858188"/>
                  <a:pt x="2052429" y="844663"/>
                  <a:pt x="1918603" y="830757"/>
                </a:cubicBezTo>
                <a:cubicBezTo>
                  <a:pt x="1902316" y="925911"/>
                  <a:pt x="1860310" y="1014589"/>
                  <a:pt x="1788301" y="1088122"/>
                </a:cubicBezTo>
                <a:cubicBezTo>
                  <a:pt x="1628472" y="1251285"/>
                  <a:pt x="1392537" y="1284813"/>
                  <a:pt x="1195465" y="1169561"/>
                </a:cubicBezTo>
                <a:cubicBezTo>
                  <a:pt x="1168891" y="1154035"/>
                  <a:pt x="1151745" y="1156988"/>
                  <a:pt x="1127838" y="1172513"/>
                </a:cubicBezTo>
                <a:cubicBezTo>
                  <a:pt x="1043065" y="1227949"/>
                  <a:pt x="956864" y="1281099"/>
                  <a:pt x="868853" y="1336629"/>
                </a:cubicBezTo>
                <a:cubicBezTo>
                  <a:pt x="851136" y="1321104"/>
                  <a:pt x="834087" y="1306149"/>
                  <a:pt x="812370" y="1287099"/>
                </a:cubicBezTo>
                <a:cubicBezTo>
                  <a:pt x="809798" y="1320246"/>
                  <a:pt x="807607" y="1347678"/>
                  <a:pt x="804845" y="1382445"/>
                </a:cubicBezTo>
                <a:cubicBezTo>
                  <a:pt x="784842" y="1367681"/>
                  <a:pt x="769221" y="1356251"/>
                  <a:pt x="749600" y="1341773"/>
                </a:cubicBezTo>
                <a:cubicBezTo>
                  <a:pt x="736265" y="1363680"/>
                  <a:pt x="723120" y="1385207"/>
                  <a:pt x="708452" y="1409305"/>
                </a:cubicBezTo>
                <a:cubicBezTo>
                  <a:pt x="698831" y="1402923"/>
                  <a:pt x="685115" y="1393779"/>
                  <a:pt x="666637" y="1381492"/>
                </a:cubicBezTo>
                <a:cubicBezTo>
                  <a:pt x="662827" y="1397684"/>
                  <a:pt x="659493" y="1411877"/>
                  <a:pt x="658446" y="1416258"/>
                </a:cubicBezTo>
                <a:cubicBezTo>
                  <a:pt x="633871" y="1421592"/>
                  <a:pt x="610821" y="1420735"/>
                  <a:pt x="595009" y="1431022"/>
                </a:cubicBezTo>
                <a:cubicBezTo>
                  <a:pt x="467374" y="1513794"/>
                  <a:pt x="340025" y="1597138"/>
                  <a:pt x="215152" y="1683911"/>
                </a:cubicBezTo>
                <a:cubicBezTo>
                  <a:pt x="180671" y="1707914"/>
                  <a:pt x="151049" y="1713153"/>
                  <a:pt x="115330" y="1694483"/>
                </a:cubicBezTo>
                <a:cubicBezTo>
                  <a:pt x="113901" y="1693721"/>
                  <a:pt x="112377" y="1693341"/>
                  <a:pt x="110949" y="1692769"/>
                </a:cubicBezTo>
                <a:cubicBezTo>
                  <a:pt x="74849" y="1677815"/>
                  <a:pt x="16079" y="1670671"/>
                  <a:pt x="7602" y="1646096"/>
                </a:cubicBezTo>
                <a:cubicBezTo>
                  <a:pt x="-7828" y="1601520"/>
                  <a:pt x="3983" y="1546274"/>
                  <a:pt x="10269" y="1496268"/>
                </a:cubicBezTo>
                <a:cubicBezTo>
                  <a:pt x="12079" y="1481790"/>
                  <a:pt x="31891" y="1467027"/>
                  <a:pt x="46750" y="1457216"/>
                </a:cubicBezTo>
                <a:cubicBezTo>
                  <a:pt x="238584" y="1330724"/>
                  <a:pt x="438132" y="1214519"/>
                  <a:pt x="620441" y="1075740"/>
                </a:cubicBezTo>
                <a:cubicBezTo>
                  <a:pt x="725883" y="995444"/>
                  <a:pt x="835896" y="923149"/>
                  <a:pt x="942005" y="844568"/>
                </a:cubicBezTo>
                <a:cubicBezTo>
                  <a:pt x="952864" y="836567"/>
                  <a:pt x="956102" y="812087"/>
                  <a:pt x="955340" y="795609"/>
                </a:cubicBezTo>
                <a:cubicBezTo>
                  <a:pt x="943053" y="553103"/>
                  <a:pt x="1078975" y="354030"/>
                  <a:pt x="1307384" y="287165"/>
                </a:cubicBezTo>
                <a:cubicBezTo>
                  <a:pt x="1434733" y="249922"/>
                  <a:pt x="1557796" y="265924"/>
                  <a:pt x="1675620" y="327646"/>
                </a:cubicBezTo>
                <a:cubicBezTo>
                  <a:pt x="1691527" y="336028"/>
                  <a:pt x="1715244" y="342124"/>
                  <a:pt x="1730866" y="336599"/>
                </a:cubicBezTo>
                <a:cubicBezTo>
                  <a:pt x="1976134" y="250112"/>
                  <a:pt x="2222832" y="260780"/>
                  <a:pt x="2470768" y="321169"/>
                </a:cubicBezTo>
                <a:cubicBezTo>
                  <a:pt x="2480007" y="323455"/>
                  <a:pt x="2488960" y="326408"/>
                  <a:pt x="2498200" y="328694"/>
                </a:cubicBezTo>
                <a:cubicBezTo>
                  <a:pt x="2501248" y="329456"/>
                  <a:pt x="2504486" y="329075"/>
                  <a:pt x="2511153" y="329360"/>
                </a:cubicBezTo>
                <a:cubicBezTo>
                  <a:pt x="2521821" y="276020"/>
                  <a:pt x="2556969" y="280592"/>
                  <a:pt x="2600593" y="289927"/>
                </a:cubicBezTo>
                <a:cubicBezTo>
                  <a:pt x="2794141" y="331361"/>
                  <a:pt x="2988356" y="369842"/>
                  <a:pt x="3182285" y="409180"/>
                </a:cubicBezTo>
                <a:cubicBezTo>
                  <a:pt x="3196001" y="411942"/>
                  <a:pt x="3209907" y="413180"/>
                  <a:pt x="3230291" y="416133"/>
                </a:cubicBezTo>
                <a:cubicBezTo>
                  <a:pt x="3223338" y="400417"/>
                  <a:pt x="3219432" y="389463"/>
                  <a:pt x="3213813" y="379462"/>
                </a:cubicBezTo>
                <a:cubicBezTo>
                  <a:pt x="3169617" y="300785"/>
                  <a:pt x="3127516" y="220775"/>
                  <a:pt x="3079701" y="144290"/>
                </a:cubicBezTo>
                <a:cubicBezTo>
                  <a:pt x="3053126" y="101808"/>
                  <a:pt x="3061698" y="80186"/>
                  <a:pt x="3104656" y="61232"/>
                </a:cubicBezTo>
                <a:cubicBezTo>
                  <a:pt x="3134946" y="47897"/>
                  <a:pt x="3164092" y="30942"/>
                  <a:pt x="3191524" y="12368"/>
                </a:cubicBezTo>
                <a:cubicBezTo>
                  <a:pt x="3222766" y="-8968"/>
                  <a:pt x="3240387" y="-2491"/>
                  <a:pt x="3258485" y="30180"/>
                </a:cubicBezTo>
                <a:cubicBezTo>
                  <a:pt x="3331256" y="161816"/>
                  <a:pt x="3407266" y="291641"/>
                  <a:pt x="3479465" y="423563"/>
                </a:cubicBezTo>
                <a:cubicBezTo>
                  <a:pt x="3496991" y="455662"/>
                  <a:pt x="3518422" y="475760"/>
                  <a:pt x="3554236" y="479951"/>
                </a:cubicBezTo>
                <a:cubicBezTo>
                  <a:pt x="3617482" y="487285"/>
                  <a:pt x="3659297" y="519384"/>
                  <a:pt x="3686539" y="578534"/>
                </a:cubicBezTo>
                <a:cubicBezTo>
                  <a:pt x="3710923" y="631493"/>
                  <a:pt x="3745689" y="679499"/>
                  <a:pt x="3774550" y="730553"/>
                </a:cubicBezTo>
                <a:cubicBezTo>
                  <a:pt x="3779884" y="740078"/>
                  <a:pt x="3783884" y="757033"/>
                  <a:pt x="3779026" y="763796"/>
                </a:cubicBezTo>
                <a:cubicBezTo>
                  <a:pt x="3773978" y="770844"/>
                  <a:pt x="3757023" y="773035"/>
                  <a:pt x="3746070" y="771511"/>
                </a:cubicBezTo>
                <a:cubicBezTo>
                  <a:pt x="3719781" y="767796"/>
                  <a:pt x="3693968" y="760653"/>
                  <a:pt x="3660535" y="753223"/>
                </a:cubicBezTo>
                <a:cubicBezTo>
                  <a:pt x="3669679" y="771702"/>
                  <a:pt x="3675013" y="783894"/>
                  <a:pt x="3681490" y="795419"/>
                </a:cubicBezTo>
                <a:cubicBezTo>
                  <a:pt x="3819412" y="1039354"/>
                  <a:pt x="3957239" y="1283384"/>
                  <a:pt x="4095732" y="1527034"/>
                </a:cubicBezTo>
                <a:cubicBezTo>
                  <a:pt x="4110782" y="1553513"/>
                  <a:pt x="4125641" y="1577231"/>
                  <a:pt x="4098400" y="1591423"/>
                </a:cubicBezTo>
                <a:cubicBezTo>
                  <a:pt x="4137166" y="1623617"/>
                  <a:pt x="4180219" y="1653145"/>
                  <a:pt x="4215366" y="1690007"/>
                </a:cubicBezTo>
                <a:cubicBezTo>
                  <a:pt x="4279851" y="1757634"/>
                  <a:pt x="4338429" y="1830882"/>
                  <a:pt x="4401675" y="1899747"/>
                </a:cubicBezTo>
                <a:cubicBezTo>
                  <a:pt x="4591699" y="2106630"/>
                  <a:pt x="4821538" y="2249601"/>
                  <a:pt x="5092905" y="2324562"/>
                </a:cubicBezTo>
                <a:cubicBezTo>
                  <a:pt x="5302360" y="2382379"/>
                  <a:pt x="5492383" y="2475438"/>
                  <a:pt x="5652118" y="2625743"/>
                </a:cubicBezTo>
                <a:cubicBezTo>
                  <a:pt x="5660500" y="2633648"/>
                  <a:pt x="5679073" y="2635268"/>
                  <a:pt x="5691742" y="2633077"/>
                </a:cubicBezTo>
                <a:cubicBezTo>
                  <a:pt x="5727556" y="2626886"/>
                  <a:pt x="5763750" y="2619932"/>
                  <a:pt x="5797945" y="2607931"/>
                </a:cubicBezTo>
                <a:cubicBezTo>
                  <a:pt x="5825187" y="2598406"/>
                  <a:pt x="5865478" y="2608884"/>
                  <a:pt x="5874622" y="2563735"/>
                </a:cubicBezTo>
                <a:cubicBezTo>
                  <a:pt x="5875860" y="2557639"/>
                  <a:pt x="5896910" y="2555067"/>
                  <a:pt x="5909102" y="2551543"/>
                </a:cubicBezTo>
                <a:cubicBezTo>
                  <a:pt x="6342871" y="2427242"/>
                  <a:pt x="6776543" y="2303036"/>
                  <a:pt x="7210312" y="2178925"/>
                </a:cubicBezTo>
                <a:cubicBezTo>
                  <a:pt x="7219362" y="2176353"/>
                  <a:pt x="7228601" y="2174544"/>
                  <a:pt x="7243840" y="2170924"/>
                </a:cubicBezTo>
                <a:cubicBezTo>
                  <a:pt x="7270129" y="2262459"/>
                  <a:pt x="7296228" y="2353042"/>
                  <a:pt x="7322326" y="2443625"/>
                </a:cubicBezTo>
                <a:cubicBezTo>
                  <a:pt x="7422720" y="2793288"/>
                  <a:pt x="7523113" y="3143046"/>
                  <a:pt x="7623697" y="3492708"/>
                </a:cubicBezTo>
                <a:cubicBezTo>
                  <a:pt x="7626649" y="3503090"/>
                  <a:pt x="7631793" y="3512901"/>
                  <a:pt x="7635890" y="3522998"/>
                </a:cubicBezTo>
                <a:cubicBezTo>
                  <a:pt x="7635604" y="3529094"/>
                  <a:pt x="7635604" y="3535476"/>
                  <a:pt x="7635604" y="3541762"/>
                </a:cubicBezTo>
                <a:close/>
                <a:moveTo>
                  <a:pt x="4689711" y="2640792"/>
                </a:moveTo>
                <a:cubicBezTo>
                  <a:pt x="4674662" y="2624123"/>
                  <a:pt x="4669233" y="2616504"/>
                  <a:pt x="4662184" y="2610693"/>
                </a:cubicBezTo>
                <a:cubicBezTo>
                  <a:pt x="4582841" y="2545066"/>
                  <a:pt x="4500545" y="2482772"/>
                  <a:pt x="4424345" y="2413716"/>
                </a:cubicBezTo>
                <a:cubicBezTo>
                  <a:pt x="4272516" y="2275985"/>
                  <a:pt x="4128594" y="2129871"/>
                  <a:pt x="4029533" y="1948039"/>
                </a:cubicBezTo>
                <a:cubicBezTo>
                  <a:pt x="3976574" y="1850884"/>
                  <a:pt x="3941809" y="1747824"/>
                  <a:pt x="4011150" y="1637524"/>
                </a:cubicBezTo>
                <a:cubicBezTo>
                  <a:pt x="3683109" y="1822976"/>
                  <a:pt x="3355164" y="2008523"/>
                  <a:pt x="3031885" y="2191307"/>
                </a:cubicBezTo>
                <a:cubicBezTo>
                  <a:pt x="3133327" y="2242362"/>
                  <a:pt x="3234577" y="2290177"/>
                  <a:pt x="3332780" y="2343612"/>
                </a:cubicBezTo>
                <a:cubicBezTo>
                  <a:pt x="3484323" y="2426099"/>
                  <a:pt x="3632818" y="2514205"/>
                  <a:pt x="3784360" y="2596882"/>
                </a:cubicBezTo>
                <a:cubicBezTo>
                  <a:pt x="3978860" y="2702990"/>
                  <a:pt x="4185363" y="2739947"/>
                  <a:pt x="4404533" y="2695180"/>
                </a:cubicBezTo>
                <a:cubicBezTo>
                  <a:pt x="4495782" y="2676511"/>
                  <a:pt x="4587413" y="2660223"/>
                  <a:pt x="4689711" y="2640792"/>
                </a:cubicBezTo>
                <a:close/>
                <a:moveTo>
                  <a:pt x="1778585" y="404989"/>
                </a:moveTo>
                <a:cubicBezTo>
                  <a:pt x="1866025" y="497667"/>
                  <a:pt x="1912221" y="599013"/>
                  <a:pt x="1925271" y="716266"/>
                </a:cubicBezTo>
                <a:cubicBezTo>
                  <a:pt x="1926509" y="727124"/>
                  <a:pt x="1942892" y="743603"/>
                  <a:pt x="1953750" y="744841"/>
                </a:cubicBezTo>
                <a:cubicBezTo>
                  <a:pt x="2074337" y="758748"/>
                  <a:pt x="2195209" y="771035"/>
                  <a:pt x="2316272" y="781227"/>
                </a:cubicBezTo>
                <a:cubicBezTo>
                  <a:pt x="2329702" y="782369"/>
                  <a:pt x="2353133" y="771320"/>
                  <a:pt x="2357324" y="760367"/>
                </a:cubicBezTo>
                <a:cubicBezTo>
                  <a:pt x="2401044" y="645781"/>
                  <a:pt x="2441716" y="529957"/>
                  <a:pt x="2485150" y="409085"/>
                </a:cubicBezTo>
                <a:cubicBezTo>
                  <a:pt x="2248454" y="345648"/>
                  <a:pt x="2017663" y="331742"/>
                  <a:pt x="1778585" y="404989"/>
                </a:cubicBezTo>
                <a:close/>
                <a:moveTo>
                  <a:pt x="2664887" y="794276"/>
                </a:moveTo>
                <a:cubicBezTo>
                  <a:pt x="2721560" y="850283"/>
                  <a:pt x="2775377" y="862284"/>
                  <a:pt x="2832813" y="835614"/>
                </a:cubicBezTo>
                <a:cubicBezTo>
                  <a:pt x="2885105" y="811325"/>
                  <a:pt x="2918347" y="756938"/>
                  <a:pt x="2914442" y="702169"/>
                </a:cubicBezTo>
                <a:cubicBezTo>
                  <a:pt x="2910441" y="646067"/>
                  <a:pt x="2877961" y="603871"/>
                  <a:pt x="2824335" y="587107"/>
                </a:cubicBezTo>
                <a:cubicBezTo>
                  <a:pt x="2826621" y="696263"/>
                  <a:pt x="2751088" y="747699"/>
                  <a:pt x="2664887" y="794276"/>
                </a:cubicBezTo>
                <a:close/>
                <a:moveTo>
                  <a:pt x="1641902" y="507954"/>
                </a:moveTo>
                <a:cubicBezTo>
                  <a:pt x="1627519" y="566342"/>
                  <a:pt x="1652094" y="607395"/>
                  <a:pt x="1721912" y="646162"/>
                </a:cubicBezTo>
                <a:cubicBezTo>
                  <a:pt x="1744486" y="579963"/>
                  <a:pt x="1714864" y="527195"/>
                  <a:pt x="1641902" y="507954"/>
                </a:cubicBezTo>
                <a:close/>
                <a:moveTo>
                  <a:pt x="2640026" y="707694"/>
                </a:moveTo>
                <a:cubicBezTo>
                  <a:pt x="2716608" y="677594"/>
                  <a:pt x="2748421" y="635018"/>
                  <a:pt x="2734324" y="584154"/>
                </a:cubicBezTo>
                <a:cubicBezTo>
                  <a:pt x="2674602" y="596918"/>
                  <a:pt x="2642598" y="637494"/>
                  <a:pt x="2640026" y="707694"/>
                </a:cubicBezTo>
                <a:close/>
                <a:moveTo>
                  <a:pt x="1641426" y="707789"/>
                </a:moveTo>
                <a:cubicBezTo>
                  <a:pt x="1607326" y="656449"/>
                  <a:pt x="1573988" y="606347"/>
                  <a:pt x="1541222" y="557103"/>
                </a:cubicBezTo>
                <a:cubicBezTo>
                  <a:pt x="1524840" y="592727"/>
                  <a:pt x="1525697" y="631493"/>
                  <a:pt x="1553605" y="666927"/>
                </a:cubicBezTo>
                <a:cubicBezTo>
                  <a:pt x="1576656" y="696168"/>
                  <a:pt x="1605707" y="713980"/>
                  <a:pt x="1641426" y="707789"/>
                </a:cubicBezTo>
                <a:close/>
              </a:path>
            </a:pathLst>
          </a:custGeom>
          <a:solidFill>
            <a:srgbClr val="1ED4D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Freeform: Shape 4">
            <a:extLst>
              <a:ext uri="{FF2B5EF4-FFF2-40B4-BE49-F238E27FC236}">
                <a16:creationId xmlns:a16="http://schemas.microsoft.com/office/drawing/2014/main" id="{B1A9DE0C-B912-4B07-9E3C-D9797D60077F}"/>
              </a:ext>
            </a:extLst>
          </p:cNvPr>
          <p:cNvSpPr/>
          <p:nvPr/>
        </p:nvSpPr>
        <p:spPr>
          <a:xfrm>
            <a:off x="3560975" y="2316178"/>
            <a:ext cx="1981514" cy="940106"/>
          </a:xfrm>
          <a:custGeom>
            <a:avLst/>
            <a:gdLst>
              <a:gd name="connsiteX0" fmla="*/ 392335 w 4912971"/>
              <a:gd name="connsiteY0" fmla="*/ 1763363 h 2330901"/>
              <a:gd name="connsiteX1" fmla="*/ 0 w 4912971"/>
              <a:gd name="connsiteY1" fmla="*/ 394049 h 2330901"/>
              <a:gd name="connsiteX2" fmla="*/ 1376839 w 4912971"/>
              <a:gd name="connsiteY2" fmla="*/ 0 h 2330901"/>
              <a:gd name="connsiteX3" fmla="*/ 1410272 w 4912971"/>
              <a:gd name="connsiteY3" fmla="*/ 105442 h 2330901"/>
              <a:gd name="connsiteX4" fmla="*/ 1655445 w 4912971"/>
              <a:gd name="connsiteY4" fmla="*/ 47435 h 2330901"/>
              <a:gd name="connsiteX5" fmla="*/ 1704404 w 4912971"/>
              <a:gd name="connsiteY5" fmla="*/ 239935 h 2330901"/>
              <a:gd name="connsiteX6" fmla="*/ 1799749 w 4912971"/>
              <a:gd name="connsiteY6" fmla="*/ 229362 h 2330901"/>
              <a:gd name="connsiteX7" fmla="*/ 2273046 w 4912971"/>
              <a:gd name="connsiteY7" fmla="*/ 281559 h 2330901"/>
              <a:gd name="connsiteX8" fmla="*/ 2712053 w 4912971"/>
              <a:gd name="connsiteY8" fmla="*/ 381476 h 2330901"/>
              <a:gd name="connsiteX9" fmla="*/ 3386709 w 4912971"/>
              <a:gd name="connsiteY9" fmla="*/ 347948 h 2330901"/>
              <a:gd name="connsiteX10" fmla="*/ 3998500 w 4912971"/>
              <a:gd name="connsiteY10" fmla="*/ 211646 h 2330901"/>
              <a:gd name="connsiteX11" fmla="*/ 4086320 w 4912971"/>
              <a:gd name="connsiteY11" fmla="*/ 209264 h 2330901"/>
              <a:gd name="connsiteX12" fmla="*/ 4100322 w 4912971"/>
              <a:gd name="connsiteY12" fmla="*/ 284036 h 2330901"/>
              <a:gd name="connsiteX13" fmla="*/ 3869817 w 4912971"/>
              <a:gd name="connsiteY13" fmla="*/ 415004 h 2330901"/>
              <a:gd name="connsiteX14" fmla="*/ 3752850 w 4912971"/>
              <a:gd name="connsiteY14" fmla="*/ 470821 h 2330901"/>
              <a:gd name="connsiteX15" fmla="*/ 3755327 w 4912971"/>
              <a:gd name="connsiteY15" fmla="*/ 483680 h 2330901"/>
              <a:gd name="connsiteX16" fmla="*/ 3818668 w 4912971"/>
              <a:gd name="connsiteY16" fmla="*/ 486823 h 2330901"/>
              <a:gd name="connsiteX17" fmla="*/ 4502849 w 4912971"/>
              <a:gd name="connsiteY17" fmla="*/ 456533 h 2330901"/>
              <a:gd name="connsiteX18" fmla="*/ 4544949 w 4912971"/>
              <a:gd name="connsiteY18" fmla="*/ 457010 h 2330901"/>
              <a:gd name="connsiteX19" fmla="*/ 4606671 w 4912971"/>
              <a:gd name="connsiteY19" fmla="*/ 508064 h 2330901"/>
              <a:gd name="connsiteX20" fmla="*/ 4582001 w 4912971"/>
              <a:gd name="connsiteY20" fmla="*/ 570643 h 2330901"/>
              <a:gd name="connsiteX21" fmla="*/ 4349591 w 4912971"/>
              <a:gd name="connsiteY21" fmla="*/ 673799 h 2330901"/>
              <a:gd name="connsiteX22" fmla="*/ 4135755 w 4912971"/>
              <a:gd name="connsiteY22" fmla="*/ 732473 h 2330901"/>
              <a:gd name="connsiteX23" fmla="*/ 4188047 w 4912971"/>
              <a:gd name="connsiteY23" fmla="*/ 753237 h 2330901"/>
              <a:gd name="connsiteX24" fmla="*/ 4798981 w 4912971"/>
              <a:gd name="connsiteY24" fmla="*/ 706374 h 2330901"/>
              <a:gd name="connsiteX25" fmla="*/ 4883944 w 4912971"/>
              <a:gd name="connsiteY25" fmla="*/ 718090 h 2330901"/>
              <a:gd name="connsiteX26" fmla="*/ 4897469 w 4912971"/>
              <a:gd name="connsiteY26" fmla="*/ 826675 h 2330901"/>
              <a:gd name="connsiteX27" fmla="*/ 4788027 w 4912971"/>
              <a:gd name="connsiteY27" fmla="*/ 922211 h 2330901"/>
              <a:gd name="connsiteX28" fmla="*/ 4363879 w 4912971"/>
              <a:gd name="connsiteY28" fmla="*/ 1027176 h 2330901"/>
              <a:gd name="connsiteX29" fmla="*/ 4088416 w 4912971"/>
              <a:gd name="connsiteY29" fmla="*/ 1018508 h 2330901"/>
              <a:gd name="connsiteX30" fmla="*/ 4039934 w 4912971"/>
              <a:gd name="connsiteY30" fmla="*/ 1020985 h 2330901"/>
              <a:gd name="connsiteX31" fmla="*/ 4099560 w 4912971"/>
              <a:gd name="connsiteY31" fmla="*/ 1073277 h 2330901"/>
              <a:gd name="connsiteX32" fmla="*/ 4401026 w 4912971"/>
              <a:gd name="connsiteY32" fmla="*/ 1327404 h 2330901"/>
              <a:gd name="connsiteX33" fmla="*/ 4674965 w 4912971"/>
              <a:gd name="connsiteY33" fmla="*/ 1485900 h 2330901"/>
              <a:gd name="connsiteX34" fmla="*/ 4820031 w 4912971"/>
              <a:gd name="connsiteY34" fmla="*/ 1544955 h 2330901"/>
              <a:gd name="connsiteX35" fmla="*/ 4894898 w 4912971"/>
              <a:gd name="connsiteY35" fmla="*/ 1644110 h 2330901"/>
              <a:gd name="connsiteX36" fmla="*/ 4801267 w 4912971"/>
              <a:gd name="connsiteY36" fmla="*/ 1725835 h 2330901"/>
              <a:gd name="connsiteX37" fmla="*/ 4484370 w 4912971"/>
              <a:gd name="connsiteY37" fmla="*/ 1687449 h 2330901"/>
              <a:gd name="connsiteX38" fmla="*/ 3949827 w 4912971"/>
              <a:gd name="connsiteY38" fmla="*/ 1388364 h 2330901"/>
              <a:gd name="connsiteX39" fmla="*/ 3331083 w 4912971"/>
              <a:gd name="connsiteY39" fmla="*/ 1227106 h 2330901"/>
              <a:gd name="connsiteX40" fmla="*/ 2942939 w 4912971"/>
              <a:gd name="connsiteY40" fmla="*/ 1293114 h 2330901"/>
              <a:gd name="connsiteX41" fmla="*/ 2990850 w 4912971"/>
              <a:gd name="connsiteY41" fmla="*/ 1335024 h 2330901"/>
              <a:gd name="connsiteX42" fmla="*/ 3574447 w 4912971"/>
              <a:gd name="connsiteY42" fmla="*/ 1929860 h 2330901"/>
              <a:gd name="connsiteX43" fmla="*/ 3659220 w 4912971"/>
              <a:gd name="connsiteY43" fmla="*/ 2157889 h 2330901"/>
              <a:gd name="connsiteX44" fmla="*/ 3639122 w 4912971"/>
              <a:gd name="connsiteY44" fmla="*/ 2257806 h 2330901"/>
              <a:gd name="connsiteX45" fmla="*/ 3468338 w 4912971"/>
              <a:gd name="connsiteY45" fmla="*/ 2291810 h 2330901"/>
              <a:gd name="connsiteX46" fmla="*/ 3358515 w 4912971"/>
              <a:gd name="connsiteY46" fmla="*/ 2173605 h 2330901"/>
              <a:gd name="connsiteX47" fmla="*/ 2838260 w 4912971"/>
              <a:gd name="connsiteY47" fmla="*/ 1729073 h 2330901"/>
              <a:gd name="connsiteX48" fmla="*/ 2443734 w 4912971"/>
              <a:gd name="connsiteY48" fmla="*/ 1579626 h 2330901"/>
              <a:gd name="connsiteX49" fmla="*/ 1991106 w 4912971"/>
              <a:gd name="connsiteY49" fmla="*/ 1316260 h 2330901"/>
              <a:gd name="connsiteX50" fmla="*/ 1939862 w 4912971"/>
              <a:gd name="connsiteY50" fmla="*/ 1304639 h 2330901"/>
              <a:gd name="connsiteX51" fmla="*/ 1824418 w 4912971"/>
              <a:gd name="connsiteY51" fmla="*/ 1332071 h 2330901"/>
              <a:gd name="connsiteX52" fmla="*/ 1764792 w 4912971"/>
              <a:gd name="connsiteY52" fmla="*/ 1370838 h 2330901"/>
              <a:gd name="connsiteX53" fmla="*/ 1740122 w 4912971"/>
              <a:gd name="connsiteY53" fmla="*/ 1381506 h 2330901"/>
              <a:gd name="connsiteX54" fmla="*/ 425291 w 4912971"/>
              <a:gd name="connsiteY54" fmla="*/ 1758315 h 2330901"/>
              <a:gd name="connsiteX55" fmla="*/ 392335 w 4912971"/>
              <a:gd name="connsiteY55" fmla="*/ 1763363 h 23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12971" h="2330901">
                <a:moveTo>
                  <a:pt x="392335" y="1763363"/>
                </a:moveTo>
                <a:cubicBezTo>
                  <a:pt x="261176" y="1305782"/>
                  <a:pt x="131445" y="852773"/>
                  <a:pt x="0" y="394049"/>
                </a:cubicBezTo>
                <a:cubicBezTo>
                  <a:pt x="459391" y="262604"/>
                  <a:pt x="916686" y="131731"/>
                  <a:pt x="1376839" y="0"/>
                </a:cubicBezTo>
                <a:cubicBezTo>
                  <a:pt x="1388269" y="35909"/>
                  <a:pt x="1398651" y="68771"/>
                  <a:pt x="1410272" y="105442"/>
                </a:cubicBezTo>
                <a:cubicBezTo>
                  <a:pt x="1491615" y="86201"/>
                  <a:pt x="1571054" y="67437"/>
                  <a:pt x="1655445" y="47435"/>
                </a:cubicBezTo>
                <a:cubicBezTo>
                  <a:pt x="1671733" y="111633"/>
                  <a:pt x="1687639" y="173927"/>
                  <a:pt x="1704404" y="239935"/>
                </a:cubicBezTo>
                <a:cubicBezTo>
                  <a:pt x="1737551" y="236315"/>
                  <a:pt x="1768888" y="234220"/>
                  <a:pt x="1799749" y="229362"/>
                </a:cubicBezTo>
                <a:cubicBezTo>
                  <a:pt x="1962436" y="203549"/>
                  <a:pt x="2117312" y="240792"/>
                  <a:pt x="2273046" y="281559"/>
                </a:cubicBezTo>
                <a:cubicBezTo>
                  <a:pt x="2418207" y="319469"/>
                  <a:pt x="2564606" y="353854"/>
                  <a:pt x="2712053" y="381476"/>
                </a:cubicBezTo>
                <a:cubicBezTo>
                  <a:pt x="2938844" y="424053"/>
                  <a:pt x="3163920" y="395478"/>
                  <a:pt x="3386709" y="347948"/>
                </a:cubicBezTo>
                <a:cubicBezTo>
                  <a:pt x="3591020" y="304324"/>
                  <a:pt x="3794379" y="256127"/>
                  <a:pt x="3998500" y="211646"/>
                </a:cubicBezTo>
                <a:cubicBezTo>
                  <a:pt x="4026884" y="205454"/>
                  <a:pt x="4059079" y="202025"/>
                  <a:pt x="4086320" y="209264"/>
                </a:cubicBezTo>
                <a:cubicBezTo>
                  <a:pt x="4130516" y="220980"/>
                  <a:pt x="4138136" y="260128"/>
                  <a:pt x="4100322" y="284036"/>
                </a:cubicBezTo>
                <a:cubicBezTo>
                  <a:pt x="4025741" y="331184"/>
                  <a:pt x="3947541" y="372809"/>
                  <a:pt x="3869817" y="415004"/>
                </a:cubicBezTo>
                <a:cubicBezTo>
                  <a:pt x="3831908" y="435578"/>
                  <a:pt x="3791903" y="452342"/>
                  <a:pt x="3752850" y="470821"/>
                </a:cubicBezTo>
                <a:cubicBezTo>
                  <a:pt x="3753707" y="475107"/>
                  <a:pt x="3754470" y="479393"/>
                  <a:pt x="3755327" y="483680"/>
                </a:cubicBezTo>
                <a:cubicBezTo>
                  <a:pt x="3776472" y="484823"/>
                  <a:pt x="3797618" y="487775"/>
                  <a:pt x="3818668" y="486823"/>
                </a:cubicBezTo>
                <a:cubicBezTo>
                  <a:pt x="4046696" y="477107"/>
                  <a:pt x="4274820" y="466725"/>
                  <a:pt x="4502849" y="456533"/>
                </a:cubicBezTo>
                <a:cubicBezTo>
                  <a:pt x="4517041" y="455867"/>
                  <a:pt x="4534376" y="450818"/>
                  <a:pt x="4544949" y="457010"/>
                </a:cubicBezTo>
                <a:cubicBezTo>
                  <a:pt x="4568285" y="470535"/>
                  <a:pt x="4596860" y="485966"/>
                  <a:pt x="4606671" y="508064"/>
                </a:cubicBezTo>
                <a:cubicBezTo>
                  <a:pt x="4613339" y="523113"/>
                  <a:pt x="4598004" y="562356"/>
                  <a:pt x="4582001" y="570643"/>
                </a:cubicBezTo>
                <a:cubicBezTo>
                  <a:pt x="4506659" y="609410"/>
                  <a:pt x="4429601" y="646367"/>
                  <a:pt x="4349591" y="673799"/>
                </a:cubicBezTo>
                <a:cubicBezTo>
                  <a:pt x="4281773" y="697040"/>
                  <a:pt x="4209098" y="706374"/>
                  <a:pt x="4135755" y="732473"/>
                </a:cubicBezTo>
                <a:cubicBezTo>
                  <a:pt x="4153186" y="739521"/>
                  <a:pt x="4170045" y="748475"/>
                  <a:pt x="4188047" y="753237"/>
                </a:cubicBezTo>
                <a:cubicBezTo>
                  <a:pt x="4397026" y="807815"/>
                  <a:pt x="4599813" y="778669"/>
                  <a:pt x="4798981" y="706374"/>
                </a:cubicBezTo>
                <a:cubicBezTo>
                  <a:pt x="4830604" y="694849"/>
                  <a:pt x="4858703" y="685229"/>
                  <a:pt x="4883944" y="718090"/>
                </a:cubicBezTo>
                <a:cubicBezTo>
                  <a:pt x="4910233" y="752285"/>
                  <a:pt x="4926711" y="791432"/>
                  <a:pt x="4897469" y="826675"/>
                </a:cubicBezTo>
                <a:cubicBezTo>
                  <a:pt x="4866799" y="863537"/>
                  <a:pt x="4829461" y="898588"/>
                  <a:pt x="4788027" y="922211"/>
                </a:cubicBezTo>
                <a:cubicBezTo>
                  <a:pt x="4657344" y="996791"/>
                  <a:pt x="4513612" y="1027367"/>
                  <a:pt x="4363879" y="1027176"/>
                </a:cubicBezTo>
                <a:cubicBezTo>
                  <a:pt x="4272058" y="1027081"/>
                  <a:pt x="4180237" y="1021366"/>
                  <a:pt x="4088416" y="1018508"/>
                </a:cubicBezTo>
                <a:cubicBezTo>
                  <a:pt x="4076510" y="1018127"/>
                  <a:pt x="4064508" y="1019651"/>
                  <a:pt x="4039934" y="1020985"/>
                </a:cubicBezTo>
                <a:cubicBezTo>
                  <a:pt x="4065461" y="1043369"/>
                  <a:pt x="4082224" y="1058704"/>
                  <a:pt x="4099560" y="1073277"/>
                </a:cubicBezTo>
                <a:cubicBezTo>
                  <a:pt x="4200144" y="1157859"/>
                  <a:pt x="4302633" y="1240346"/>
                  <a:pt x="4401026" y="1327404"/>
                </a:cubicBezTo>
                <a:cubicBezTo>
                  <a:pt x="4482180" y="1399127"/>
                  <a:pt x="4575715" y="1446752"/>
                  <a:pt x="4674965" y="1485900"/>
                </a:cubicBezTo>
                <a:cubicBezTo>
                  <a:pt x="4723543" y="1505045"/>
                  <a:pt x="4772787" y="1522952"/>
                  <a:pt x="4820031" y="1544955"/>
                </a:cubicBezTo>
                <a:cubicBezTo>
                  <a:pt x="4861465" y="1564196"/>
                  <a:pt x="4899851" y="1591342"/>
                  <a:pt x="4894898" y="1644110"/>
                </a:cubicBezTo>
                <a:cubicBezTo>
                  <a:pt x="4889849" y="1697927"/>
                  <a:pt x="4843844" y="1712119"/>
                  <a:pt x="4801267" y="1725835"/>
                </a:cubicBezTo>
                <a:cubicBezTo>
                  <a:pt x="4689920" y="1761744"/>
                  <a:pt x="4583049" y="1740313"/>
                  <a:pt x="4484370" y="1687449"/>
                </a:cubicBezTo>
                <a:cubicBezTo>
                  <a:pt x="4304443" y="1590961"/>
                  <a:pt x="4127849" y="1488377"/>
                  <a:pt x="3949827" y="1388364"/>
                </a:cubicBezTo>
                <a:cubicBezTo>
                  <a:pt x="3757708" y="1280351"/>
                  <a:pt x="3557683" y="1198436"/>
                  <a:pt x="3331083" y="1227106"/>
                </a:cubicBezTo>
                <a:cubicBezTo>
                  <a:pt x="3205829" y="1242917"/>
                  <a:pt x="3081909" y="1269111"/>
                  <a:pt x="2942939" y="1293114"/>
                </a:cubicBezTo>
                <a:cubicBezTo>
                  <a:pt x="2966371" y="1313783"/>
                  <a:pt x="2978087" y="1325023"/>
                  <a:pt x="2990850" y="1335024"/>
                </a:cubicBezTo>
                <a:cubicBezTo>
                  <a:pt x="3210973" y="1508189"/>
                  <a:pt x="3417380" y="1694879"/>
                  <a:pt x="3574447" y="1929860"/>
                </a:cubicBezTo>
                <a:cubicBezTo>
                  <a:pt x="3620738" y="1999107"/>
                  <a:pt x="3656933" y="2073212"/>
                  <a:pt x="3659220" y="2157889"/>
                </a:cubicBezTo>
                <a:cubicBezTo>
                  <a:pt x="3660077" y="2191226"/>
                  <a:pt x="3653885" y="2228279"/>
                  <a:pt x="3639122" y="2257806"/>
                </a:cubicBezTo>
                <a:cubicBezTo>
                  <a:pt x="3597116" y="2342007"/>
                  <a:pt x="3537871" y="2353628"/>
                  <a:pt x="3468338" y="2291810"/>
                </a:cubicBezTo>
                <a:cubicBezTo>
                  <a:pt x="3428333" y="2256282"/>
                  <a:pt x="3393472" y="2214467"/>
                  <a:pt x="3358515" y="2173605"/>
                </a:cubicBezTo>
                <a:cubicBezTo>
                  <a:pt x="3208401" y="1998059"/>
                  <a:pt x="3050667" y="1829086"/>
                  <a:pt x="2838260" y="1729073"/>
                </a:cubicBezTo>
                <a:cubicBezTo>
                  <a:pt x="2711387" y="1669256"/>
                  <a:pt x="2577179" y="1623727"/>
                  <a:pt x="2443734" y="1579626"/>
                </a:cubicBezTo>
                <a:cubicBezTo>
                  <a:pt x="2273618" y="1523333"/>
                  <a:pt x="2124551" y="1434275"/>
                  <a:pt x="1991106" y="1316260"/>
                </a:cubicBezTo>
                <a:cubicBezTo>
                  <a:pt x="1979390" y="1305878"/>
                  <a:pt x="1956245" y="1302068"/>
                  <a:pt x="1939862" y="1304639"/>
                </a:cubicBezTo>
                <a:cubicBezTo>
                  <a:pt x="1900904" y="1310640"/>
                  <a:pt x="1862328" y="1320832"/>
                  <a:pt x="1824418" y="1332071"/>
                </a:cubicBezTo>
                <a:cubicBezTo>
                  <a:pt x="1801654" y="1338739"/>
                  <a:pt x="1768126" y="1331309"/>
                  <a:pt x="1764792" y="1370838"/>
                </a:cubicBezTo>
                <a:cubicBezTo>
                  <a:pt x="1764411" y="1375124"/>
                  <a:pt x="1748981" y="1378934"/>
                  <a:pt x="1740122" y="1381506"/>
                </a:cubicBezTo>
                <a:cubicBezTo>
                  <a:pt x="1301877" y="1507236"/>
                  <a:pt x="863632" y="1632871"/>
                  <a:pt x="425291" y="1758315"/>
                </a:cubicBezTo>
                <a:cubicBezTo>
                  <a:pt x="416338" y="1760792"/>
                  <a:pt x="406813" y="1761173"/>
                  <a:pt x="392335" y="1763363"/>
                </a:cubicBez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52">
            <a:extLst>
              <a:ext uri="{FF2B5EF4-FFF2-40B4-BE49-F238E27FC236}">
                <a16:creationId xmlns:a16="http://schemas.microsoft.com/office/drawing/2014/main" id="{6E517E74-441A-4C2C-8FAE-559EE004CAE4}"/>
              </a:ext>
            </a:extLst>
          </p:cNvPr>
          <p:cNvSpPr/>
          <p:nvPr/>
        </p:nvSpPr>
        <p:spPr>
          <a:xfrm>
            <a:off x="7667580" y="1"/>
            <a:ext cx="4524420" cy="4451684"/>
          </a:xfrm>
          <a:prstGeom prst="rect">
            <a:avLst/>
          </a:prstGeom>
          <a:solidFill>
            <a:srgbClr val="1ED4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5C8C117E-24F5-4F28-90EA-8AC63F671EE4}"/>
              </a:ext>
            </a:extLst>
          </p:cNvPr>
          <p:cNvSpPr/>
          <p:nvPr/>
        </p:nvSpPr>
        <p:spPr>
          <a:xfrm>
            <a:off x="0" y="1"/>
            <a:ext cx="3816000" cy="4451684"/>
          </a:xfrm>
          <a:prstGeom prst="rect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46572A8F-F1D1-4397-A5A9-8E663A6F4B8E}"/>
              </a:ext>
            </a:extLst>
          </p:cNvPr>
          <p:cNvGrpSpPr/>
          <p:nvPr/>
        </p:nvGrpSpPr>
        <p:grpSpPr>
          <a:xfrm>
            <a:off x="1569035" y="3328472"/>
            <a:ext cx="762595" cy="762595"/>
            <a:chOff x="1557003" y="5347172"/>
            <a:chExt cx="762595" cy="762595"/>
          </a:xfrm>
        </p:grpSpPr>
        <p:sp>
          <p:nvSpPr>
            <p:cNvPr id="31" name="Oval 71">
              <a:extLst>
                <a:ext uri="{FF2B5EF4-FFF2-40B4-BE49-F238E27FC236}">
                  <a16:creationId xmlns:a16="http://schemas.microsoft.com/office/drawing/2014/main" id="{A3581EDA-372B-4DC7-997C-968047089594}"/>
                </a:ext>
              </a:extLst>
            </p:cNvPr>
            <p:cNvSpPr/>
            <p:nvPr/>
          </p:nvSpPr>
          <p:spPr>
            <a:xfrm>
              <a:off x="1557003" y="5347172"/>
              <a:ext cx="762595" cy="762595"/>
            </a:xfrm>
            <a:prstGeom prst="ellipse">
              <a:avLst/>
            </a:prstGeom>
            <a:solidFill>
              <a:srgbClr val="FF7C80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ABC67833-250B-40DB-9F30-3E3994CDF394}"/>
                </a:ext>
              </a:extLst>
            </p:cNvPr>
            <p:cNvSpPr/>
            <p:nvPr/>
          </p:nvSpPr>
          <p:spPr>
            <a:xfrm rot="20700000">
              <a:off x="1686883" y="5525970"/>
              <a:ext cx="442231" cy="387582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3E6F2ACC-934D-474F-A617-CE06D6C1D761}"/>
              </a:ext>
            </a:extLst>
          </p:cNvPr>
          <p:cNvGrpSpPr/>
          <p:nvPr/>
        </p:nvGrpSpPr>
        <p:grpSpPr>
          <a:xfrm>
            <a:off x="9689105" y="3512050"/>
            <a:ext cx="762595" cy="762595"/>
            <a:chOff x="9902705" y="1451334"/>
            <a:chExt cx="762595" cy="762595"/>
          </a:xfrm>
        </p:grpSpPr>
        <p:sp>
          <p:nvSpPr>
            <p:cNvPr id="34" name="Oval 70">
              <a:extLst>
                <a:ext uri="{FF2B5EF4-FFF2-40B4-BE49-F238E27FC236}">
                  <a16:creationId xmlns:a16="http://schemas.microsoft.com/office/drawing/2014/main" id="{5347A43B-9311-4F2C-AE89-9A949288F205}"/>
                </a:ext>
              </a:extLst>
            </p:cNvPr>
            <p:cNvSpPr/>
            <p:nvPr/>
          </p:nvSpPr>
          <p:spPr>
            <a:xfrm>
              <a:off x="9902705" y="1451334"/>
              <a:ext cx="762595" cy="762595"/>
            </a:xfrm>
            <a:prstGeom prst="ellipse">
              <a:avLst/>
            </a:prstGeom>
            <a:solidFill>
              <a:srgbClr val="1ED4DE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Donut 15">
              <a:extLst>
                <a:ext uri="{FF2B5EF4-FFF2-40B4-BE49-F238E27FC236}">
                  <a16:creationId xmlns:a16="http://schemas.microsoft.com/office/drawing/2014/main" id="{F0C4736D-AA7D-4D84-91A7-12825FB6C5AE}"/>
                </a:ext>
              </a:extLst>
            </p:cNvPr>
            <p:cNvSpPr/>
            <p:nvPr/>
          </p:nvSpPr>
          <p:spPr>
            <a:xfrm>
              <a:off x="10086366" y="1640346"/>
              <a:ext cx="392737" cy="390005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그룹 1">
            <a:extLst>
              <a:ext uri="{FF2B5EF4-FFF2-40B4-BE49-F238E27FC236}">
                <a16:creationId xmlns:a16="http://schemas.microsoft.com/office/drawing/2014/main" id="{EC510CCD-F6D7-4A93-B738-C59F109B0A30}"/>
              </a:ext>
            </a:extLst>
          </p:cNvPr>
          <p:cNvGrpSpPr/>
          <p:nvPr/>
        </p:nvGrpSpPr>
        <p:grpSpPr>
          <a:xfrm>
            <a:off x="3919745" y="171861"/>
            <a:ext cx="3436555" cy="1811966"/>
            <a:chOff x="4865709" y="485908"/>
            <a:chExt cx="3436555" cy="1811966"/>
          </a:xfrm>
        </p:grpSpPr>
        <p:grpSp>
          <p:nvGrpSpPr>
            <p:cNvPr id="37" name="Group 76">
              <a:extLst>
                <a:ext uri="{FF2B5EF4-FFF2-40B4-BE49-F238E27FC236}">
                  <a16:creationId xmlns:a16="http://schemas.microsoft.com/office/drawing/2014/main" id="{73360BE6-82F5-46E5-9FF5-0F14F4FCF3D3}"/>
                </a:ext>
              </a:extLst>
            </p:cNvPr>
            <p:cNvGrpSpPr/>
            <p:nvPr/>
          </p:nvGrpSpPr>
          <p:grpSpPr>
            <a:xfrm rot="10800000">
              <a:off x="4865709" y="535255"/>
              <a:ext cx="326459" cy="287944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44" name="Block Arc 28">
                <a:extLst>
                  <a:ext uri="{FF2B5EF4-FFF2-40B4-BE49-F238E27FC236}">
                    <a16:creationId xmlns:a16="http://schemas.microsoft.com/office/drawing/2014/main" id="{4FAD25CD-E1F9-4CDA-95F4-9C9B484AE24B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Block Arc 28">
                <a:extLst>
                  <a:ext uri="{FF2B5EF4-FFF2-40B4-BE49-F238E27FC236}">
                    <a16:creationId xmlns:a16="http://schemas.microsoft.com/office/drawing/2014/main" id="{A03CCA65-ACE2-43D8-ADD5-F43E9392E46F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AC60A94A-0B93-44E2-9F42-5C72DEA11550}"/>
                </a:ext>
              </a:extLst>
            </p:cNvPr>
            <p:cNvGrpSpPr/>
            <p:nvPr/>
          </p:nvGrpSpPr>
          <p:grpSpPr>
            <a:xfrm>
              <a:off x="7975808" y="2009929"/>
              <a:ext cx="326456" cy="287945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42" name="Block Arc 28">
                <a:extLst>
                  <a:ext uri="{FF2B5EF4-FFF2-40B4-BE49-F238E27FC236}">
                    <a16:creationId xmlns:a16="http://schemas.microsoft.com/office/drawing/2014/main" id="{4ECEE2E4-00CF-46C9-9BA5-DECE51239CFF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Block Arc 28">
                <a:extLst>
                  <a:ext uri="{FF2B5EF4-FFF2-40B4-BE49-F238E27FC236}">
                    <a16:creationId xmlns:a16="http://schemas.microsoft.com/office/drawing/2014/main" id="{AC0C7B64-0630-471E-A587-9C04A9691E8A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9" name="TextBox 78">
              <a:extLst>
                <a:ext uri="{FF2B5EF4-FFF2-40B4-BE49-F238E27FC236}">
                  <a16:creationId xmlns:a16="http://schemas.microsoft.com/office/drawing/2014/main" id="{31DFC2C1-21E1-4483-B908-AF8FE1726DE2}"/>
                </a:ext>
              </a:extLst>
            </p:cNvPr>
            <p:cNvSpPr txBox="1"/>
            <p:nvPr/>
          </p:nvSpPr>
          <p:spPr>
            <a:xfrm flipH="1">
              <a:off x="5420768" y="1042055"/>
              <a:ext cx="244680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หัวข้อบรรยาย</a:t>
              </a:r>
              <a:endPara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id="{02F6B5F3-E0AB-499E-8CE8-A94C73108851}"/>
                </a:ext>
              </a:extLst>
            </p:cNvPr>
            <p:cNvSpPr/>
            <p:nvPr/>
          </p:nvSpPr>
          <p:spPr>
            <a:xfrm>
              <a:off x="5315562" y="485908"/>
              <a:ext cx="2812693" cy="1175209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 64">
              <a:extLst>
                <a:ext uri="{FF2B5EF4-FFF2-40B4-BE49-F238E27FC236}">
                  <a16:creationId xmlns:a16="http://schemas.microsoft.com/office/drawing/2014/main" id="{8A6B3496-20DA-4F53-AF08-5CC39BD372A3}"/>
                </a:ext>
              </a:extLst>
            </p:cNvPr>
            <p:cNvSpPr/>
            <p:nvPr/>
          </p:nvSpPr>
          <p:spPr>
            <a:xfrm rot="10800000">
              <a:off x="5075951" y="1108945"/>
              <a:ext cx="2589924" cy="1175209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F46A6C02-749E-4631-A779-3690A7F82510}"/>
              </a:ext>
            </a:extLst>
          </p:cNvPr>
          <p:cNvSpPr txBox="1"/>
          <p:nvPr/>
        </p:nvSpPr>
        <p:spPr>
          <a:xfrm>
            <a:off x="0" y="1506186"/>
            <a:ext cx="381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การติดตามงบประมาณ ประจำปีงบประมาณ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วงรี 66">
            <a:extLst>
              <a:ext uri="{FF2B5EF4-FFF2-40B4-BE49-F238E27FC236}">
                <a16:creationId xmlns:a16="http://schemas.microsoft.com/office/drawing/2014/main" id="{C7EB4501-CB17-42C1-9A8C-F2B29DF03048}"/>
              </a:ext>
            </a:extLst>
          </p:cNvPr>
          <p:cNvSpPr/>
          <p:nvPr/>
        </p:nvSpPr>
        <p:spPr>
          <a:xfrm>
            <a:off x="1299411" y="328167"/>
            <a:ext cx="1155031" cy="1155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7C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557D1F52-C1A6-4FF5-8465-29BE039F365D}"/>
              </a:ext>
            </a:extLst>
          </p:cNvPr>
          <p:cNvSpPr txBox="1"/>
          <p:nvPr/>
        </p:nvSpPr>
        <p:spPr>
          <a:xfrm>
            <a:off x="7667581" y="1506186"/>
            <a:ext cx="453269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ใช้จ่าย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2567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วงรี 68">
            <a:extLst>
              <a:ext uri="{FF2B5EF4-FFF2-40B4-BE49-F238E27FC236}">
                <a16:creationId xmlns:a16="http://schemas.microsoft.com/office/drawing/2014/main" id="{66CB5B71-4A84-4821-87A7-98D4315388A5}"/>
              </a:ext>
            </a:extLst>
          </p:cNvPr>
          <p:cNvSpPr/>
          <p:nvPr/>
        </p:nvSpPr>
        <p:spPr>
          <a:xfrm>
            <a:off x="9689105" y="328167"/>
            <a:ext cx="1155031" cy="1155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1ED4D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ED0977BF-F4A2-4A96-8553-9B05F3301866}"/>
              </a:ext>
            </a:extLst>
          </p:cNvPr>
          <p:cNvSpPr txBox="1"/>
          <p:nvPr/>
        </p:nvSpPr>
        <p:spPr>
          <a:xfrm>
            <a:off x="0" y="4487781"/>
            <a:ext cx="1219200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ตามข้อบังคับมหาวิทยาลัยราชภัฏ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สกลนครว่า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ด้วย เงินรายได้มหาวิทยาลัย พ.ศ. 2553</a:t>
            </a: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7D3535F7-D959-446A-98A0-BA122CC7A04E}"/>
              </a:ext>
            </a:extLst>
          </p:cNvPr>
          <p:cNvSpPr txBox="1"/>
          <p:nvPr/>
        </p:nvSpPr>
        <p:spPr>
          <a:xfrm>
            <a:off x="-1" y="5193830"/>
            <a:ext cx="1220027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dbl">
            <a:solidFill>
              <a:srgbClr val="0070C0"/>
            </a:solidFill>
          </a:ln>
        </p:spPr>
        <p:txBody>
          <a:bodyPr wrap="square" lIns="360000" rtlCol="0">
            <a:spAutoFit/>
          </a:bodyPr>
          <a:lstStyle/>
          <a:p>
            <a:pPr algn="ctr"/>
            <a:r>
              <a:rPr lang="th-TH" sz="3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25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ก่อนเบิกจ่ายจากหน่วยงานคลังของมหาวิทยาลัย</a:t>
            </a:r>
          </a:p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ตามแผนงบประมาณรายจ่ายประจำปีหรือแผนงบประมาณรายจ่ายเพิ่มเติม ให้หน่วยงานผู้เบิกยื่นแผนการใช้เงินงบประมาณต่อเจ้าหน้าที่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งบประมาณ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ตัวแทนหมายเลขสไลด์ 3">
            <a:extLst>
              <a:ext uri="{FF2B5EF4-FFF2-40B4-BE49-F238E27FC236}">
                <a16:creationId xmlns:a16="http://schemas.microsoft.com/office/drawing/2014/main" id="{95F8D578-78C5-4615-835F-65519BB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094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1">
            <a:extLst>
              <a:ext uri="{FF2B5EF4-FFF2-40B4-BE49-F238E27FC236}">
                <a16:creationId xmlns:a16="http://schemas.microsoft.com/office/drawing/2014/main" id="{50FCA155-C951-4521-A506-72D2EC0852D5}"/>
              </a:ext>
            </a:extLst>
          </p:cNvPr>
          <p:cNvSpPr/>
          <p:nvPr/>
        </p:nvSpPr>
        <p:spPr>
          <a:xfrm rot="16200000">
            <a:off x="3398310" y="-1937447"/>
            <a:ext cx="5396539" cy="12208258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9662 h 9156193"/>
              <a:gd name="connsiteX1" fmla="*/ 0 w 5668219"/>
              <a:gd name="connsiteY1" fmla="*/ 1010 h 9156193"/>
              <a:gd name="connsiteX2" fmla="*/ 744587 w 5668219"/>
              <a:gd name="connsiteY2" fmla="*/ 5725 h 9156193"/>
              <a:gd name="connsiteX3" fmla="*/ 5668219 w 5668219"/>
              <a:gd name="connsiteY3" fmla="*/ 9156193 h 9156193"/>
              <a:gd name="connsiteX4" fmla="*/ 6951 w 5668219"/>
              <a:gd name="connsiteY4" fmla="*/ 9149662 h 91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6193">
                <a:moveTo>
                  <a:pt x="6951" y="9149662"/>
                </a:moveTo>
                <a:cubicBezTo>
                  <a:pt x="3189" y="6098667"/>
                  <a:pt x="3762" y="3052005"/>
                  <a:pt x="0" y="1010"/>
                </a:cubicBezTo>
                <a:cubicBezTo>
                  <a:pt x="285009" y="-3758"/>
                  <a:pt x="489379" y="10134"/>
                  <a:pt x="744587" y="5725"/>
                </a:cubicBezTo>
                <a:cubicBezTo>
                  <a:pt x="2385798" y="3055881"/>
                  <a:pt x="4036157" y="6066848"/>
                  <a:pt x="5668219" y="9156193"/>
                </a:cubicBezTo>
                <a:lnTo>
                  <a:pt x="6951" y="9149662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Rectangle 53">
            <a:extLst>
              <a:ext uri="{FF2B5EF4-FFF2-40B4-BE49-F238E27FC236}">
                <a16:creationId xmlns:a16="http://schemas.microsoft.com/office/drawing/2014/main" id="{5C8C117E-24F5-4F28-90EA-8AC63F671EE4}"/>
              </a:ext>
            </a:extLst>
          </p:cNvPr>
          <p:cNvSpPr/>
          <p:nvPr/>
        </p:nvSpPr>
        <p:spPr>
          <a:xfrm>
            <a:off x="2502567" y="0"/>
            <a:ext cx="7014411" cy="6858000"/>
          </a:xfrm>
          <a:prstGeom prst="rect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6572A8F-F1D1-4397-A5A9-8E663A6F4B8E}"/>
              </a:ext>
            </a:extLst>
          </p:cNvPr>
          <p:cNvGrpSpPr/>
          <p:nvPr/>
        </p:nvGrpSpPr>
        <p:grpSpPr>
          <a:xfrm>
            <a:off x="5300824" y="4971842"/>
            <a:ext cx="1215276" cy="1215276"/>
            <a:chOff x="1557003" y="5347172"/>
            <a:chExt cx="762595" cy="762595"/>
          </a:xfrm>
        </p:grpSpPr>
        <p:sp>
          <p:nvSpPr>
            <p:cNvPr id="4" name="Oval 71">
              <a:extLst>
                <a:ext uri="{FF2B5EF4-FFF2-40B4-BE49-F238E27FC236}">
                  <a16:creationId xmlns:a16="http://schemas.microsoft.com/office/drawing/2014/main" id="{A3581EDA-372B-4DC7-997C-968047089594}"/>
                </a:ext>
              </a:extLst>
            </p:cNvPr>
            <p:cNvSpPr/>
            <p:nvPr/>
          </p:nvSpPr>
          <p:spPr>
            <a:xfrm>
              <a:off x="1557003" y="5347172"/>
              <a:ext cx="762595" cy="762595"/>
            </a:xfrm>
            <a:prstGeom prst="ellipse">
              <a:avLst/>
            </a:prstGeom>
            <a:solidFill>
              <a:srgbClr val="FF7C80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ABC67833-250B-40DB-9F30-3E3994CDF394}"/>
                </a:ext>
              </a:extLst>
            </p:cNvPr>
            <p:cNvSpPr/>
            <p:nvPr/>
          </p:nvSpPr>
          <p:spPr>
            <a:xfrm rot="20700000">
              <a:off x="1686883" y="5525970"/>
              <a:ext cx="442231" cy="387582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46A6C02-749E-4631-A779-3690A7F82510}"/>
              </a:ext>
            </a:extLst>
          </p:cNvPr>
          <p:cNvSpPr txBox="1"/>
          <p:nvPr/>
        </p:nvSpPr>
        <p:spPr>
          <a:xfrm>
            <a:off x="2502567" y="2012939"/>
            <a:ext cx="7014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การติดตามงบประมาณ </a:t>
            </a:r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C7EB4501-CB17-42C1-9A8C-F2B29DF03048}"/>
              </a:ext>
            </a:extLst>
          </p:cNvPr>
          <p:cNvSpPr/>
          <p:nvPr/>
        </p:nvSpPr>
        <p:spPr>
          <a:xfrm>
            <a:off x="5361069" y="764193"/>
            <a:ext cx="1155031" cy="1155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7C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220292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/>
          <p:nvPr/>
        </p:nvSpPr>
        <p:spPr>
          <a:xfrm>
            <a:off x="2881422" y="620338"/>
            <a:ext cx="4433777" cy="526317"/>
          </a:xfrm>
          <a:custGeom>
            <a:avLst/>
            <a:gdLst>
              <a:gd name="connsiteX0" fmla="*/ 136454 w 4401878"/>
              <a:gd name="connsiteY0" fmla="*/ 0 h 526317"/>
              <a:gd name="connsiteX1" fmla="*/ 4265424 w 4401878"/>
              <a:gd name="connsiteY1" fmla="*/ 0 h 526317"/>
              <a:gd name="connsiteX2" fmla="*/ 4401878 w 4401878"/>
              <a:gd name="connsiteY2" fmla="*/ 136454 h 526317"/>
              <a:gd name="connsiteX3" fmla="*/ 4401878 w 4401878"/>
              <a:gd name="connsiteY3" fmla="*/ 526317 h 526317"/>
              <a:gd name="connsiteX4" fmla="*/ 0 w 4401878"/>
              <a:gd name="connsiteY4" fmla="*/ 526317 h 526317"/>
              <a:gd name="connsiteX5" fmla="*/ 0 w 4401878"/>
              <a:gd name="connsiteY5" fmla="*/ 136454 h 526317"/>
              <a:gd name="connsiteX6" fmla="*/ 136454 w 4401878"/>
              <a:gd name="connsiteY6" fmla="*/ 0 h 5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78" h="526317">
                <a:moveTo>
                  <a:pt x="136454" y="0"/>
                </a:moveTo>
                <a:lnTo>
                  <a:pt x="4265424" y="0"/>
                </a:lnTo>
                <a:cubicBezTo>
                  <a:pt x="4340785" y="0"/>
                  <a:pt x="4401878" y="61093"/>
                  <a:pt x="4401878" y="136454"/>
                </a:cubicBezTo>
                <a:lnTo>
                  <a:pt x="4401878" y="526317"/>
                </a:lnTo>
                <a:lnTo>
                  <a:pt x="0" y="526317"/>
                </a:lnTo>
                <a:lnTo>
                  <a:pt x="0" y="136454"/>
                </a:lnTo>
                <a:cubicBezTo>
                  <a:pt x="0" y="61093"/>
                  <a:pt x="61093" y="0"/>
                  <a:pt x="13645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งบประมาณแผ่นดิน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EDD8D76-E112-42E8-8CA8-EC71B2CCF9B5}"/>
              </a:ext>
            </a:extLst>
          </p:cNvPr>
          <p:cNvSpPr txBox="1"/>
          <p:nvPr/>
        </p:nvSpPr>
        <p:spPr>
          <a:xfrm>
            <a:off x="0" y="2965"/>
            <a:ext cx="12192000" cy="545516"/>
          </a:xfrm>
          <a:prstGeom prst="rect">
            <a:avLst/>
          </a:prstGeom>
          <a:solidFill>
            <a:srgbClr val="0070C0"/>
          </a:solidFill>
        </p:spPr>
        <p:txBody>
          <a:bodyPr wrap="square" tIns="72000" bIns="72000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รายงานผลการเบิกจ่ายงบประมาณ (เบิกจ่ายหน่วยงาน) 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 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วันที่ 28 กันยายน 2566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51363"/>
              </p:ext>
            </p:extLst>
          </p:nvPr>
        </p:nvGraphicFramePr>
        <p:xfrm>
          <a:off x="135143" y="1146655"/>
          <a:ext cx="11921713" cy="4379190"/>
        </p:xfrm>
        <a:graphic>
          <a:graphicData uri="http://schemas.openxmlformats.org/drawingml/2006/table">
            <a:tbl>
              <a:tblPr/>
              <a:tblGrid>
                <a:gridCol w="446272">
                  <a:extLst>
                    <a:ext uri="{9D8B030D-6E8A-4147-A177-3AD203B41FA5}">
                      <a16:colId xmlns:a16="http://schemas.microsoft.com/office/drawing/2014/main" val="1840575064"/>
                    </a:ext>
                  </a:extLst>
                </a:gridCol>
                <a:gridCol w="2319667">
                  <a:extLst>
                    <a:ext uri="{9D8B030D-6E8A-4147-A177-3AD203B41FA5}">
                      <a16:colId xmlns:a16="http://schemas.microsoft.com/office/drawing/2014/main" val="139587095"/>
                    </a:ext>
                  </a:extLst>
                </a:gridCol>
                <a:gridCol w="626884">
                  <a:extLst>
                    <a:ext uri="{9D8B030D-6E8A-4147-A177-3AD203B41FA5}">
                      <a16:colId xmlns:a16="http://schemas.microsoft.com/office/drawing/2014/main" val="1474384858"/>
                    </a:ext>
                  </a:extLst>
                </a:gridCol>
                <a:gridCol w="828489">
                  <a:extLst>
                    <a:ext uri="{9D8B030D-6E8A-4147-A177-3AD203B41FA5}">
                      <a16:colId xmlns:a16="http://schemas.microsoft.com/office/drawing/2014/main" val="2504220503"/>
                    </a:ext>
                  </a:extLst>
                </a:gridCol>
                <a:gridCol w="850447">
                  <a:extLst>
                    <a:ext uri="{9D8B030D-6E8A-4147-A177-3AD203B41FA5}">
                      <a16:colId xmlns:a16="http://schemas.microsoft.com/office/drawing/2014/main" val="831781021"/>
                    </a:ext>
                  </a:extLst>
                </a:gridCol>
                <a:gridCol w="865908">
                  <a:extLst>
                    <a:ext uri="{9D8B030D-6E8A-4147-A177-3AD203B41FA5}">
                      <a16:colId xmlns:a16="http://schemas.microsoft.com/office/drawing/2014/main" val="777077110"/>
                    </a:ext>
                  </a:extLst>
                </a:gridCol>
                <a:gridCol w="603044">
                  <a:extLst>
                    <a:ext uri="{9D8B030D-6E8A-4147-A177-3AD203B41FA5}">
                      <a16:colId xmlns:a16="http://schemas.microsoft.com/office/drawing/2014/main" val="759429424"/>
                    </a:ext>
                  </a:extLst>
                </a:gridCol>
                <a:gridCol w="633969">
                  <a:extLst>
                    <a:ext uri="{9D8B030D-6E8A-4147-A177-3AD203B41FA5}">
                      <a16:colId xmlns:a16="http://schemas.microsoft.com/office/drawing/2014/main" val="1761876235"/>
                    </a:ext>
                  </a:extLst>
                </a:gridCol>
                <a:gridCol w="664894">
                  <a:extLst>
                    <a:ext uri="{9D8B030D-6E8A-4147-A177-3AD203B41FA5}">
                      <a16:colId xmlns:a16="http://schemas.microsoft.com/office/drawing/2014/main" val="2117997553"/>
                    </a:ext>
                  </a:extLst>
                </a:gridCol>
                <a:gridCol w="989610">
                  <a:extLst>
                    <a:ext uri="{9D8B030D-6E8A-4147-A177-3AD203B41FA5}">
                      <a16:colId xmlns:a16="http://schemas.microsoft.com/office/drawing/2014/main" val="1134149463"/>
                    </a:ext>
                  </a:extLst>
                </a:gridCol>
                <a:gridCol w="773132">
                  <a:extLst>
                    <a:ext uri="{9D8B030D-6E8A-4147-A177-3AD203B41FA5}">
                      <a16:colId xmlns:a16="http://schemas.microsoft.com/office/drawing/2014/main" val="3979283556"/>
                    </a:ext>
                  </a:extLst>
                </a:gridCol>
                <a:gridCol w="995779">
                  <a:extLst>
                    <a:ext uri="{9D8B030D-6E8A-4147-A177-3AD203B41FA5}">
                      <a16:colId xmlns:a16="http://schemas.microsoft.com/office/drawing/2014/main" val="3583617385"/>
                    </a:ext>
                  </a:extLst>
                </a:gridCol>
                <a:gridCol w="661809">
                  <a:extLst>
                    <a:ext uri="{9D8B030D-6E8A-4147-A177-3AD203B41FA5}">
                      <a16:colId xmlns:a16="http://schemas.microsoft.com/office/drawing/2014/main" val="2318901807"/>
                    </a:ext>
                  </a:extLst>
                </a:gridCol>
                <a:gridCol w="661809">
                  <a:extLst>
                    <a:ext uri="{9D8B030D-6E8A-4147-A177-3AD203B41FA5}">
                      <a16:colId xmlns:a16="http://schemas.microsoft.com/office/drawing/2014/main" val="2710422295"/>
                    </a:ext>
                  </a:extLst>
                </a:gridCol>
              </a:tblGrid>
              <a:tr h="405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หน่วยงานคณะ/สำนัก/สถาบัน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b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ที่ได้รับจัดสรร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รวมแผน/ผลเบิกจ่าย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 65 - 28 ก.ย. 66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คิดร้อย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b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เบิกจ่ายทั้งสิ้น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b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ที่ได้รับจัดสรร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รวมแผน/ผลเบิกจ่าย</a:t>
                      </a:r>
                      <a:b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 65 - 28 ก.ย. 66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คิดร้อย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b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เบิกจ่ายทั้งสิ้น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15736"/>
                  </a:ext>
                </a:extLst>
              </a:tr>
              <a:tr h="2212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9652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กองกลาง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455,192,432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455,192,432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412,364,910.58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90.59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81,623,615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81,623,615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29,758,495.47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36.46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15688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1,893,168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1,893,168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1,893,165.03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941,400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941,400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659,154.00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70.02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64869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1,272,039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1,272,039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1,272,038.40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4,124,660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4,124,660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3,557,486.28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86.25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05458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6,531,375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6,531,375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6,531,375.00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5,445,820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5,445,820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5,155,974.14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94.68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70118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2,914,665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2,914,665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2,910,551.00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99.86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1,331,800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1,331,800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1,301,026.44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97.69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51520"/>
                  </a:ext>
                </a:extLst>
              </a:tr>
              <a:tr h="2491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2,031,397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2,031,397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2,030,186.34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99.94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1,324,500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1,324,500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1,271,149.99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95.97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76296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บัณฑิตวิทยาลัย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26,160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26,160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26,160.00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28,326,420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28,326,420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15,539,075.30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54.86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2068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2,391,247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2,391,247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2,389,681.13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99.93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3,747,100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3,747,100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3,473,886.88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92.71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27891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2,384,010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2,384,010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2,384,003.05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4,353,900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4,353,900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4,009,704.35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92.09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2450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4,552,933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4,552,933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4,552,753.95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2,683,480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2,683,480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2,609,773.77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97.25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14708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สถาบันภาษา ศิลปะและวัฒนธรรม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4,458,382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4,458,382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4,422,382.00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99.19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1,515,120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1,515,120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1,338,548.90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88.35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09057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</a:t>
                      </a:r>
                      <a:r>
                        <a:rPr lang="th-TH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การและเทคโนโลยีสารสนเทศ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2,300,491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2,300,491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2,300,491.00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4,042,780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4,042,780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2,792,951.24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69.08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26059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1,466,731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1,466,731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1,466,730.11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7,200,000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7,200,000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6,733,186.74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93.52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18020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สำนักส่งเสริมวิชาการและงานทะเบียน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736,200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736,200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701,199.12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95.25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9,085,545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9,085,545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6,424,619.90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70.71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61861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โรงเรียนวิถีธรรมแห่งมหาวิทยาลัยราชภัฏสกลนคร</a:t>
                      </a:r>
                    </a:p>
                  </a:txBody>
                  <a:tcPr marL="72000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1,465,570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1,465,570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1,440,581.30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98.29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6,328,800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6,328,800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3,997,349.85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63.16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89500"/>
                  </a:ext>
                </a:extLst>
              </a:tr>
              <a:tr h="2212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</a:p>
                  </a:txBody>
                  <a:tcPr marL="8851" marR="885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489,616,800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489,616,800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446,686,208.01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91.23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162,074,940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162,074,940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88,622,383.25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54.68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83918"/>
                  </a:ext>
                </a:extLst>
              </a:tr>
            </a:tbl>
          </a:graphicData>
        </a:graphic>
      </p:graphicFrame>
      <p:sp>
        <p:nvSpPr>
          <p:cNvPr id="14" name="รูปแบบอิสระ 13"/>
          <p:cNvSpPr/>
          <p:nvPr/>
        </p:nvSpPr>
        <p:spPr>
          <a:xfrm>
            <a:off x="7315199" y="620338"/>
            <a:ext cx="4741657" cy="526317"/>
          </a:xfrm>
          <a:custGeom>
            <a:avLst/>
            <a:gdLst>
              <a:gd name="connsiteX0" fmla="*/ 136454 w 4401878"/>
              <a:gd name="connsiteY0" fmla="*/ 0 h 526317"/>
              <a:gd name="connsiteX1" fmla="*/ 4265424 w 4401878"/>
              <a:gd name="connsiteY1" fmla="*/ 0 h 526317"/>
              <a:gd name="connsiteX2" fmla="*/ 4401878 w 4401878"/>
              <a:gd name="connsiteY2" fmla="*/ 136454 h 526317"/>
              <a:gd name="connsiteX3" fmla="*/ 4401878 w 4401878"/>
              <a:gd name="connsiteY3" fmla="*/ 526317 h 526317"/>
              <a:gd name="connsiteX4" fmla="*/ 0 w 4401878"/>
              <a:gd name="connsiteY4" fmla="*/ 526317 h 526317"/>
              <a:gd name="connsiteX5" fmla="*/ 0 w 4401878"/>
              <a:gd name="connsiteY5" fmla="*/ 136454 h 526317"/>
              <a:gd name="connsiteX6" fmla="*/ 136454 w 4401878"/>
              <a:gd name="connsiteY6" fmla="*/ 0 h 5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78" h="526317">
                <a:moveTo>
                  <a:pt x="136454" y="0"/>
                </a:moveTo>
                <a:lnTo>
                  <a:pt x="4265424" y="0"/>
                </a:lnTo>
                <a:cubicBezTo>
                  <a:pt x="4340785" y="0"/>
                  <a:pt x="4401878" y="61093"/>
                  <a:pt x="4401878" y="136454"/>
                </a:cubicBezTo>
                <a:lnTo>
                  <a:pt x="4401878" y="526317"/>
                </a:lnTo>
                <a:lnTo>
                  <a:pt x="0" y="526317"/>
                </a:lnTo>
                <a:lnTo>
                  <a:pt x="0" y="136454"/>
                </a:lnTo>
                <a:cubicBezTo>
                  <a:pt x="0" y="61093"/>
                  <a:pt x="61093" y="0"/>
                  <a:pt x="136454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  <a:endParaRPr lang="th-TH" sz="2600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28044"/>
              </p:ext>
            </p:extLst>
          </p:nvPr>
        </p:nvGraphicFramePr>
        <p:xfrm>
          <a:off x="135143" y="5655389"/>
          <a:ext cx="11921712" cy="937260"/>
        </p:xfrm>
        <a:graphic>
          <a:graphicData uri="http://schemas.openxmlformats.org/drawingml/2006/table">
            <a:tbl>
              <a:tblPr/>
              <a:tblGrid>
                <a:gridCol w="1033703">
                  <a:extLst>
                    <a:ext uri="{9D8B030D-6E8A-4147-A177-3AD203B41FA5}">
                      <a16:colId xmlns:a16="http://schemas.microsoft.com/office/drawing/2014/main" val="2664758187"/>
                    </a:ext>
                  </a:extLst>
                </a:gridCol>
                <a:gridCol w="4446872">
                  <a:extLst>
                    <a:ext uri="{9D8B030D-6E8A-4147-A177-3AD203B41FA5}">
                      <a16:colId xmlns:a16="http://schemas.microsoft.com/office/drawing/2014/main" val="1387581676"/>
                    </a:ext>
                  </a:extLst>
                </a:gridCol>
                <a:gridCol w="1306756">
                  <a:extLst>
                    <a:ext uri="{9D8B030D-6E8A-4147-A177-3AD203B41FA5}">
                      <a16:colId xmlns:a16="http://schemas.microsoft.com/office/drawing/2014/main" val="2311432508"/>
                    </a:ext>
                  </a:extLst>
                </a:gridCol>
                <a:gridCol w="1131222">
                  <a:extLst>
                    <a:ext uri="{9D8B030D-6E8A-4147-A177-3AD203B41FA5}">
                      <a16:colId xmlns:a16="http://schemas.microsoft.com/office/drawing/2014/main" val="333615724"/>
                    </a:ext>
                  </a:extLst>
                </a:gridCol>
                <a:gridCol w="1267748">
                  <a:extLst>
                    <a:ext uri="{9D8B030D-6E8A-4147-A177-3AD203B41FA5}">
                      <a16:colId xmlns:a16="http://schemas.microsoft.com/office/drawing/2014/main" val="1207574633"/>
                    </a:ext>
                  </a:extLst>
                </a:gridCol>
                <a:gridCol w="1272625">
                  <a:extLst>
                    <a:ext uri="{9D8B030D-6E8A-4147-A177-3AD203B41FA5}">
                      <a16:colId xmlns:a16="http://schemas.microsoft.com/office/drawing/2014/main" val="364283367"/>
                    </a:ext>
                  </a:extLst>
                </a:gridCol>
                <a:gridCol w="780152">
                  <a:extLst>
                    <a:ext uri="{9D8B030D-6E8A-4147-A177-3AD203B41FA5}">
                      <a16:colId xmlns:a16="http://schemas.microsoft.com/office/drawing/2014/main" val="2321829558"/>
                    </a:ext>
                  </a:extLst>
                </a:gridCol>
                <a:gridCol w="682634">
                  <a:extLst>
                    <a:ext uri="{9D8B030D-6E8A-4147-A177-3AD203B41FA5}">
                      <a16:colId xmlns:a16="http://schemas.microsoft.com/office/drawing/2014/main" val="147210108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หน่วยงานคณะ/สำนัก/สถาบัน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โครงการทั้งหมด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ที่ได้รับจัดสรร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รวมแผน/ผล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  <a:r>
                        <a:rPr lang="th-TH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65 - 28 ก.ย. 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คิดร้อยละการเบิกจ่ายทั้งสิ้น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9968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559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ศูนย์ฝึกประสบการณ์วิชาชีพอาคารเอนกประสงค์ภูพานเพลซ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6,720,000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6,720,000 </a:t>
                      </a:r>
                    </a:p>
                  </a:txBody>
                  <a:tcPr marL="9525" marR="18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4,670,964.90 </a:t>
                      </a:r>
                    </a:p>
                  </a:txBody>
                  <a:tcPr marL="9525" marR="18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69.51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98867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6,720,000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6,720,000 </a:t>
                      </a:r>
                    </a:p>
                  </a:txBody>
                  <a:tcPr marL="9525" marR="18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4,670,964.90 </a:t>
                      </a:r>
                    </a:p>
                  </a:txBody>
                  <a:tcPr marL="9525" marR="18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100.00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69.51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0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06169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:a16="http://schemas.microsoft.com/office/drawing/2014/main" id="{50FCA155-C951-4521-A506-72D2EC0852D5}"/>
              </a:ext>
            </a:extLst>
          </p:cNvPr>
          <p:cNvSpPr/>
          <p:nvPr/>
        </p:nvSpPr>
        <p:spPr>
          <a:xfrm rot="16200000">
            <a:off x="3398310" y="-1937447"/>
            <a:ext cx="5396539" cy="12208258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9662 h 9156193"/>
              <a:gd name="connsiteX1" fmla="*/ 0 w 5668219"/>
              <a:gd name="connsiteY1" fmla="*/ 1010 h 9156193"/>
              <a:gd name="connsiteX2" fmla="*/ 744587 w 5668219"/>
              <a:gd name="connsiteY2" fmla="*/ 5725 h 9156193"/>
              <a:gd name="connsiteX3" fmla="*/ 5668219 w 5668219"/>
              <a:gd name="connsiteY3" fmla="*/ 9156193 h 9156193"/>
              <a:gd name="connsiteX4" fmla="*/ 6951 w 5668219"/>
              <a:gd name="connsiteY4" fmla="*/ 9149662 h 91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6193">
                <a:moveTo>
                  <a:pt x="6951" y="9149662"/>
                </a:moveTo>
                <a:cubicBezTo>
                  <a:pt x="3189" y="6098667"/>
                  <a:pt x="3762" y="3052005"/>
                  <a:pt x="0" y="1010"/>
                </a:cubicBezTo>
                <a:cubicBezTo>
                  <a:pt x="285009" y="-3758"/>
                  <a:pt x="489379" y="10134"/>
                  <a:pt x="744587" y="5725"/>
                </a:cubicBezTo>
                <a:cubicBezTo>
                  <a:pt x="2385798" y="3055881"/>
                  <a:pt x="4036157" y="6066848"/>
                  <a:pt x="5668219" y="9156193"/>
                </a:cubicBezTo>
                <a:lnTo>
                  <a:pt x="6951" y="9149662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ตัวแทนหมายเลขสไลด์ 3">
            <a:extLst>
              <a:ext uri="{FF2B5EF4-FFF2-40B4-BE49-F238E27FC236}">
                <a16:creationId xmlns:a16="http://schemas.microsoft.com/office/drawing/2014/main" id="{4BBA4FDE-CF5B-4304-BB5D-6AC2B930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6E517E74-441A-4C2C-8FAE-559EE004CAE4}"/>
              </a:ext>
            </a:extLst>
          </p:cNvPr>
          <p:cNvSpPr/>
          <p:nvPr/>
        </p:nvSpPr>
        <p:spPr>
          <a:xfrm>
            <a:off x="2502568" y="0"/>
            <a:ext cx="7014411" cy="6858000"/>
          </a:xfrm>
          <a:prstGeom prst="rect">
            <a:avLst/>
          </a:prstGeom>
          <a:solidFill>
            <a:srgbClr val="1ED4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3E6F2ACC-934D-474F-A617-CE06D6C1D761}"/>
              </a:ext>
            </a:extLst>
          </p:cNvPr>
          <p:cNvGrpSpPr/>
          <p:nvPr/>
        </p:nvGrpSpPr>
        <p:grpSpPr>
          <a:xfrm>
            <a:off x="5430757" y="5515458"/>
            <a:ext cx="1017842" cy="1017842"/>
            <a:chOff x="9902705" y="1451334"/>
            <a:chExt cx="762595" cy="762595"/>
          </a:xfrm>
        </p:grpSpPr>
        <p:sp>
          <p:nvSpPr>
            <p:cNvPr id="9" name="Oval 70">
              <a:extLst>
                <a:ext uri="{FF2B5EF4-FFF2-40B4-BE49-F238E27FC236}">
                  <a16:creationId xmlns:a16="http://schemas.microsoft.com/office/drawing/2014/main" id="{5347A43B-9311-4F2C-AE89-9A949288F205}"/>
                </a:ext>
              </a:extLst>
            </p:cNvPr>
            <p:cNvSpPr/>
            <p:nvPr/>
          </p:nvSpPr>
          <p:spPr>
            <a:xfrm>
              <a:off x="9902705" y="1451334"/>
              <a:ext cx="762595" cy="762595"/>
            </a:xfrm>
            <a:prstGeom prst="ellipse">
              <a:avLst/>
            </a:prstGeom>
            <a:solidFill>
              <a:srgbClr val="1ED4DE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Donut 15">
              <a:extLst>
                <a:ext uri="{FF2B5EF4-FFF2-40B4-BE49-F238E27FC236}">
                  <a16:creationId xmlns:a16="http://schemas.microsoft.com/office/drawing/2014/main" id="{F0C4736D-AA7D-4D84-91A7-12825FB6C5AE}"/>
                </a:ext>
              </a:extLst>
            </p:cNvPr>
            <p:cNvSpPr/>
            <p:nvPr/>
          </p:nvSpPr>
          <p:spPr>
            <a:xfrm>
              <a:off x="10086366" y="1640346"/>
              <a:ext cx="392737" cy="390005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57D1F52-C1A6-4FF5-8465-29BE039F365D}"/>
              </a:ext>
            </a:extLst>
          </p:cNvPr>
          <p:cNvSpPr txBox="1"/>
          <p:nvPr/>
        </p:nvSpPr>
        <p:spPr>
          <a:xfrm>
            <a:off x="2634916" y="1636091"/>
            <a:ext cx="6882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การใช้จ่ายงบประมาณ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66CB5B71-4A84-4821-87A7-98D4315388A5}"/>
              </a:ext>
            </a:extLst>
          </p:cNvPr>
          <p:cNvSpPr/>
          <p:nvPr/>
        </p:nvSpPr>
        <p:spPr>
          <a:xfrm>
            <a:off x="5293568" y="387345"/>
            <a:ext cx="1155031" cy="1155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1ED4D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070771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794205" y="690777"/>
            <a:ext cx="11214693" cy="579515"/>
            <a:chOff x="794205" y="690777"/>
            <a:chExt cx="11214693" cy="579515"/>
          </a:xfrm>
        </p:grpSpPr>
        <p:sp>
          <p:nvSpPr>
            <p:cNvPr id="40" name="รูปแบบอิสระ 39"/>
            <p:cNvSpPr/>
            <p:nvPr/>
          </p:nvSpPr>
          <p:spPr>
            <a:xfrm>
              <a:off x="3096127" y="690777"/>
              <a:ext cx="2205379" cy="579515"/>
            </a:xfrm>
            <a:custGeom>
              <a:avLst/>
              <a:gdLst>
                <a:gd name="connsiteX0" fmla="*/ 160424 w 2096152"/>
                <a:gd name="connsiteY0" fmla="*/ 0 h 779580"/>
                <a:gd name="connsiteX1" fmla="*/ 1935728 w 2096152"/>
                <a:gd name="connsiteY1" fmla="*/ 0 h 779580"/>
                <a:gd name="connsiteX2" fmla="*/ 2096152 w 2096152"/>
                <a:gd name="connsiteY2" fmla="*/ 160424 h 779580"/>
                <a:gd name="connsiteX3" fmla="*/ 2096152 w 2096152"/>
                <a:gd name="connsiteY3" fmla="*/ 779580 h 779580"/>
                <a:gd name="connsiteX4" fmla="*/ 0 w 2096152"/>
                <a:gd name="connsiteY4" fmla="*/ 779580 h 779580"/>
                <a:gd name="connsiteX5" fmla="*/ 0 w 2096152"/>
                <a:gd name="connsiteY5" fmla="*/ 160424 h 779580"/>
                <a:gd name="connsiteX6" fmla="*/ 160424 w 2096152"/>
                <a:gd name="connsiteY6" fmla="*/ 0 h 7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152" h="779580">
                  <a:moveTo>
                    <a:pt x="160424" y="0"/>
                  </a:moveTo>
                  <a:lnTo>
                    <a:pt x="1935728" y="0"/>
                  </a:lnTo>
                  <a:cubicBezTo>
                    <a:pt x="2024328" y="0"/>
                    <a:pt x="2096152" y="71824"/>
                    <a:pt x="2096152" y="160424"/>
                  </a:cubicBezTo>
                  <a:lnTo>
                    <a:pt x="2096152" y="779580"/>
                  </a:lnTo>
                  <a:lnTo>
                    <a:pt x="0" y="779580"/>
                  </a:lnTo>
                  <a:lnTo>
                    <a:pt x="0" y="160424"/>
                  </a:lnTo>
                  <a:cubicBezTo>
                    <a:pt x="0" y="71824"/>
                    <a:pt x="71824" y="0"/>
                    <a:pt x="160424" y="0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 </a:t>
              </a:r>
              <a:r>
                <a:rPr lang="th-TH" sz="25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(</a:t>
              </a:r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ต.ค. </a:t>
              </a:r>
              <a:r>
                <a:rPr lang="th-TH" sz="25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ธ.ค.)</a:t>
              </a:r>
              <a:endPara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รูปแบบอิสระ 43"/>
            <p:cNvSpPr/>
            <p:nvPr/>
          </p:nvSpPr>
          <p:spPr>
            <a:xfrm>
              <a:off x="5331924" y="690777"/>
              <a:ext cx="2205379" cy="579515"/>
            </a:xfrm>
            <a:custGeom>
              <a:avLst/>
              <a:gdLst>
                <a:gd name="connsiteX0" fmla="*/ 160424 w 2096152"/>
                <a:gd name="connsiteY0" fmla="*/ 0 h 779580"/>
                <a:gd name="connsiteX1" fmla="*/ 1935728 w 2096152"/>
                <a:gd name="connsiteY1" fmla="*/ 0 h 779580"/>
                <a:gd name="connsiteX2" fmla="*/ 2096152 w 2096152"/>
                <a:gd name="connsiteY2" fmla="*/ 160424 h 779580"/>
                <a:gd name="connsiteX3" fmla="*/ 2096152 w 2096152"/>
                <a:gd name="connsiteY3" fmla="*/ 779580 h 779580"/>
                <a:gd name="connsiteX4" fmla="*/ 0 w 2096152"/>
                <a:gd name="connsiteY4" fmla="*/ 779580 h 779580"/>
                <a:gd name="connsiteX5" fmla="*/ 0 w 2096152"/>
                <a:gd name="connsiteY5" fmla="*/ 160424 h 779580"/>
                <a:gd name="connsiteX6" fmla="*/ 160424 w 2096152"/>
                <a:gd name="connsiteY6" fmla="*/ 0 h 7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152" h="779580">
                  <a:moveTo>
                    <a:pt x="160424" y="0"/>
                  </a:moveTo>
                  <a:lnTo>
                    <a:pt x="1935728" y="0"/>
                  </a:lnTo>
                  <a:cubicBezTo>
                    <a:pt x="2024328" y="0"/>
                    <a:pt x="2096152" y="71824"/>
                    <a:pt x="2096152" y="160424"/>
                  </a:cubicBezTo>
                  <a:lnTo>
                    <a:pt x="2096152" y="779580"/>
                  </a:lnTo>
                  <a:lnTo>
                    <a:pt x="0" y="779580"/>
                  </a:lnTo>
                  <a:lnTo>
                    <a:pt x="0" y="160424"/>
                  </a:lnTo>
                  <a:cubicBezTo>
                    <a:pt x="0" y="71824"/>
                    <a:pt x="71824" y="0"/>
                    <a:pt x="160424" y="0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t"/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 </a:t>
              </a:r>
              <a:r>
                <a:rPr lang="th-TH" sz="25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 </a:t>
              </a:r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(ม.ค. -มี.ค.)</a:t>
              </a:r>
            </a:p>
          </p:txBody>
        </p:sp>
        <p:sp>
          <p:nvSpPr>
            <p:cNvPr id="45" name="รูปแบบอิสระ 44"/>
            <p:cNvSpPr/>
            <p:nvPr/>
          </p:nvSpPr>
          <p:spPr>
            <a:xfrm>
              <a:off x="7567722" y="690777"/>
              <a:ext cx="2205379" cy="579515"/>
            </a:xfrm>
            <a:custGeom>
              <a:avLst/>
              <a:gdLst>
                <a:gd name="connsiteX0" fmla="*/ 160424 w 2096152"/>
                <a:gd name="connsiteY0" fmla="*/ 0 h 779580"/>
                <a:gd name="connsiteX1" fmla="*/ 1935728 w 2096152"/>
                <a:gd name="connsiteY1" fmla="*/ 0 h 779580"/>
                <a:gd name="connsiteX2" fmla="*/ 2096152 w 2096152"/>
                <a:gd name="connsiteY2" fmla="*/ 160424 h 779580"/>
                <a:gd name="connsiteX3" fmla="*/ 2096152 w 2096152"/>
                <a:gd name="connsiteY3" fmla="*/ 779580 h 779580"/>
                <a:gd name="connsiteX4" fmla="*/ 0 w 2096152"/>
                <a:gd name="connsiteY4" fmla="*/ 779580 h 779580"/>
                <a:gd name="connsiteX5" fmla="*/ 0 w 2096152"/>
                <a:gd name="connsiteY5" fmla="*/ 160424 h 779580"/>
                <a:gd name="connsiteX6" fmla="*/ 160424 w 2096152"/>
                <a:gd name="connsiteY6" fmla="*/ 0 h 7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152" h="779580">
                  <a:moveTo>
                    <a:pt x="160424" y="0"/>
                  </a:moveTo>
                  <a:lnTo>
                    <a:pt x="1935728" y="0"/>
                  </a:lnTo>
                  <a:cubicBezTo>
                    <a:pt x="2024328" y="0"/>
                    <a:pt x="2096152" y="71824"/>
                    <a:pt x="2096152" y="160424"/>
                  </a:cubicBezTo>
                  <a:lnTo>
                    <a:pt x="2096152" y="779580"/>
                  </a:lnTo>
                  <a:lnTo>
                    <a:pt x="0" y="779580"/>
                  </a:lnTo>
                  <a:lnTo>
                    <a:pt x="0" y="160424"/>
                  </a:lnTo>
                  <a:cubicBezTo>
                    <a:pt x="0" y="71824"/>
                    <a:pt x="71824" y="0"/>
                    <a:pt x="160424" y="0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t"/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 3</a:t>
              </a:r>
              <a:r>
                <a:rPr lang="th-TH" sz="25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(เม.ย. -มิ.ย.)</a:t>
              </a:r>
            </a:p>
          </p:txBody>
        </p:sp>
        <p:sp>
          <p:nvSpPr>
            <p:cNvPr id="46" name="รูปแบบอิสระ 45"/>
            <p:cNvSpPr/>
            <p:nvPr/>
          </p:nvSpPr>
          <p:spPr>
            <a:xfrm>
              <a:off x="9803519" y="690777"/>
              <a:ext cx="2205379" cy="579515"/>
            </a:xfrm>
            <a:custGeom>
              <a:avLst/>
              <a:gdLst>
                <a:gd name="connsiteX0" fmla="*/ 160424 w 2096152"/>
                <a:gd name="connsiteY0" fmla="*/ 0 h 779580"/>
                <a:gd name="connsiteX1" fmla="*/ 1935728 w 2096152"/>
                <a:gd name="connsiteY1" fmla="*/ 0 h 779580"/>
                <a:gd name="connsiteX2" fmla="*/ 2096152 w 2096152"/>
                <a:gd name="connsiteY2" fmla="*/ 160424 h 779580"/>
                <a:gd name="connsiteX3" fmla="*/ 2096152 w 2096152"/>
                <a:gd name="connsiteY3" fmla="*/ 779580 h 779580"/>
                <a:gd name="connsiteX4" fmla="*/ 0 w 2096152"/>
                <a:gd name="connsiteY4" fmla="*/ 779580 h 779580"/>
                <a:gd name="connsiteX5" fmla="*/ 0 w 2096152"/>
                <a:gd name="connsiteY5" fmla="*/ 160424 h 779580"/>
                <a:gd name="connsiteX6" fmla="*/ 160424 w 2096152"/>
                <a:gd name="connsiteY6" fmla="*/ 0 h 7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152" h="779580">
                  <a:moveTo>
                    <a:pt x="160424" y="0"/>
                  </a:moveTo>
                  <a:lnTo>
                    <a:pt x="1935728" y="0"/>
                  </a:lnTo>
                  <a:cubicBezTo>
                    <a:pt x="2024328" y="0"/>
                    <a:pt x="2096152" y="71824"/>
                    <a:pt x="2096152" y="160424"/>
                  </a:cubicBezTo>
                  <a:lnTo>
                    <a:pt x="2096152" y="779580"/>
                  </a:lnTo>
                  <a:lnTo>
                    <a:pt x="0" y="779580"/>
                  </a:lnTo>
                  <a:lnTo>
                    <a:pt x="0" y="160424"/>
                  </a:lnTo>
                  <a:cubicBezTo>
                    <a:pt x="0" y="71824"/>
                    <a:pt x="71824" y="0"/>
                    <a:pt x="160424" y="0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t"/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 </a:t>
              </a:r>
              <a:r>
                <a:rPr lang="th-TH" sz="25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 </a:t>
              </a:r>
              <a:r>
                <a:rPr lang="th-TH" sz="25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(ก.ค. - ก.ย.)</a:t>
              </a:r>
            </a:p>
          </p:txBody>
        </p:sp>
        <p:sp>
          <p:nvSpPr>
            <p:cNvPr id="62" name="รูปแบบอิสระ 61"/>
            <p:cNvSpPr/>
            <p:nvPr/>
          </p:nvSpPr>
          <p:spPr>
            <a:xfrm>
              <a:off x="794205" y="690777"/>
              <a:ext cx="2205379" cy="579515"/>
            </a:xfrm>
            <a:custGeom>
              <a:avLst/>
              <a:gdLst>
                <a:gd name="connsiteX0" fmla="*/ 160424 w 2096152"/>
                <a:gd name="connsiteY0" fmla="*/ 0 h 779580"/>
                <a:gd name="connsiteX1" fmla="*/ 1935728 w 2096152"/>
                <a:gd name="connsiteY1" fmla="*/ 0 h 779580"/>
                <a:gd name="connsiteX2" fmla="*/ 2096152 w 2096152"/>
                <a:gd name="connsiteY2" fmla="*/ 160424 h 779580"/>
                <a:gd name="connsiteX3" fmla="*/ 2096152 w 2096152"/>
                <a:gd name="connsiteY3" fmla="*/ 779580 h 779580"/>
                <a:gd name="connsiteX4" fmla="*/ 0 w 2096152"/>
                <a:gd name="connsiteY4" fmla="*/ 779580 h 779580"/>
                <a:gd name="connsiteX5" fmla="*/ 0 w 2096152"/>
                <a:gd name="connsiteY5" fmla="*/ 160424 h 779580"/>
                <a:gd name="connsiteX6" fmla="*/ 160424 w 2096152"/>
                <a:gd name="connsiteY6" fmla="*/ 0 h 7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152" h="779580">
                  <a:moveTo>
                    <a:pt x="160424" y="0"/>
                  </a:moveTo>
                  <a:lnTo>
                    <a:pt x="1935728" y="0"/>
                  </a:lnTo>
                  <a:cubicBezTo>
                    <a:pt x="2024328" y="0"/>
                    <a:pt x="2096152" y="71824"/>
                    <a:pt x="2096152" y="160424"/>
                  </a:cubicBezTo>
                  <a:lnTo>
                    <a:pt x="2096152" y="779580"/>
                  </a:lnTo>
                  <a:lnTo>
                    <a:pt x="0" y="779580"/>
                  </a:lnTo>
                  <a:lnTo>
                    <a:pt x="0" y="160424"/>
                  </a:lnTo>
                  <a:cubicBezTo>
                    <a:pt x="0" y="71824"/>
                    <a:pt x="71824" y="0"/>
                    <a:pt x="160424" y="0"/>
                  </a:cubicBezTo>
                  <a:close/>
                </a:path>
              </a:pathLst>
            </a:custGeom>
            <a:solidFill>
              <a:srgbClr val="1ED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t"/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งบรายจ่าย</a:t>
              </a:r>
            </a:p>
          </p:txBody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5826108B-E978-46C8-9D1F-D8FD409DF529}"/>
              </a:ext>
            </a:extLst>
          </p:cNvPr>
          <p:cNvSpPr txBox="1"/>
          <p:nvPr/>
        </p:nvSpPr>
        <p:spPr>
          <a:xfrm>
            <a:off x="0" y="-6730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ctr" fontAlgn="b">
              <a:defRPr/>
            </a:pPr>
            <a:r>
              <a:rPr lang="th-TH" sz="3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</a:t>
            </a:r>
            <a:r>
              <a:rPr lang="th-TH" sz="3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เบิกจ่ายเพื่อให้</a:t>
            </a:r>
            <a:r>
              <a:rPr lang="th-TH" sz="3500" b="1" dirty="0">
                <a:solidFill>
                  <a:schemeClr val="bg1"/>
                </a:solidFill>
                <a:latin typeface="TH SarabunPSK" pitchFamily="34" charset="-34"/>
                <a:cs typeface="TH SarabunPSK" panose="020B0500040200020003" pitchFamily="34" charset="-34"/>
              </a:rPr>
              <a:t>หน่วยงานใช้ในการกำกับ ติดตามผลการเบิกจ่ายงบประมาณ</a:t>
            </a:r>
            <a:endParaRPr kumimoji="0" lang="th-TH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3" name="ตาราง 42">
            <a:extLst>
              <a:ext uri="{FF2B5EF4-FFF2-40B4-BE49-F238E27FC236}">
                <a16:creationId xmlns:a16="http://schemas.microsoft.com/office/drawing/2014/main" id="{FEF2706B-82A0-4172-8BAF-400F8F60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30344"/>
              </p:ext>
            </p:extLst>
          </p:nvPr>
        </p:nvGraphicFramePr>
        <p:xfrm>
          <a:off x="3096125" y="1173739"/>
          <a:ext cx="8912772" cy="2188800"/>
        </p:xfrm>
        <a:graphic>
          <a:graphicData uri="http://schemas.openxmlformats.org/drawingml/2006/table">
            <a:tbl>
              <a:tblPr/>
              <a:tblGrid>
                <a:gridCol w="2266198">
                  <a:extLst>
                    <a:ext uri="{9D8B030D-6E8A-4147-A177-3AD203B41FA5}">
                      <a16:colId xmlns:a16="http://schemas.microsoft.com/office/drawing/2014/main" val="3038195093"/>
                    </a:ext>
                  </a:extLst>
                </a:gridCol>
                <a:gridCol w="2291362">
                  <a:extLst>
                    <a:ext uri="{9D8B030D-6E8A-4147-A177-3AD203B41FA5}">
                      <a16:colId xmlns:a16="http://schemas.microsoft.com/office/drawing/2014/main" val="969909142"/>
                    </a:ext>
                  </a:extLst>
                </a:gridCol>
                <a:gridCol w="2258860">
                  <a:extLst>
                    <a:ext uri="{9D8B030D-6E8A-4147-A177-3AD203B41FA5}">
                      <a16:colId xmlns:a16="http://schemas.microsoft.com/office/drawing/2014/main" val="2784114039"/>
                    </a:ext>
                  </a:extLst>
                </a:gridCol>
                <a:gridCol w="2096352">
                  <a:extLst>
                    <a:ext uri="{9D8B030D-6E8A-4147-A177-3AD203B41FA5}">
                      <a16:colId xmlns:a16="http://schemas.microsoft.com/office/drawing/2014/main" val="34155296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8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6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50.00</a:t>
                      </a:r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50%</a:t>
                      </a:r>
                      <a:endParaRPr lang="th-TH" sz="24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74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7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31.25%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31.25%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18.75%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18.75%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8055"/>
                  </a:ext>
                </a:extLst>
              </a:tr>
            </a:tbl>
          </a:graphicData>
        </a:graphic>
      </p:graphicFrame>
      <p:graphicFrame>
        <p:nvGraphicFramePr>
          <p:cNvPr id="53" name="ตาราง 52">
            <a:extLst>
              <a:ext uri="{FF2B5EF4-FFF2-40B4-BE49-F238E27FC236}">
                <a16:creationId xmlns:a16="http://schemas.microsoft.com/office/drawing/2014/main" id="{FEF2706B-82A0-4172-8BAF-400F8F60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47449"/>
              </p:ext>
            </p:extLst>
          </p:nvPr>
        </p:nvGraphicFramePr>
        <p:xfrm>
          <a:off x="542437" y="1170325"/>
          <a:ext cx="2553689" cy="2188800"/>
        </p:xfrm>
        <a:graphic>
          <a:graphicData uri="http://schemas.openxmlformats.org/drawingml/2006/table">
            <a:tbl>
              <a:tblPr/>
              <a:tblGrid>
                <a:gridCol w="2553689">
                  <a:extLst>
                    <a:ext uri="{9D8B030D-6E8A-4147-A177-3AD203B41FA5}">
                      <a16:colId xmlns:a16="http://schemas.microsoft.com/office/drawing/2014/main" val="2572240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งบบุคลากร</a:t>
                      </a:r>
                    </a:p>
                  </a:txBody>
                  <a:tcPr marL="68400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8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งบดำเนินงาน</a:t>
                      </a:r>
                    </a:p>
                  </a:txBody>
                  <a:tcPr marL="68400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6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งบลงทุน</a:t>
                      </a:r>
                    </a:p>
                  </a:txBody>
                  <a:tcPr marL="68400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74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งบเงินอุดหนุน </a:t>
                      </a:r>
                    </a:p>
                  </a:txBody>
                  <a:tcPr marL="68400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7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ภาพรวม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8055"/>
                  </a:ext>
                </a:extLst>
              </a:tr>
            </a:tbl>
          </a:graphicData>
        </a:graphic>
      </p:graphicFrame>
      <p:grpSp>
        <p:nvGrpSpPr>
          <p:cNvPr id="60" name="กลุ่ม 59"/>
          <p:cNvGrpSpPr/>
          <p:nvPr/>
        </p:nvGrpSpPr>
        <p:grpSpPr>
          <a:xfrm>
            <a:off x="718138" y="1281215"/>
            <a:ext cx="350617" cy="1618393"/>
            <a:chOff x="-2949202" y="5368996"/>
            <a:chExt cx="602433" cy="2780737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1711476-8683-4E2C-A4C1-080A42792F9A}"/>
                </a:ext>
              </a:extLst>
            </p:cNvPr>
            <p:cNvSpPr/>
            <p:nvPr/>
          </p:nvSpPr>
          <p:spPr>
            <a:xfrm>
              <a:off x="-2816994" y="5368996"/>
              <a:ext cx="454183" cy="530347"/>
            </a:xfrm>
            <a:custGeom>
              <a:avLst/>
              <a:gdLst>
                <a:gd name="connsiteX0" fmla="*/ 2373452 w 4301913"/>
                <a:gd name="connsiteY0" fmla="*/ 4142218 h 5339689"/>
                <a:gd name="connsiteX1" fmla="*/ 2491863 w 4301913"/>
                <a:gd name="connsiteY1" fmla="*/ 4504031 h 5339689"/>
                <a:gd name="connsiteX2" fmla="*/ 2514887 w 4301913"/>
                <a:gd name="connsiteY2" fmla="*/ 4224449 h 5339689"/>
                <a:gd name="connsiteX3" fmla="*/ 2373452 w 4301913"/>
                <a:gd name="connsiteY3" fmla="*/ 4142218 h 5339689"/>
                <a:gd name="connsiteX4" fmla="*/ 1737713 w 4301913"/>
                <a:gd name="connsiteY4" fmla="*/ 0 h 5339689"/>
                <a:gd name="connsiteX5" fmla="*/ 2494232 w 4301913"/>
                <a:gd name="connsiteY5" fmla="*/ 793865 h 5339689"/>
                <a:gd name="connsiteX6" fmla="*/ 2531098 w 4301913"/>
                <a:gd name="connsiteY6" fmla="*/ 1178908 h 5339689"/>
                <a:gd name="connsiteX7" fmla="*/ 2424404 w 4301913"/>
                <a:gd name="connsiteY7" fmla="*/ 1268744 h 5339689"/>
                <a:gd name="connsiteX8" fmla="*/ 2241510 w 4301913"/>
                <a:gd name="connsiteY8" fmla="*/ 1761783 h 5339689"/>
                <a:gd name="connsiteX9" fmla="*/ 2220061 w 4301913"/>
                <a:gd name="connsiteY9" fmla="*/ 1910756 h 5339689"/>
                <a:gd name="connsiteX10" fmla="*/ 2066052 w 4301913"/>
                <a:gd name="connsiteY10" fmla="*/ 2183666 h 5339689"/>
                <a:gd name="connsiteX11" fmla="*/ 2317587 w 4301913"/>
                <a:gd name="connsiteY11" fmla="*/ 2483987 h 5339689"/>
                <a:gd name="connsiteX12" fmla="*/ 2322187 w 4301913"/>
                <a:gd name="connsiteY12" fmla="*/ 2504347 h 5339689"/>
                <a:gd name="connsiteX13" fmla="*/ 2224379 w 4301913"/>
                <a:gd name="connsiteY13" fmla="*/ 2497471 h 5339689"/>
                <a:gd name="connsiteX14" fmla="*/ 2357729 w 4301913"/>
                <a:gd name="connsiteY14" fmla="*/ 2754646 h 5339689"/>
                <a:gd name="connsiteX15" fmla="*/ 2322187 w 4301913"/>
                <a:gd name="connsiteY15" fmla="*/ 2504347 h 5339689"/>
                <a:gd name="connsiteX16" fmla="*/ 2337445 w 4301913"/>
                <a:gd name="connsiteY16" fmla="*/ 2505420 h 5339689"/>
                <a:gd name="connsiteX17" fmla="*/ 2317587 w 4301913"/>
                <a:gd name="connsiteY17" fmla="*/ 2483987 h 5339689"/>
                <a:gd name="connsiteX18" fmla="*/ 2245348 w 4301913"/>
                <a:gd name="connsiteY18" fmla="*/ 2296761 h 5339689"/>
                <a:gd name="connsiteX19" fmla="*/ 2232191 w 4301913"/>
                <a:gd name="connsiteY19" fmla="*/ 1957698 h 5339689"/>
                <a:gd name="connsiteX20" fmla="*/ 2335047 w 4301913"/>
                <a:gd name="connsiteY20" fmla="*/ 2199249 h 5339689"/>
                <a:gd name="connsiteX21" fmla="*/ 3132200 w 4301913"/>
                <a:gd name="connsiteY21" fmla="*/ 2447242 h 5339689"/>
                <a:gd name="connsiteX22" fmla="*/ 3378274 w 4301913"/>
                <a:gd name="connsiteY22" fmla="*/ 2560857 h 5339689"/>
                <a:gd name="connsiteX23" fmla="*/ 3508883 w 4301913"/>
                <a:gd name="connsiteY23" fmla="*/ 2990167 h 5339689"/>
                <a:gd name="connsiteX24" fmla="*/ 3598240 w 4301913"/>
                <a:gd name="connsiteY24" fmla="*/ 3107894 h 5339689"/>
                <a:gd name="connsiteX25" fmla="*/ 3594745 w 4301913"/>
                <a:gd name="connsiteY25" fmla="*/ 3285579 h 5339689"/>
                <a:gd name="connsiteX26" fmla="*/ 3651895 w 4301913"/>
                <a:gd name="connsiteY26" fmla="*/ 3356092 h 5339689"/>
                <a:gd name="connsiteX27" fmla="*/ 3637711 w 4301913"/>
                <a:gd name="connsiteY27" fmla="*/ 3431264 h 5339689"/>
                <a:gd name="connsiteX28" fmla="*/ 3719804 w 4301913"/>
                <a:gd name="connsiteY28" fmla="*/ 3476627 h 5339689"/>
                <a:gd name="connsiteX29" fmla="*/ 3712883 w 4301913"/>
                <a:gd name="connsiteY29" fmla="*/ 3623134 h 5339689"/>
                <a:gd name="connsiteX30" fmla="*/ 4072229 w 4301913"/>
                <a:gd name="connsiteY30" fmla="*/ 4192921 h 5339689"/>
                <a:gd name="connsiteX31" fmla="*/ 4224629 w 4301913"/>
                <a:gd name="connsiteY31" fmla="*/ 4288171 h 5339689"/>
                <a:gd name="connsiteX32" fmla="*/ 4300829 w 4301913"/>
                <a:gd name="connsiteY32" fmla="*/ 4756815 h 5339689"/>
                <a:gd name="connsiteX33" fmla="*/ 3847261 w 4301913"/>
                <a:gd name="connsiteY33" fmla="*/ 5216962 h 5339689"/>
                <a:gd name="connsiteX34" fmla="*/ 3422680 w 4301913"/>
                <a:gd name="connsiteY34" fmla="*/ 5222784 h 5339689"/>
                <a:gd name="connsiteX35" fmla="*/ 3313176 w 4301913"/>
                <a:gd name="connsiteY35" fmla="*/ 5151314 h 5339689"/>
                <a:gd name="connsiteX36" fmla="*/ 3369638 w 4301913"/>
                <a:gd name="connsiteY36" fmla="*/ 5323498 h 5339689"/>
                <a:gd name="connsiteX37" fmla="*/ 433336 w 4301913"/>
                <a:gd name="connsiteY37" fmla="*/ 5339690 h 5339689"/>
                <a:gd name="connsiteX38" fmla="*/ 481304 w 4301913"/>
                <a:gd name="connsiteY38" fmla="*/ 4979179 h 5339689"/>
                <a:gd name="connsiteX39" fmla="*/ 398526 w 4301913"/>
                <a:gd name="connsiteY39" fmla="*/ 4755101 h 5339689"/>
                <a:gd name="connsiteX40" fmla="*/ 421207 w 4301913"/>
                <a:gd name="connsiteY40" fmla="*/ 4524378 h 5339689"/>
                <a:gd name="connsiteX41" fmla="*/ 348297 w 4301913"/>
                <a:gd name="connsiteY41" fmla="*/ 4473120 h 5339689"/>
                <a:gd name="connsiteX42" fmla="*/ 279224 w 4301913"/>
                <a:gd name="connsiteY42" fmla="*/ 4134948 h 5339689"/>
                <a:gd name="connsiteX43" fmla="*/ 73305 w 4301913"/>
                <a:gd name="connsiteY43" fmla="*/ 3621969 h 5339689"/>
                <a:gd name="connsiteX44" fmla="*/ 12523 w 4301913"/>
                <a:gd name="connsiteY44" fmla="*/ 3119269 h 5339689"/>
                <a:gd name="connsiteX45" fmla="*/ 109829 w 4301913"/>
                <a:gd name="connsiteY45" fmla="*/ 2487946 h 5339689"/>
                <a:gd name="connsiteX46" fmla="*/ 874434 w 4301913"/>
                <a:gd name="connsiteY46" fmla="*/ 2132575 h 5339689"/>
                <a:gd name="connsiteX47" fmla="*/ 1273431 w 4301913"/>
                <a:gd name="connsiteY47" fmla="*/ 1758902 h 5339689"/>
                <a:gd name="connsiteX48" fmla="*/ 1281747 w 4301913"/>
                <a:gd name="connsiteY48" fmla="*/ 1766651 h 5339689"/>
                <a:gd name="connsiteX49" fmla="*/ 1956993 w 4301913"/>
                <a:gd name="connsiteY49" fmla="*/ 2690917 h 5339689"/>
                <a:gd name="connsiteX50" fmla="*/ 1754023 w 4301913"/>
                <a:gd name="connsiteY50" fmla="*/ 2443267 h 5339689"/>
                <a:gd name="connsiteX51" fmla="*/ 2026615 w 4301913"/>
                <a:gd name="connsiteY51" fmla="*/ 2183146 h 5339689"/>
                <a:gd name="connsiteX52" fmla="*/ 2044038 w 4301913"/>
                <a:gd name="connsiteY52" fmla="*/ 2183376 h 5339689"/>
                <a:gd name="connsiteX53" fmla="*/ 1900529 w 4301913"/>
                <a:gd name="connsiteY53" fmla="*/ 2106944 h 5339689"/>
                <a:gd name="connsiteX54" fmla="*/ 1525079 w 4301913"/>
                <a:gd name="connsiteY54" fmla="*/ 1935494 h 5339689"/>
                <a:gd name="connsiteX55" fmla="*/ 1329029 w 4301913"/>
                <a:gd name="connsiteY55" fmla="*/ 1706894 h 5339689"/>
                <a:gd name="connsiteX56" fmla="*/ 1195679 w 4301913"/>
                <a:gd name="connsiteY56" fmla="*/ 1325894 h 5339689"/>
                <a:gd name="connsiteX57" fmla="*/ 1114614 w 4301913"/>
                <a:gd name="connsiteY57" fmla="*/ 1385991 h 5339689"/>
                <a:gd name="connsiteX58" fmla="*/ 960295 w 4301913"/>
                <a:gd name="connsiteY58" fmla="*/ 992999 h 5339689"/>
                <a:gd name="connsiteX59" fmla="*/ 1055408 w 4301913"/>
                <a:gd name="connsiteY59" fmla="*/ 898982 h 5339689"/>
                <a:gd name="connsiteX60" fmla="*/ 1737713 w 4301913"/>
                <a:gd name="connsiteY60" fmla="*/ 0 h 5339689"/>
                <a:gd name="connsiteX0" fmla="*/ 2373452 w 4301913"/>
                <a:gd name="connsiteY0" fmla="*/ 4142218 h 5334537"/>
                <a:gd name="connsiteX1" fmla="*/ 2491863 w 4301913"/>
                <a:gd name="connsiteY1" fmla="*/ 4504031 h 5334537"/>
                <a:gd name="connsiteX2" fmla="*/ 2514887 w 4301913"/>
                <a:gd name="connsiteY2" fmla="*/ 4224449 h 5334537"/>
                <a:gd name="connsiteX3" fmla="*/ 2373452 w 4301913"/>
                <a:gd name="connsiteY3" fmla="*/ 4142218 h 5334537"/>
                <a:gd name="connsiteX4" fmla="*/ 1737713 w 4301913"/>
                <a:gd name="connsiteY4" fmla="*/ 0 h 5334537"/>
                <a:gd name="connsiteX5" fmla="*/ 2494232 w 4301913"/>
                <a:gd name="connsiteY5" fmla="*/ 793865 h 5334537"/>
                <a:gd name="connsiteX6" fmla="*/ 2531098 w 4301913"/>
                <a:gd name="connsiteY6" fmla="*/ 1178908 h 5334537"/>
                <a:gd name="connsiteX7" fmla="*/ 2424404 w 4301913"/>
                <a:gd name="connsiteY7" fmla="*/ 1268744 h 5334537"/>
                <a:gd name="connsiteX8" fmla="*/ 2241510 w 4301913"/>
                <a:gd name="connsiteY8" fmla="*/ 1761783 h 5334537"/>
                <a:gd name="connsiteX9" fmla="*/ 2220061 w 4301913"/>
                <a:gd name="connsiteY9" fmla="*/ 1910756 h 5334537"/>
                <a:gd name="connsiteX10" fmla="*/ 2066052 w 4301913"/>
                <a:gd name="connsiteY10" fmla="*/ 2183666 h 5334537"/>
                <a:gd name="connsiteX11" fmla="*/ 2317587 w 4301913"/>
                <a:gd name="connsiteY11" fmla="*/ 2483987 h 5334537"/>
                <a:gd name="connsiteX12" fmla="*/ 2322187 w 4301913"/>
                <a:gd name="connsiteY12" fmla="*/ 2504347 h 5334537"/>
                <a:gd name="connsiteX13" fmla="*/ 2224379 w 4301913"/>
                <a:gd name="connsiteY13" fmla="*/ 2497471 h 5334537"/>
                <a:gd name="connsiteX14" fmla="*/ 2357729 w 4301913"/>
                <a:gd name="connsiteY14" fmla="*/ 2754646 h 5334537"/>
                <a:gd name="connsiteX15" fmla="*/ 2322187 w 4301913"/>
                <a:gd name="connsiteY15" fmla="*/ 2504347 h 5334537"/>
                <a:gd name="connsiteX16" fmla="*/ 2337445 w 4301913"/>
                <a:gd name="connsiteY16" fmla="*/ 2505420 h 5334537"/>
                <a:gd name="connsiteX17" fmla="*/ 2317587 w 4301913"/>
                <a:gd name="connsiteY17" fmla="*/ 2483987 h 5334537"/>
                <a:gd name="connsiteX18" fmla="*/ 2245348 w 4301913"/>
                <a:gd name="connsiteY18" fmla="*/ 2296761 h 5334537"/>
                <a:gd name="connsiteX19" fmla="*/ 2232191 w 4301913"/>
                <a:gd name="connsiteY19" fmla="*/ 1957698 h 5334537"/>
                <a:gd name="connsiteX20" fmla="*/ 2335047 w 4301913"/>
                <a:gd name="connsiteY20" fmla="*/ 2199249 h 5334537"/>
                <a:gd name="connsiteX21" fmla="*/ 3132200 w 4301913"/>
                <a:gd name="connsiteY21" fmla="*/ 2447242 h 5334537"/>
                <a:gd name="connsiteX22" fmla="*/ 3378274 w 4301913"/>
                <a:gd name="connsiteY22" fmla="*/ 2560857 h 5334537"/>
                <a:gd name="connsiteX23" fmla="*/ 3508883 w 4301913"/>
                <a:gd name="connsiteY23" fmla="*/ 2990167 h 5334537"/>
                <a:gd name="connsiteX24" fmla="*/ 3598240 w 4301913"/>
                <a:gd name="connsiteY24" fmla="*/ 3107894 h 5334537"/>
                <a:gd name="connsiteX25" fmla="*/ 3594745 w 4301913"/>
                <a:gd name="connsiteY25" fmla="*/ 3285579 h 5334537"/>
                <a:gd name="connsiteX26" fmla="*/ 3651895 w 4301913"/>
                <a:gd name="connsiteY26" fmla="*/ 3356092 h 5334537"/>
                <a:gd name="connsiteX27" fmla="*/ 3637711 w 4301913"/>
                <a:gd name="connsiteY27" fmla="*/ 3431264 h 5334537"/>
                <a:gd name="connsiteX28" fmla="*/ 3719804 w 4301913"/>
                <a:gd name="connsiteY28" fmla="*/ 3476627 h 5334537"/>
                <a:gd name="connsiteX29" fmla="*/ 3712883 w 4301913"/>
                <a:gd name="connsiteY29" fmla="*/ 3623134 h 5334537"/>
                <a:gd name="connsiteX30" fmla="*/ 4072229 w 4301913"/>
                <a:gd name="connsiteY30" fmla="*/ 4192921 h 5334537"/>
                <a:gd name="connsiteX31" fmla="*/ 4224629 w 4301913"/>
                <a:gd name="connsiteY31" fmla="*/ 4288171 h 5334537"/>
                <a:gd name="connsiteX32" fmla="*/ 4300829 w 4301913"/>
                <a:gd name="connsiteY32" fmla="*/ 4756815 h 5334537"/>
                <a:gd name="connsiteX33" fmla="*/ 3847261 w 4301913"/>
                <a:gd name="connsiteY33" fmla="*/ 5216962 h 5334537"/>
                <a:gd name="connsiteX34" fmla="*/ 3422680 w 4301913"/>
                <a:gd name="connsiteY34" fmla="*/ 5222784 h 5334537"/>
                <a:gd name="connsiteX35" fmla="*/ 3313176 w 4301913"/>
                <a:gd name="connsiteY35" fmla="*/ 5151314 h 5334537"/>
                <a:gd name="connsiteX36" fmla="*/ 3369638 w 4301913"/>
                <a:gd name="connsiteY36" fmla="*/ 5323498 h 5334537"/>
                <a:gd name="connsiteX37" fmla="*/ 428472 w 4301913"/>
                <a:gd name="connsiteY37" fmla="*/ 5334537 h 5334537"/>
                <a:gd name="connsiteX38" fmla="*/ 481304 w 4301913"/>
                <a:gd name="connsiteY38" fmla="*/ 4979179 h 5334537"/>
                <a:gd name="connsiteX39" fmla="*/ 398526 w 4301913"/>
                <a:gd name="connsiteY39" fmla="*/ 4755101 h 5334537"/>
                <a:gd name="connsiteX40" fmla="*/ 421207 w 4301913"/>
                <a:gd name="connsiteY40" fmla="*/ 4524378 h 5334537"/>
                <a:gd name="connsiteX41" fmla="*/ 348297 w 4301913"/>
                <a:gd name="connsiteY41" fmla="*/ 4473120 h 5334537"/>
                <a:gd name="connsiteX42" fmla="*/ 279224 w 4301913"/>
                <a:gd name="connsiteY42" fmla="*/ 4134948 h 5334537"/>
                <a:gd name="connsiteX43" fmla="*/ 73305 w 4301913"/>
                <a:gd name="connsiteY43" fmla="*/ 3621969 h 5334537"/>
                <a:gd name="connsiteX44" fmla="*/ 12523 w 4301913"/>
                <a:gd name="connsiteY44" fmla="*/ 3119269 h 5334537"/>
                <a:gd name="connsiteX45" fmla="*/ 109829 w 4301913"/>
                <a:gd name="connsiteY45" fmla="*/ 2487946 h 5334537"/>
                <a:gd name="connsiteX46" fmla="*/ 874434 w 4301913"/>
                <a:gd name="connsiteY46" fmla="*/ 2132575 h 5334537"/>
                <a:gd name="connsiteX47" fmla="*/ 1273431 w 4301913"/>
                <a:gd name="connsiteY47" fmla="*/ 1758902 h 5334537"/>
                <a:gd name="connsiteX48" fmla="*/ 1281747 w 4301913"/>
                <a:gd name="connsiteY48" fmla="*/ 1766651 h 5334537"/>
                <a:gd name="connsiteX49" fmla="*/ 1956993 w 4301913"/>
                <a:gd name="connsiteY49" fmla="*/ 2690917 h 5334537"/>
                <a:gd name="connsiteX50" fmla="*/ 1754023 w 4301913"/>
                <a:gd name="connsiteY50" fmla="*/ 2443267 h 5334537"/>
                <a:gd name="connsiteX51" fmla="*/ 2026615 w 4301913"/>
                <a:gd name="connsiteY51" fmla="*/ 2183146 h 5334537"/>
                <a:gd name="connsiteX52" fmla="*/ 2044038 w 4301913"/>
                <a:gd name="connsiteY52" fmla="*/ 2183376 h 5334537"/>
                <a:gd name="connsiteX53" fmla="*/ 1900529 w 4301913"/>
                <a:gd name="connsiteY53" fmla="*/ 2106944 h 5334537"/>
                <a:gd name="connsiteX54" fmla="*/ 1525079 w 4301913"/>
                <a:gd name="connsiteY54" fmla="*/ 1935494 h 5334537"/>
                <a:gd name="connsiteX55" fmla="*/ 1329029 w 4301913"/>
                <a:gd name="connsiteY55" fmla="*/ 1706894 h 5334537"/>
                <a:gd name="connsiteX56" fmla="*/ 1195679 w 4301913"/>
                <a:gd name="connsiteY56" fmla="*/ 1325894 h 5334537"/>
                <a:gd name="connsiteX57" fmla="*/ 1114614 w 4301913"/>
                <a:gd name="connsiteY57" fmla="*/ 1385991 h 5334537"/>
                <a:gd name="connsiteX58" fmla="*/ 960295 w 4301913"/>
                <a:gd name="connsiteY58" fmla="*/ 992999 h 5334537"/>
                <a:gd name="connsiteX59" fmla="*/ 1055408 w 4301913"/>
                <a:gd name="connsiteY59" fmla="*/ 898982 h 5334537"/>
                <a:gd name="connsiteX60" fmla="*/ 1737713 w 4301913"/>
                <a:gd name="connsiteY60" fmla="*/ 0 h 5334537"/>
                <a:gd name="connsiteX0" fmla="*/ 2373452 w 4301913"/>
                <a:gd name="connsiteY0" fmla="*/ 4142218 h 5324230"/>
                <a:gd name="connsiteX1" fmla="*/ 2491863 w 4301913"/>
                <a:gd name="connsiteY1" fmla="*/ 4504031 h 5324230"/>
                <a:gd name="connsiteX2" fmla="*/ 2514887 w 4301913"/>
                <a:gd name="connsiteY2" fmla="*/ 4224449 h 5324230"/>
                <a:gd name="connsiteX3" fmla="*/ 2373452 w 4301913"/>
                <a:gd name="connsiteY3" fmla="*/ 4142218 h 5324230"/>
                <a:gd name="connsiteX4" fmla="*/ 1737713 w 4301913"/>
                <a:gd name="connsiteY4" fmla="*/ 0 h 5324230"/>
                <a:gd name="connsiteX5" fmla="*/ 2494232 w 4301913"/>
                <a:gd name="connsiteY5" fmla="*/ 793865 h 5324230"/>
                <a:gd name="connsiteX6" fmla="*/ 2531098 w 4301913"/>
                <a:gd name="connsiteY6" fmla="*/ 1178908 h 5324230"/>
                <a:gd name="connsiteX7" fmla="*/ 2424404 w 4301913"/>
                <a:gd name="connsiteY7" fmla="*/ 1268744 h 5324230"/>
                <a:gd name="connsiteX8" fmla="*/ 2241510 w 4301913"/>
                <a:gd name="connsiteY8" fmla="*/ 1761783 h 5324230"/>
                <a:gd name="connsiteX9" fmla="*/ 2220061 w 4301913"/>
                <a:gd name="connsiteY9" fmla="*/ 1910756 h 5324230"/>
                <a:gd name="connsiteX10" fmla="*/ 2066052 w 4301913"/>
                <a:gd name="connsiteY10" fmla="*/ 2183666 h 5324230"/>
                <a:gd name="connsiteX11" fmla="*/ 2317587 w 4301913"/>
                <a:gd name="connsiteY11" fmla="*/ 2483987 h 5324230"/>
                <a:gd name="connsiteX12" fmla="*/ 2322187 w 4301913"/>
                <a:gd name="connsiteY12" fmla="*/ 2504347 h 5324230"/>
                <a:gd name="connsiteX13" fmla="*/ 2224379 w 4301913"/>
                <a:gd name="connsiteY13" fmla="*/ 2497471 h 5324230"/>
                <a:gd name="connsiteX14" fmla="*/ 2357729 w 4301913"/>
                <a:gd name="connsiteY14" fmla="*/ 2754646 h 5324230"/>
                <a:gd name="connsiteX15" fmla="*/ 2322187 w 4301913"/>
                <a:gd name="connsiteY15" fmla="*/ 2504347 h 5324230"/>
                <a:gd name="connsiteX16" fmla="*/ 2337445 w 4301913"/>
                <a:gd name="connsiteY16" fmla="*/ 2505420 h 5324230"/>
                <a:gd name="connsiteX17" fmla="*/ 2317587 w 4301913"/>
                <a:gd name="connsiteY17" fmla="*/ 2483987 h 5324230"/>
                <a:gd name="connsiteX18" fmla="*/ 2245348 w 4301913"/>
                <a:gd name="connsiteY18" fmla="*/ 2296761 h 5324230"/>
                <a:gd name="connsiteX19" fmla="*/ 2232191 w 4301913"/>
                <a:gd name="connsiteY19" fmla="*/ 1957698 h 5324230"/>
                <a:gd name="connsiteX20" fmla="*/ 2335047 w 4301913"/>
                <a:gd name="connsiteY20" fmla="*/ 2199249 h 5324230"/>
                <a:gd name="connsiteX21" fmla="*/ 3132200 w 4301913"/>
                <a:gd name="connsiteY21" fmla="*/ 2447242 h 5324230"/>
                <a:gd name="connsiteX22" fmla="*/ 3378274 w 4301913"/>
                <a:gd name="connsiteY22" fmla="*/ 2560857 h 5324230"/>
                <a:gd name="connsiteX23" fmla="*/ 3508883 w 4301913"/>
                <a:gd name="connsiteY23" fmla="*/ 2990167 h 5324230"/>
                <a:gd name="connsiteX24" fmla="*/ 3598240 w 4301913"/>
                <a:gd name="connsiteY24" fmla="*/ 3107894 h 5324230"/>
                <a:gd name="connsiteX25" fmla="*/ 3594745 w 4301913"/>
                <a:gd name="connsiteY25" fmla="*/ 3285579 h 5324230"/>
                <a:gd name="connsiteX26" fmla="*/ 3651895 w 4301913"/>
                <a:gd name="connsiteY26" fmla="*/ 3356092 h 5324230"/>
                <a:gd name="connsiteX27" fmla="*/ 3637711 w 4301913"/>
                <a:gd name="connsiteY27" fmla="*/ 3431264 h 5324230"/>
                <a:gd name="connsiteX28" fmla="*/ 3719804 w 4301913"/>
                <a:gd name="connsiteY28" fmla="*/ 3476627 h 5324230"/>
                <a:gd name="connsiteX29" fmla="*/ 3712883 w 4301913"/>
                <a:gd name="connsiteY29" fmla="*/ 3623134 h 5324230"/>
                <a:gd name="connsiteX30" fmla="*/ 4072229 w 4301913"/>
                <a:gd name="connsiteY30" fmla="*/ 4192921 h 5324230"/>
                <a:gd name="connsiteX31" fmla="*/ 4224629 w 4301913"/>
                <a:gd name="connsiteY31" fmla="*/ 4288171 h 5324230"/>
                <a:gd name="connsiteX32" fmla="*/ 4300829 w 4301913"/>
                <a:gd name="connsiteY32" fmla="*/ 4756815 h 5324230"/>
                <a:gd name="connsiteX33" fmla="*/ 3847261 w 4301913"/>
                <a:gd name="connsiteY33" fmla="*/ 5216962 h 5324230"/>
                <a:gd name="connsiteX34" fmla="*/ 3422680 w 4301913"/>
                <a:gd name="connsiteY34" fmla="*/ 5222784 h 5324230"/>
                <a:gd name="connsiteX35" fmla="*/ 3313176 w 4301913"/>
                <a:gd name="connsiteY35" fmla="*/ 5151314 h 5324230"/>
                <a:gd name="connsiteX36" fmla="*/ 3369638 w 4301913"/>
                <a:gd name="connsiteY36" fmla="*/ 5323498 h 5324230"/>
                <a:gd name="connsiteX37" fmla="*/ 438198 w 4301913"/>
                <a:gd name="connsiteY37" fmla="*/ 5324230 h 5324230"/>
                <a:gd name="connsiteX38" fmla="*/ 481304 w 4301913"/>
                <a:gd name="connsiteY38" fmla="*/ 4979179 h 5324230"/>
                <a:gd name="connsiteX39" fmla="*/ 398526 w 4301913"/>
                <a:gd name="connsiteY39" fmla="*/ 4755101 h 5324230"/>
                <a:gd name="connsiteX40" fmla="*/ 421207 w 4301913"/>
                <a:gd name="connsiteY40" fmla="*/ 4524378 h 5324230"/>
                <a:gd name="connsiteX41" fmla="*/ 348297 w 4301913"/>
                <a:gd name="connsiteY41" fmla="*/ 4473120 h 5324230"/>
                <a:gd name="connsiteX42" fmla="*/ 279224 w 4301913"/>
                <a:gd name="connsiteY42" fmla="*/ 4134948 h 5324230"/>
                <a:gd name="connsiteX43" fmla="*/ 73305 w 4301913"/>
                <a:gd name="connsiteY43" fmla="*/ 3621969 h 5324230"/>
                <a:gd name="connsiteX44" fmla="*/ 12523 w 4301913"/>
                <a:gd name="connsiteY44" fmla="*/ 3119269 h 5324230"/>
                <a:gd name="connsiteX45" fmla="*/ 109829 w 4301913"/>
                <a:gd name="connsiteY45" fmla="*/ 2487946 h 5324230"/>
                <a:gd name="connsiteX46" fmla="*/ 874434 w 4301913"/>
                <a:gd name="connsiteY46" fmla="*/ 2132575 h 5324230"/>
                <a:gd name="connsiteX47" fmla="*/ 1273431 w 4301913"/>
                <a:gd name="connsiteY47" fmla="*/ 1758902 h 5324230"/>
                <a:gd name="connsiteX48" fmla="*/ 1281747 w 4301913"/>
                <a:gd name="connsiteY48" fmla="*/ 1766651 h 5324230"/>
                <a:gd name="connsiteX49" fmla="*/ 1956993 w 4301913"/>
                <a:gd name="connsiteY49" fmla="*/ 2690917 h 5324230"/>
                <a:gd name="connsiteX50" fmla="*/ 1754023 w 4301913"/>
                <a:gd name="connsiteY50" fmla="*/ 2443267 h 5324230"/>
                <a:gd name="connsiteX51" fmla="*/ 2026615 w 4301913"/>
                <a:gd name="connsiteY51" fmla="*/ 2183146 h 5324230"/>
                <a:gd name="connsiteX52" fmla="*/ 2044038 w 4301913"/>
                <a:gd name="connsiteY52" fmla="*/ 2183376 h 5324230"/>
                <a:gd name="connsiteX53" fmla="*/ 1900529 w 4301913"/>
                <a:gd name="connsiteY53" fmla="*/ 2106944 h 5324230"/>
                <a:gd name="connsiteX54" fmla="*/ 1525079 w 4301913"/>
                <a:gd name="connsiteY54" fmla="*/ 1935494 h 5324230"/>
                <a:gd name="connsiteX55" fmla="*/ 1329029 w 4301913"/>
                <a:gd name="connsiteY55" fmla="*/ 1706894 h 5324230"/>
                <a:gd name="connsiteX56" fmla="*/ 1195679 w 4301913"/>
                <a:gd name="connsiteY56" fmla="*/ 1325894 h 5324230"/>
                <a:gd name="connsiteX57" fmla="*/ 1114614 w 4301913"/>
                <a:gd name="connsiteY57" fmla="*/ 1385991 h 5324230"/>
                <a:gd name="connsiteX58" fmla="*/ 960295 w 4301913"/>
                <a:gd name="connsiteY58" fmla="*/ 992999 h 5324230"/>
                <a:gd name="connsiteX59" fmla="*/ 1055408 w 4301913"/>
                <a:gd name="connsiteY59" fmla="*/ 898982 h 5324230"/>
                <a:gd name="connsiteX60" fmla="*/ 1737713 w 4301913"/>
                <a:gd name="connsiteY60" fmla="*/ 0 h 5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01913" h="5324230">
                  <a:moveTo>
                    <a:pt x="2373452" y="4142218"/>
                  </a:moveTo>
                  <a:cubicBezTo>
                    <a:pt x="2537913" y="4328606"/>
                    <a:pt x="2521465" y="4373558"/>
                    <a:pt x="2491863" y="4504031"/>
                  </a:cubicBezTo>
                  <a:cubicBezTo>
                    <a:pt x="2580670" y="4487585"/>
                    <a:pt x="2613564" y="4300100"/>
                    <a:pt x="2514887" y="4224449"/>
                  </a:cubicBezTo>
                  <a:lnTo>
                    <a:pt x="2373452" y="4142218"/>
                  </a:lnTo>
                  <a:close/>
                  <a:moveTo>
                    <a:pt x="1737713" y="0"/>
                  </a:moveTo>
                  <a:cubicBezTo>
                    <a:pt x="2425158" y="11352"/>
                    <a:pt x="2435026" y="479905"/>
                    <a:pt x="2494232" y="793865"/>
                  </a:cubicBezTo>
                  <a:cubicBezTo>
                    <a:pt x="2643572" y="724861"/>
                    <a:pt x="2542930" y="1106476"/>
                    <a:pt x="2531098" y="1178908"/>
                  </a:cubicBezTo>
                  <a:cubicBezTo>
                    <a:pt x="2495533" y="1314109"/>
                    <a:pt x="2466547" y="1288137"/>
                    <a:pt x="2424404" y="1268744"/>
                  </a:cubicBezTo>
                  <a:cubicBezTo>
                    <a:pt x="2416066" y="1502164"/>
                    <a:pt x="2355102" y="1617173"/>
                    <a:pt x="2241510" y="1761783"/>
                  </a:cubicBezTo>
                  <a:cubicBezTo>
                    <a:pt x="2224493" y="1818019"/>
                    <a:pt x="2227211" y="1861098"/>
                    <a:pt x="2220061" y="1910756"/>
                  </a:cubicBezTo>
                  <a:cubicBezTo>
                    <a:pt x="2220368" y="2040551"/>
                    <a:pt x="2142095" y="2121990"/>
                    <a:pt x="2066052" y="2183666"/>
                  </a:cubicBezTo>
                  <a:cubicBezTo>
                    <a:pt x="2195885" y="2193566"/>
                    <a:pt x="2229649" y="2389328"/>
                    <a:pt x="2317587" y="2483987"/>
                  </a:cubicBezTo>
                  <a:cubicBezTo>
                    <a:pt x="2319660" y="2490805"/>
                    <a:pt x="2321127" y="2497602"/>
                    <a:pt x="2322187" y="2504347"/>
                  </a:cubicBezTo>
                  <a:lnTo>
                    <a:pt x="2224379" y="2497471"/>
                  </a:lnTo>
                  <a:lnTo>
                    <a:pt x="2357729" y="2754646"/>
                  </a:lnTo>
                  <a:cubicBezTo>
                    <a:pt x="2335028" y="2662152"/>
                    <a:pt x="2340109" y="2592609"/>
                    <a:pt x="2322187" y="2504347"/>
                  </a:cubicBezTo>
                  <a:lnTo>
                    <a:pt x="2337445" y="2505420"/>
                  </a:lnTo>
                  <a:lnTo>
                    <a:pt x="2317587" y="2483987"/>
                  </a:lnTo>
                  <a:cubicBezTo>
                    <a:pt x="2305761" y="2431381"/>
                    <a:pt x="2284721" y="2371643"/>
                    <a:pt x="2245348" y="2296761"/>
                  </a:cubicBezTo>
                  <a:lnTo>
                    <a:pt x="2232191" y="1957698"/>
                  </a:lnTo>
                  <a:cubicBezTo>
                    <a:pt x="2277440" y="2105096"/>
                    <a:pt x="2296376" y="2176842"/>
                    <a:pt x="2335047" y="2199249"/>
                  </a:cubicBezTo>
                  <a:cubicBezTo>
                    <a:pt x="2609537" y="2319191"/>
                    <a:pt x="2854421" y="2347036"/>
                    <a:pt x="3132200" y="2447242"/>
                  </a:cubicBezTo>
                  <a:cubicBezTo>
                    <a:pt x="3214225" y="2485114"/>
                    <a:pt x="3322563" y="2476936"/>
                    <a:pt x="3378274" y="2560857"/>
                  </a:cubicBezTo>
                  <a:cubicBezTo>
                    <a:pt x="3471148" y="2656815"/>
                    <a:pt x="3478503" y="2894208"/>
                    <a:pt x="3508883" y="2990167"/>
                  </a:cubicBezTo>
                  <a:cubicBezTo>
                    <a:pt x="3561694" y="3072169"/>
                    <a:pt x="3568454" y="3068652"/>
                    <a:pt x="3598240" y="3107894"/>
                  </a:cubicBezTo>
                  <a:lnTo>
                    <a:pt x="3594745" y="3285579"/>
                  </a:lnTo>
                  <a:cubicBezTo>
                    <a:pt x="3632434" y="3346361"/>
                    <a:pt x="3604339" y="3311757"/>
                    <a:pt x="3651895" y="3356092"/>
                  </a:cubicBezTo>
                  <a:lnTo>
                    <a:pt x="3637711" y="3431264"/>
                  </a:lnTo>
                  <a:cubicBezTo>
                    <a:pt x="3669461" y="3449674"/>
                    <a:pt x="3681475" y="3431904"/>
                    <a:pt x="3719804" y="3476627"/>
                  </a:cubicBezTo>
                  <a:cubicBezTo>
                    <a:pt x="3747100" y="3522174"/>
                    <a:pt x="3715190" y="3574298"/>
                    <a:pt x="3712883" y="3623134"/>
                  </a:cubicBezTo>
                  <a:cubicBezTo>
                    <a:pt x="3810737" y="3668338"/>
                    <a:pt x="3974375" y="3976678"/>
                    <a:pt x="4072229" y="4192921"/>
                  </a:cubicBezTo>
                  <a:lnTo>
                    <a:pt x="4224629" y="4288171"/>
                  </a:lnTo>
                  <a:cubicBezTo>
                    <a:pt x="4276342" y="4450964"/>
                    <a:pt x="4308321" y="4521659"/>
                    <a:pt x="4300829" y="4756815"/>
                  </a:cubicBezTo>
                  <a:cubicBezTo>
                    <a:pt x="4202268" y="4993524"/>
                    <a:pt x="4185935" y="5141424"/>
                    <a:pt x="3847261" y="5216962"/>
                  </a:cubicBezTo>
                  <a:lnTo>
                    <a:pt x="3422680" y="5222784"/>
                  </a:lnTo>
                  <a:cubicBezTo>
                    <a:pt x="3348901" y="5207732"/>
                    <a:pt x="3373798" y="5209126"/>
                    <a:pt x="3313176" y="5151314"/>
                  </a:cubicBezTo>
                  <a:lnTo>
                    <a:pt x="3369638" y="5323498"/>
                  </a:lnTo>
                  <a:lnTo>
                    <a:pt x="438198" y="5324230"/>
                  </a:lnTo>
                  <a:lnTo>
                    <a:pt x="481304" y="4979179"/>
                  </a:lnTo>
                  <a:cubicBezTo>
                    <a:pt x="453711" y="4893522"/>
                    <a:pt x="445854" y="4867071"/>
                    <a:pt x="398526" y="4755101"/>
                  </a:cubicBezTo>
                  <a:cubicBezTo>
                    <a:pt x="403894" y="4649687"/>
                    <a:pt x="389525" y="4652816"/>
                    <a:pt x="421207" y="4524378"/>
                  </a:cubicBezTo>
                  <a:lnTo>
                    <a:pt x="348297" y="4473120"/>
                  </a:lnTo>
                  <a:cubicBezTo>
                    <a:pt x="328562" y="4368071"/>
                    <a:pt x="354876" y="4328805"/>
                    <a:pt x="279224" y="4134948"/>
                  </a:cubicBezTo>
                  <a:cubicBezTo>
                    <a:pt x="217163" y="3997944"/>
                    <a:pt x="138656" y="3874096"/>
                    <a:pt x="73305" y="3621969"/>
                  </a:cubicBezTo>
                  <a:cubicBezTo>
                    <a:pt x="24538" y="3425896"/>
                    <a:pt x="71158" y="3338367"/>
                    <a:pt x="12523" y="3119269"/>
                  </a:cubicBezTo>
                  <a:cubicBezTo>
                    <a:pt x="12066" y="2833176"/>
                    <a:pt x="-50885" y="2823377"/>
                    <a:pt x="109829" y="2487946"/>
                  </a:cubicBezTo>
                  <a:cubicBezTo>
                    <a:pt x="259443" y="2339886"/>
                    <a:pt x="589963" y="2214850"/>
                    <a:pt x="874434" y="2132575"/>
                  </a:cubicBezTo>
                  <a:cubicBezTo>
                    <a:pt x="1092173" y="2072702"/>
                    <a:pt x="1226075" y="1743973"/>
                    <a:pt x="1273431" y="1758902"/>
                  </a:cubicBezTo>
                  <a:cubicBezTo>
                    <a:pt x="1276588" y="1759897"/>
                    <a:pt x="1279360" y="1762420"/>
                    <a:pt x="1281747" y="1766651"/>
                  </a:cubicBezTo>
                  <a:cubicBezTo>
                    <a:pt x="1249173" y="1864230"/>
                    <a:pt x="1677091" y="2363092"/>
                    <a:pt x="1956993" y="2690917"/>
                  </a:cubicBezTo>
                  <a:cubicBezTo>
                    <a:pt x="1924422" y="2597402"/>
                    <a:pt x="1924741" y="2576252"/>
                    <a:pt x="1754023" y="2443267"/>
                  </a:cubicBezTo>
                  <a:lnTo>
                    <a:pt x="2026615" y="2183146"/>
                  </a:lnTo>
                  <a:lnTo>
                    <a:pt x="2044038" y="2183376"/>
                  </a:lnTo>
                  <a:cubicBezTo>
                    <a:pt x="1996486" y="2148046"/>
                    <a:pt x="1948508" y="2133093"/>
                    <a:pt x="1900529" y="2106944"/>
                  </a:cubicBezTo>
                  <a:cubicBezTo>
                    <a:pt x="1791825" y="2112289"/>
                    <a:pt x="1739038" y="2170262"/>
                    <a:pt x="1525079" y="1935494"/>
                  </a:cubicBezTo>
                  <a:cubicBezTo>
                    <a:pt x="1452054" y="1859294"/>
                    <a:pt x="1388897" y="1806119"/>
                    <a:pt x="1329029" y="1706894"/>
                  </a:cubicBezTo>
                  <a:cubicBezTo>
                    <a:pt x="1251687" y="1593051"/>
                    <a:pt x="1240129" y="1452894"/>
                    <a:pt x="1195679" y="1325894"/>
                  </a:cubicBezTo>
                  <a:cubicBezTo>
                    <a:pt x="1168657" y="1345926"/>
                    <a:pt x="1148214" y="1379116"/>
                    <a:pt x="1114614" y="1385991"/>
                  </a:cubicBezTo>
                  <a:cubicBezTo>
                    <a:pt x="1060982" y="1393140"/>
                    <a:pt x="971167" y="1160178"/>
                    <a:pt x="960295" y="992999"/>
                  </a:cubicBezTo>
                  <a:cubicBezTo>
                    <a:pt x="956914" y="871755"/>
                    <a:pt x="1002873" y="898526"/>
                    <a:pt x="1055408" y="898982"/>
                  </a:cubicBezTo>
                  <a:cubicBezTo>
                    <a:pt x="961597" y="398680"/>
                    <a:pt x="1206574" y="23367"/>
                    <a:pt x="17377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5" name="กลุ่ม 54"/>
            <p:cNvGrpSpPr/>
            <p:nvPr/>
          </p:nvGrpSpPr>
          <p:grpSpPr>
            <a:xfrm>
              <a:off x="-2928311" y="6074401"/>
              <a:ext cx="581542" cy="581542"/>
              <a:chOff x="3593860" y="4491468"/>
              <a:chExt cx="723845" cy="723845"/>
            </a:xfrm>
          </p:grpSpPr>
          <p:sp>
            <p:nvSpPr>
              <p:cNvPr id="56" name="Oval 15">
                <a:extLst>
                  <a:ext uri="{FF2B5EF4-FFF2-40B4-BE49-F238E27FC236}">
                    <a16:creationId xmlns:a16="http://schemas.microsoft.com/office/drawing/2014/main" id="{D13AAA53-CB2E-4056-930C-50FD1916F66E}"/>
                  </a:ext>
                </a:extLst>
              </p:cNvPr>
              <p:cNvSpPr/>
              <p:nvPr/>
            </p:nvSpPr>
            <p:spPr>
              <a:xfrm>
                <a:off x="3593860" y="4491468"/>
                <a:ext cx="723845" cy="723845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1B12503C-5DC1-4FF8-A7F4-1C2B99B9991E}"/>
                  </a:ext>
                </a:extLst>
              </p:cNvPr>
              <p:cNvSpPr/>
              <p:nvPr/>
            </p:nvSpPr>
            <p:spPr>
              <a:xfrm rot="20700000">
                <a:off x="3630117" y="4550995"/>
                <a:ext cx="645976" cy="56615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8" name="Donut 24">
              <a:extLst>
                <a:ext uri="{FF2B5EF4-FFF2-40B4-BE49-F238E27FC236}">
                  <a16:creationId xmlns:a16="http://schemas.microsoft.com/office/drawing/2014/main" id="{9F3387E2-57F7-4E3A-B6FD-805C5D143E57}"/>
                </a:ext>
              </a:extLst>
            </p:cNvPr>
            <p:cNvSpPr/>
            <p:nvPr/>
          </p:nvSpPr>
          <p:spPr>
            <a:xfrm>
              <a:off x="-2949202" y="7599886"/>
              <a:ext cx="545407" cy="549847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rgbClr val="1ED4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D3D8EA7C-39AF-4B1F-9FA7-A61180CD5E2A}"/>
                </a:ext>
              </a:extLst>
            </p:cNvPr>
            <p:cNvSpPr/>
            <p:nvPr/>
          </p:nvSpPr>
          <p:spPr>
            <a:xfrm>
              <a:off x="-2928311" y="6839599"/>
              <a:ext cx="578468" cy="44682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aphicFrame>
        <p:nvGraphicFramePr>
          <p:cNvPr id="61" name="ตาราง 60">
            <a:extLst>
              <a:ext uri="{FF2B5EF4-FFF2-40B4-BE49-F238E27FC236}">
                <a16:creationId xmlns:a16="http://schemas.microsoft.com/office/drawing/2014/main" id="{E29D23E0-2D22-4FF2-AAD0-D30B97CF1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95233"/>
              </p:ext>
            </p:extLst>
          </p:nvPr>
        </p:nvGraphicFramePr>
        <p:xfrm>
          <a:off x="3108006" y="3500617"/>
          <a:ext cx="8919432" cy="2765506"/>
        </p:xfrm>
        <a:graphic>
          <a:graphicData uri="http://schemas.openxmlformats.org/drawingml/2006/table">
            <a:tbl>
              <a:tblPr/>
              <a:tblGrid>
                <a:gridCol w="2268539">
                  <a:extLst>
                    <a:ext uri="{9D8B030D-6E8A-4147-A177-3AD203B41FA5}">
                      <a16:colId xmlns:a16="http://schemas.microsoft.com/office/drawing/2014/main" val="2226998163"/>
                    </a:ext>
                  </a:extLst>
                </a:gridCol>
                <a:gridCol w="2356035">
                  <a:extLst>
                    <a:ext uri="{9D8B030D-6E8A-4147-A177-3AD203B41FA5}">
                      <a16:colId xmlns:a16="http://schemas.microsoft.com/office/drawing/2014/main" val="1012184954"/>
                    </a:ext>
                  </a:extLst>
                </a:gridCol>
                <a:gridCol w="2147429">
                  <a:extLst>
                    <a:ext uri="{9D8B030D-6E8A-4147-A177-3AD203B41FA5}">
                      <a16:colId xmlns:a16="http://schemas.microsoft.com/office/drawing/2014/main" val="766763817"/>
                    </a:ext>
                  </a:extLst>
                </a:gridCol>
                <a:gridCol w="2147429">
                  <a:extLst>
                    <a:ext uri="{9D8B030D-6E8A-4147-A177-3AD203B41FA5}">
                      <a16:colId xmlns:a16="http://schemas.microsoft.com/office/drawing/2014/main" val="2306603194"/>
                    </a:ext>
                  </a:extLst>
                </a:gridCol>
              </a:tblGrid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53271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96943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60.00</a:t>
                      </a:r>
                      <a:r>
                        <a:rPr lang="en-US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88609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869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696"/>
                  </a:ext>
                </a:extLst>
              </a:tr>
              <a:tr h="4059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i="0" u="none" strike="noStrike" dirty="0">
                        <a:solidFill>
                          <a:srgbClr val="00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15.00%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67533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33.33%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25.83%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17.50%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23.33%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72919"/>
                  </a:ext>
                </a:extLst>
              </a:tr>
            </a:tbl>
          </a:graphicData>
        </a:graphic>
      </p:graphicFrame>
      <p:graphicFrame>
        <p:nvGraphicFramePr>
          <p:cNvPr id="63" name="ตาราง 62">
            <a:extLst>
              <a:ext uri="{FF2B5EF4-FFF2-40B4-BE49-F238E27FC236}">
                <a16:creationId xmlns:a16="http://schemas.microsoft.com/office/drawing/2014/main" id="{E29D23E0-2D22-4FF2-AAD0-D30B97CF1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75672"/>
              </p:ext>
            </p:extLst>
          </p:nvPr>
        </p:nvGraphicFramePr>
        <p:xfrm>
          <a:off x="430142" y="3500617"/>
          <a:ext cx="3323710" cy="2765506"/>
        </p:xfrm>
        <a:graphic>
          <a:graphicData uri="http://schemas.openxmlformats.org/drawingml/2006/table">
            <a:tbl>
              <a:tblPr/>
              <a:tblGrid>
                <a:gridCol w="3323710">
                  <a:extLst>
                    <a:ext uri="{9D8B030D-6E8A-4147-A177-3AD203B41FA5}">
                      <a16:colId xmlns:a16="http://schemas.microsoft.com/office/drawing/2014/main" val="3771956490"/>
                    </a:ext>
                  </a:extLst>
                </a:gridCol>
              </a:tblGrid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งบบุคลากร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53271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งบดำเนินงาน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96943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งบลงทุน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88609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งบเงินอุดหนุน 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869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งบรายจ่ายอื่น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696"/>
                  </a:ext>
                </a:extLst>
              </a:tr>
              <a:tr h="4059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งบอุดหนุนโครงการวิจัย</a:t>
                      </a:r>
                    </a:p>
                  </a:txBody>
                  <a:tcPr marL="82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67533"/>
                  </a:ext>
                </a:extLst>
              </a:tr>
              <a:tr h="39326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ภาพรวม</a:t>
                      </a:r>
                    </a:p>
                  </a:txBody>
                  <a:tcPr marL="1044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72919"/>
                  </a:ext>
                </a:extLst>
              </a:tr>
            </a:tbl>
          </a:graphicData>
        </a:graphic>
      </p:graphicFrame>
      <p:sp>
        <p:nvSpPr>
          <p:cNvPr id="65" name="Freeform 5">
            <a:extLst>
              <a:ext uri="{FF2B5EF4-FFF2-40B4-BE49-F238E27FC236}">
                <a16:creationId xmlns:a16="http://schemas.microsoft.com/office/drawing/2014/main" id="{31711476-8683-4E2C-A4C1-080A42792F9A}"/>
              </a:ext>
            </a:extLst>
          </p:cNvPr>
          <p:cNvSpPr/>
          <p:nvPr/>
        </p:nvSpPr>
        <p:spPr>
          <a:xfrm>
            <a:off x="787801" y="3568026"/>
            <a:ext cx="239314" cy="279445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66" name="กลุ่ม 65"/>
          <p:cNvGrpSpPr/>
          <p:nvPr/>
        </p:nvGrpSpPr>
        <p:grpSpPr>
          <a:xfrm>
            <a:off x="729147" y="3939711"/>
            <a:ext cx="306420" cy="306420"/>
            <a:chOff x="3593860" y="4491468"/>
            <a:chExt cx="723845" cy="723845"/>
          </a:xfrm>
        </p:grpSpPr>
        <p:sp>
          <p:nvSpPr>
            <p:cNvPr id="69" name="Oval 15">
              <a:extLst>
                <a:ext uri="{FF2B5EF4-FFF2-40B4-BE49-F238E27FC236}">
                  <a16:creationId xmlns:a16="http://schemas.microsoft.com/office/drawing/2014/main" id="{D13AAA53-CB2E-4056-930C-50FD1916F66E}"/>
                </a:ext>
              </a:extLst>
            </p:cNvPr>
            <p:cNvSpPr/>
            <p:nvPr/>
          </p:nvSpPr>
          <p:spPr>
            <a:xfrm>
              <a:off x="3593860" y="4491468"/>
              <a:ext cx="723845" cy="72384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21">
              <a:extLst>
                <a:ext uri="{FF2B5EF4-FFF2-40B4-BE49-F238E27FC236}">
                  <a16:creationId xmlns:a16="http://schemas.microsoft.com/office/drawing/2014/main" id="{1B12503C-5DC1-4FF8-A7F4-1C2B99B9991E}"/>
                </a:ext>
              </a:extLst>
            </p:cNvPr>
            <p:cNvSpPr/>
            <p:nvPr/>
          </p:nvSpPr>
          <p:spPr>
            <a:xfrm rot="20700000">
              <a:off x="3630117" y="4550995"/>
              <a:ext cx="645976" cy="56615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7" name="Donut 24">
            <a:extLst>
              <a:ext uri="{FF2B5EF4-FFF2-40B4-BE49-F238E27FC236}">
                <a16:creationId xmlns:a16="http://schemas.microsoft.com/office/drawing/2014/main" id="{9F3387E2-57F7-4E3A-B6FD-805C5D143E57}"/>
              </a:ext>
            </a:extLst>
          </p:cNvPr>
          <p:cNvSpPr/>
          <p:nvPr/>
        </p:nvSpPr>
        <p:spPr>
          <a:xfrm>
            <a:off x="718139" y="4743504"/>
            <a:ext cx="287380" cy="2897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1ED4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D3D8EA7C-39AF-4B1F-9FA7-A61180CD5E2A}"/>
              </a:ext>
            </a:extLst>
          </p:cNvPr>
          <p:cNvSpPr/>
          <p:nvPr/>
        </p:nvSpPr>
        <p:spPr>
          <a:xfrm>
            <a:off x="729147" y="4342901"/>
            <a:ext cx="304801" cy="2354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6B8E4A68-0892-4167-88A7-DEA1FA2F2FA4}"/>
              </a:ext>
            </a:extLst>
          </p:cNvPr>
          <p:cNvSpPr/>
          <p:nvPr/>
        </p:nvSpPr>
        <p:spPr>
          <a:xfrm>
            <a:off x="746415" y="5093357"/>
            <a:ext cx="248507" cy="32887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รูปแบบอิสระ 25"/>
          <p:cNvSpPr/>
          <p:nvPr/>
        </p:nvSpPr>
        <p:spPr>
          <a:xfrm rot="16200000">
            <a:off x="-1130927" y="4575051"/>
            <a:ext cx="2855825" cy="526317"/>
          </a:xfrm>
          <a:custGeom>
            <a:avLst/>
            <a:gdLst>
              <a:gd name="connsiteX0" fmla="*/ 136454 w 4401878"/>
              <a:gd name="connsiteY0" fmla="*/ 0 h 526317"/>
              <a:gd name="connsiteX1" fmla="*/ 4265424 w 4401878"/>
              <a:gd name="connsiteY1" fmla="*/ 0 h 526317"/>
              <a:gd name="connsiteX2" fmla="*/ 4401878 w 4401878"/>
              <a:gd name="connsiteY2" fmla="*/ 136454 h 526317"/>
              <a:gd name="connsiteX3" fmla="*/ 4401878 w 4401878"/>
              <a:gd name="connsiteY3" fmla="*/ 526317 h 526317"/>
              <a:gd name="connsiteX4" fmla="*/ 0 w 4401878"/>
              <a:gd name="connsiteY4" fmla="*/ 526317 h 526317"/>
              <a:gd name="connsiteX5" fmla="*/ 0 w 4401878"/>
              <a:gd name="connsiteY5" fmla="*/ 136454 h 526317"/>
              <a:gd name="connsiteX6" fmla="*/ 136454 w 4401878"/>
              <a:gd name="connsiteY6" fmla="*/ 0 h 5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78" h="526317">
                <a:moveTo>
                  <a:pt x="136454" y="0"/>
                </a:moveTo>
                <a:lnTo>
                  <a:pt x="4265424" y="0"/>
                </a:lnTo>
                <a:cubicBezTo>
                  <a:pt x="4340785" y="0"/>
                  <a:pt x="4401878" y="61093"/>
                  <a:pt x="4401878" y="136454"/>
                </a:cubicBezTo>
                <a:lnTo>
                  <a:pt x="4401878" y="526317"/>
                </a:lnTo>
                <a:lnTo>
                  <a:pt x="0" y="526317"/>
                </a:lnTo>
                <a:lnTo>
                  <a:pt x="0" y="136454"/>
                </a:lnTo>
                <a:cubicBezTo>
                  <a:pt x="0" y="61093"/>
                  <a:pt x="61093" y="0"/>
                  <a:pt x="136454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  <a:endParaRPr lang="th-TH" sz="2600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Donut 24">
            <a:extLst>
              <a:ext uri="{FF2B5EF4-FFF2-40B4-BE49-F238E27FC236}">
                <a16:creationId xmlns:a16="http://schemas.microsoft.com/office/drawing/2014/main" id="{9F3387E2-57F7-4E3A-B6FD-805C5D143E57}"/>
              </a:ext>
            </a:extLst>
          </p:cNvPr>
          <p:cNvSpPr/>
          <p:nvPr/>
        </p:nvSpPr>
        <p:spPr>
          <a:xfrm>
            <a:off x="718139" y="5560306"/>
            <a:ext cx="287380" cy="2897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FED5BB3B-6566-4FF2-AFD5-6E49B2EB8FB8}"/>
              </a:ext>
            </a:extLst>
          </p:cNvPr>
          <p:cNvSpPr txBox="1"/>
          <p:nvPr/>
        </p:nvSpPr>
        <p:spPr>
          <a:xfrm>
            <a:off x="33828" y="6279018"/>
            <a:ext cx="1215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: 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มหาวิทยาลัยจะติดตามผลความก้าวหน้าทุก ๆ เดือน โดยจะยึดผลการบริหารงบประมาณที่ปรากฏตามรายงานผลการเบิกจ่าย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ของระบบบริหารงบประมาณเป็นรายโครงการ 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และ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ข้อมูลจากงานคลัง กองกลาง สำนักงาน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ถัดไปเป็น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สำคัญเพื่อ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นำเสนอคณะกรรมการบริหารมหาวิทยาลัยคณะกรรมการบริหารงบประมาณและการเงิน และสภามหาวิทยาลัย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รูปแบบอิสระ 24"/>
          <p:cNvSpPr/>
          <p:nvPr/>
        </p:nvSpPr>
        <p:spPr>
          <a:xfrm rot="16200000">
            <a:off x="-1037187" y="1761790"/>
            <a:ext cx="2668346" cy="526317"/>
          </a:xfrm>
          <a:custGeom>
            <a:avLst/>
            <a:gdLst>
              <a:gd name="connsiteX0" fmla="*/ 136454 w 4401878"/>
              <a:gd name="connsiteY0" fmla="*/ 0 h 526317"/>
              <a:gd name="connsiteX1" fmla="*/ 4265424 w 4401878"/>
              <a:gd name="connsiteY1" fmla="*/ 0 h 526317"/>
              <a:gd name="connsiteX2" fmla="*/ 4401878 w 4401878"/>
              <a:gd name="connsiteY2" fmla="*/ 136454 h 526317"/>
              <a:gd name="connsiteX3" fmla="*/ 4401878 w 4401878"/>
              <a:gd name="connsiteY3" fmla="*/ 526317 h 526317"/>
              <a:gd name="connsiteX4" fmla="*/ 0 w 4401878"/>
              <a:gd name="connsiteY4" fmla="*/ 526317 h 526317"/>
              <a:gd name="connsiteX5" fmla="*/ 0 w 4401878"/>
              <a:gd name="connsiteY5" fmla="*/ 136454 h 526317"/>
              <a:gd name="connsiteX6" fmla="*/ 136454 w 4401878"/>
              <a:gd name="connsiteY6" fmla="*/ 0 h 5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78" h="526317">
                <a:moveTo>
                  <a:pt x="136454" y="0"/>
                </a:moveTo>
                <a:lnTo>
                  <a:pt x="4265424" y="0"/>
                </a:lnTo>
                <a:cubicBezTo>
                  <a:pt x="4340785" y="0"/>
                  <a:pt x="4401878" y="61093"/>
                  <a:pt x="4401878" y="136454"/>
                </a:cubicBezTo>
                <a:lnTo>
                  <a:pt x="4401878" y="526317"/>
                </a:lnTo>
                <a:lnTo>
                  <a:pt x="0" y="526317"/>
                </a:lnTo>
                <a:lnTo>
                  <a:pt x="0" y="136454"/>
                </a:lnTo>
                <a:cubicBezTo>
                  <a:pt x="0" y="61093"/>
                  <a:pt x="61093" y="0"/>
                  <a:pt x="13645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งบประมาณแผ่นดิน</a:t>
            </a:r>
          </a:p>
        </p:txBody>
      </p:sp>
    </p:spTree>
    <p:extLst>
      <p:ext uri="{BB962C8B-B14F-4D97-AF65-F5344CB8AC3E}">
        <p14:creationId xmlns:p14="http://schemas.microsoft.com/office/powerpoint/2010/main" val="282590189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3F82B50-2883-49EF-9906-35FBA16D1F4D}"/>
              </a:ext>
            </a:extLst>
          </p:cNvPr>
          <p:cNvSpPr txBox="1"/>
          <p:nvPr/>
        </p:nvSpPr>
        <p:spPr>
          <a:xfrm>
            <a:off x="0" y="393664"/>
            <a:ext cx="12192000" cy="7017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ขั้นตอนการวางแผนการใช้จ่ายงบประมาณ</a:t>
            </a:r>
            <a:endParaRPr kumimoji="0" lang="th-TH" sz="4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0A5B79A2-53ED-4689-AE65-8D4FE951B764}"/>
              </a:ext>
            </a:extLst>
          </p:cNvPr>
          <p:cNvSpPr/>
          <p:nvPr/>
        </p:nvSpPr>
        <p:spPr>
          <a:xfrm>
            <a:off x="191068" y="1333703"/>
            <a:ext cx="2183631" cy="59093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1 </a:t>
            </a:r>
            <a:endParaRPr lang="th-TH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F2A26818-A536-4948-A5A1-EBEA1CE6B250}"/>
              </a:ext>
            </a:extLst>
          </p:cNvPr>
          <p:cNvSpPr/>
          <p:nvPr/>
        </p:nvSpPr>
        <p:spPr>
          <a:xfrm>
            <a:off x="2597626" y="1333703"/>
            <a:ext cx="2183631" cy="5909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2 </a:t>
            </a:r>
            <a:endParaRPr lang="th-TH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8C933434-C7E6-4AC6-B336-9AA396D2B525}"/>
              </a:ext>
            </a:extLst>
          </p:cNvPr>
          <p:cNvSpPr/>
          <p:nvPr/>
        </p:nvSpPr>
        <p:spPr>
          <a:xfrm>
            <a:off x="5004184" y="1333703"/>
            <a:ext cx="2183631" cy="590931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3 </a:t>
            </a:r>
            <a:endParaRPr lang="th-TH" dirty="0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2DE2A972-981F-4D32-B0AB-A9F18AFCACEB}"/>
              </a:ext>
            </a:extLst>
          </p:cNvPr>
          <p:cNvSpPr/>
          <p:nvPr/>
        </p:nvSpPr>
        <p:spPr>
          <a:xfrm>
            <a:off x="7410742" y="1333703"/>
            <a:ext cx="2183631" cy="59093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4 </a:t>
            </a:r>
            <a:endParaRPr lang="th-TH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3075FCD4-EEEC-40D0-BFFC-E1BAF9CEF5D7}"/>
              </a:ext>
            </a:extLst>
          </p:cNvPr>
          <p:cNvSpPr/>
          <p:nvPr/>
        </p:nvSpPr>
        <p:spPr>
          <a:xfrm>
            <a:off x="9817301" y="1333703"/>
            <a:ext cx="2183631" cy="5909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5 </a:t>
            </a:r>
            <a:endParaRPr lang="th-TH" dirty="0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E65A28D2-3ACD-4473-B145-A5913485EA7A}"/>
              </a:ext>
            </a:extLst>
          </p:cNvPr>
          <p:cNvSpPr/>
          <p:nvPr/>
        </p:nvSpPr>
        <p:spPr>
          <a:xfrm>
            <a:off x="191068" y="1987422"/>
            <a:ext cx="2183630" cy="2721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บันทึกกิจกรรมโครงการ</a:t>
            </a:r>
            <a:endParaRPr lang="th-TH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A3BD855A-3C61-4F55-BD84-C9E6106D1756}"/>
              </a:ext>
            </a:extLst>
          </p:cNvPr>
          <p:cNvSpPr/>
          <p:nvPr/>
        </p:nvSpPr>
        <p:spPr>
          <a:xfrm>
            <a:off x="2597627" y="1987422"/>
            <a:ext cx="2183630" cy="2721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บันทึกพื้นที่กลุ่มเป้าหมาย</a:t>
            </a:r>
            <a:endParaRPr lang="th-TH" dirty="0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56BE770-A33A-4257-A0EC-1B1DF98F9AD4}"/>
              </a:ext>
            </a:extLst>
          </p:cNvPr>
          <p:cNvSpPr/>
          <p:nvPr/>
        </p:nvSpPr>
        <p:spPr>
          <a:xfrm>
            <a:off x="5004184" y="1987422"/>
            <a:ext cx="2183630" cy="272135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บันทึกตัวชี้วัด    </a:t>
            </a:r>
            <a:r>
              <a:rPr lang="th-TH" sz="2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4B72A83-B90F-45F0-AC48-38C541CA7083}"/>
              </a:ext>
            </a:extLst>
          </p:cNvPr>
          <p:cNvSpPr/>
          <p:nvPr/>
        </p:nvSpPr>
        <p:spPr>
          <a:xfrm>
            <a:off x="7410743" y="1987422"/>
            <a:ext cx="2183630" cy="2721355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บันทึกตัวชี้วัด</a:t>
            </a:r>
            <a:r>
              <a:rPr lang="th-TH" sz="2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endParaRPr lang="th-TH" dirty="0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9C541BEE-BDDE-4536-AC0A-B685B0622BE0}"/>
              </a:ext>
            </a:extLst>
          </p:cNvPr>
          <p:cNvSpPr/>
          <p:nvPr/>
        </p:nvSpPr>
        <p:spPr>
          <a:xfrm>
            <a:off x="9817302" y="1987422"/>
            <a:ext cx="2183630" cy="272135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วางแผนการใช้จ่าย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งบประมาณและ</a:t>
            </a:r>
            <a:b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b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ตามตัวชี้วัด</a:t>
            </a:r>
            <a:endParaRPr lang="th-TH" dirty="0"/>
          </a:p>
        </p:txBody>
      </p:sp>
      <p:sp>
        <p:nvSpPr>
          <p:cNvPr id="19" name="ลูกศร: ขวา 18">
            <a:extLst>
              <a:ext uri="{FF2B5EF4-FFF2-40B4-BE49-F238E27FC236}">
                <a16:creationId xmlns:a16="http://schemas.microsoft.com/office/drawing/2014/main" id="{8E7C00DF-1132-4676-9AE8-39DDC37C5190}"/>
              </a:ext>
            </a:extLst>
          </p:cNvPr>
          <p:cNvSpPr/>
          <p:nvPr/>
        </p:nvSpPr>
        <p:spPr>
          <a:xfrm>
            <a:off x="2245894" y="2833352"/>
            <a:ext cx="574657" cy="760079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2C67D2FB-A417-4198-95BF-F404F75C4B9B}"/>
              </a:ext>
            </a:extLst>
          </p:cNvPr>
          <p:cNvSpPr/>
          <p:nvPr/>
        </p:nvSpPr>
        <p:spPr>
          <a:xfrm>
            <a:off x="4716855" y="2833352"/>
            <a:ext cx="574657" cy="760079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F80DAA62-BF22-433F-9037-DB395E33013B}"/>
              </a:ext>
            </a:extLst>
          </p:cNvPr>
          <p:cNvSpPr/>
          <p:nvPr/>
        </p:nvSpPr>
        <p:spPr>
          <a:xfrm>
            <a:off x="7027038" y="2833352"/>
            <a:ext cx="574657" cy="760079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: ขวา 21">
            <a:extLst>
              <a:ext uri="{FF2B5EF4-FFF2-40B4-BE49-F238E27FC236}">
                <a16:creationId xmlns:a16="http://schemas.microsoft.com/office/drawing/2014/main" id="{B1E01119-983E-4984-9906-2D18AE9F4DD6}"/>
              </a:ext>
            </a:extLst>
          </p:cNvPr>
          <p:cNvSpPr/>
          <p:nvPr/>
        </p:nvSpPr>
        <p:spPr>
          <a:xfrm>
            <a:off x="9418509" y="2833352"/>
            <a:ext cx="574657" cy="760079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ตัวแทนหมายเลขสไลด์ 3">
            <a:extLst>
              <a:ext uri="{FF2B5EF4-FFF2-40B4-BE49-F238E27FC236}">
                <a16:creationId xmlns:a16="http://schemas.microsoft.com/office/drawing/2014/main" id="{E34B874B-7BAC-434E-8EDD-D5D8BDEC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E3F82B50-2883-49EF-9906-35FBA16D1F4D}"/>
              </a:ext>
            </a:extLst>
          </p:cNvPr>
          <p:cNvSpPr txBox="1"/>
          <p:nvPr/>
        </p:nvSpPr>
        <p:spPr>
          <a:xfrm>
            <a:off x="0" y="4899143"/>
            <a:ext cx="12192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  <a:defRPr/>
            </a:pPr>
            <a:r>
              <a:rPr lang="th-TH" sz="4400" b="1" noProof="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ส่วนราชการวางแผนการใช้จ่ายงบประมาณ</a:t>
            </a:r>
            <a:br>
              <a:rPr lang="th-TH" sz="4400" b="1" noProof="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noProof="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ให้แล้วเสร็จภายใน</a:t>
            </a:r>
            <a:r>
              <a:rPr lang="th-TH" sz="4400" b="1" noProof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วันที่ 10 ตุลาคม 2566</a:t>
            </a:r>
            <a:endParaRPr kumimoji="0" lang="th-TH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8873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232A907-D876-4546-925B-10E286878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66" y="1513448"/>
            <a:ext cx="3391343" cy="5291403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13C113-F515-40FC-BC08-782CF7783D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1435" y="1460299"/>
            <a:ext cx="3901647" cy="1080269"/>
          </a:xfrm>
        </p:spPr>
        <p:txBody>
          <a:bodyPr>
            <a:noAutofit/>
          </a:bodyPr>
          <a:lstStyle/>
          <a:p>
            <a:r>
              <a:rPr lang="th-TH" sz="3000" b="1" dirty="0"/>
              <a:t>เข้าเว็บไซต์กองนโยบายและแผน (</a:t>
            </a:r>
            <a:r>
              <a:rPr lang="en-US" sz="3000" b="1" dirty="0">
                <a:hlinkClick r:id="rId4"/>
              </a:rPr>
              <a:t>http://plan.snru.ac.th</a:t>
            </a:r>
            <a:r>
              <a:rPr lang="en-US" sz="3000" b="1" dirty="0"/>
              <a:t>)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7D55398-AD79-4D92-86E2-94951A736395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12192000" cy="1080269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108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3300" b="1" dirty="0">
                <a:solidFill>
                  <a:prstClr val="black"/>
                </a:solidFill>
              </a:rPr>
              <a:t>ช่องทางการเข้าใช้งานระบบจัดทำคำขอตั้งงบประมาณโครงการ</a:t>
            </a:r>
          </a:p>
          <a:p>
            <a:pPr>
              <a:defRPr/>
            </a:pPr>
            <a:r>
              <a:rPr lang="th-TH" sz="3300" b="1" dirty="0">
                <a:solidFill>
                  <a:prstClr val="black"/>
                </a:solidFill>
              </a:rPr>
              <a:t>ประจำปีงบประมาณ พ.ศ. </a:t>
            </a:r>
            <a:r>
              <a:rPr lang="th-TH" sz="3300" b="1" dirty="0" smtClean="0">
                <a:solidFill>
                  <a:prstClr val="black"/>
                </a:solidFill>
              </a:rPr>
              <a:t>2567</a:t>
            </a:r>
            <a:endParaRPr lang="th-TH" sz="3300" b="1" dirty="0">
              <a:solidFill>
                <a:prstClr val="black"/>
              </a:solidFill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F448296-AEF5-4D19-83BE-C8DAF1594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3" r="1351"/>
          <a:stretch/>
        </p:blipFill>
        <p:spPr>
          <a:xfrm>
            <a:off x="1546698" y="2540567"/>
            <a:ext cx="2769593" cy="4097979"/>
          </a:xfrm>
          <a:prstGeom prst="rect">
            <a:avLst/>
          </a:prstGeom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EDDF7850-A27D-4218-B3A6-5A52B82878E9}"/>
              </a:ext>
            </a:extLst>
          </p:cNvPr>
          <p:cNvSpPr txBox="1">
            <a:spLocks/>
          </p:cNvSpPr>
          <p:nvPr/>
        </p:nvSpPr>
        <p:spPr>
          <a:xfrm>
            <a:off x="8435809" y="3284984"/>
            <a:ext cx="2981981" cy="2304256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pPr algn="l">
              <a:defRPr/>
            </a:pPr>
            <a:r>
              <a:rPr lang="th-TH" sz="2400" b="1" dirty="0">
                <a:solidFill>
                  <a:prstClr val="black"/>
                </a:solidFill>
              </a:rPr>
              <a:t>สิทธิ์ใช้งานระบบ โดยใช้</a:t>
            </a:r>
            <a:endParaRPr lang="en-US" sz="2400" b="1" dirty="0">
              <a:solidFill>
                <a:prstClr val="black"/>
              </a:solidFill>
            </a:endParaRPr>
          </a:p>
          <a:p>
            <a:pPr algn="l">
              <a:defRPr/>
            </a:pPr>
            <a:r>
              <a:rPr lang="en-US" sz="3100" b="1" dirty="0">
                <a:solidFill>
                  <a:srgbClr val="0070C0"/>
                </a:solidFill>
              </a:rPr>
              <a:t> Username</a:t>
            </a:r>
            <a:endParaRPr lang="th-TH" sz="3100" b="1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en-US" sz="3100" b="1" dirty="0">
                <a:solidFill>
                  <a:srgbClr val="0070C0"/>
                </a:solidFill>
              </a:rPr>
              <a:t> P</a:t>
            </a:r>
            <a:r>
              <a:rPr lang="en-US" sz="3100" b="1" dirty="0" err="1">
                <a:solidFill>
                  <a:srgbClr val="0070C0"/>
                </a:solidFill>
              </a:rPr>
              <a:t>assword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endParaRPr lang="th-TH" sz="3100" b="1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th-TH" sz="2400" b="1" dirty="0">
                <a:solidFill>
                  <a:prstClr val="black"/>
                </a:solidFill>
              </a:rPr>
              <a:t>ที่เข้าใช้งานระบบ </a:t>
            </a:r>
            <a:r>
              <a:rPr lang="en-US" sz="2400" b="1" dirty="0">
                <a:solidFill>
                  <a:prstClr val="black"/>
                </a:solidFill>
              </a:rPr>
              <a:t>e-slip 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th-TH" sz="2400" b="1" dirty="0">
                <a:solidFill>
                  <a:prstClr val="black"/>
                </a:solidFill>
              </a:rPr>
              <a:t>ระบบสลิปเงินเดือน)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5EA29E7-DC28-4E39-95B1-733C7762D9A4}"/>
              </a:ext>
            </a:extLst>
          </p:cNvPr>
          <p:cNvSpPr/>
          <p:nvPr/>
        </p:nvSpPr>
        <p:spPr>
          <a:xfrm>
            <a:off x="2842842" y="2540566"/>
            <a:ext cx="1473449" cy="384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034F65F0-208A-4B91-8ECD-A881E531ADE9}"/>
              </a:ext>
            </a:extLst>
          </p:cNvPr>
          <p:cNvSpPr/>
          <p:nvPr/>
        </p:nvSpPr>
        <p:spPr>
          <a:xfrm>
            <a:off x="1641022" y="3933058"/>
            <a:ext cx="2675269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9" name="คำบรรยายภาพ: วงรี 18">
            <a:extLst>
              <a:ext uri="{FF2B5EF4-FFF2-40B4-BE49-F238E27FC236}">
                <a16:creationId xmlns:a16="http://schemas.microsoft.com/office/drawing/2014/main" id="{AC0230C5-B2A5-4889-8645-25328092FE73}"/>
              </a:ext>
            </a:extLst>
          </p:cNvPr>
          <p:cNvSpPr/>
          <p:nvPr/>
        </p:nvSpPr>
        <p:spPr>
          <a:xfrm>
            <a:off x="4360258" y="2569834"/>
            <a:ext cx="573699" cy="384378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20" name="คำบรรยายภาพ: วงรี 19">
            <a:extLst>
              <a:ext uri="{FF2B5EF4-FFF2-40B4-BE49-F238E27FC236}">
                <a16:creationId xmlns:a16="http://schemas.microsoft.com/office/drawing/2014/main" id="{552D7403-7D96-44B0-BFDF-96AD54D7B12D}"/>
              </a:ext>
            </a:extLst>
          </p:cNvPr>
          <p:cNvSpPr/>
          <p:nvPr/>
        </p:nvSpPr>
        <p:spPr>
          <a:xfrm>
            <a:off x="3855278" y="3770136"/>
            <a:ext cx="573699" cy="384378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0235C721-B9EB-4AB9-A28A-2E7AE26E9AE4}"/>
              </a:ext>
            </a:extLst>
          </p:cNvPr>
          <p:cNvSpPr/>
          <p:nvPr/>
        </p:nvSpPr>
        <p:spPr>
          <a:xfrm>
            <a:off x="4428977" y="4437112"/>
            <a:ext cx="573699" cy="58135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4AAA6765-336D-4CD7-ABD9-6DCA6244C9EE}"/>
              </a:ext>
            </a:extLst>
          </p:cNvPr>
          <p:cNvGrpSpPr/>
          <p:nvPr/>
        </p:nvGrpSpPr>
        <p:grpSpPr>
          <a:xfrm>
            <a:off x="9410355" y="2000433"/>
            <a:ext cx="1032888" cy="1173388"/>
            <a:chOff x="7427544" y="2041576"/>
            <a:chExt cx="868333" cy="986449"/>
          </a:xfrm>
        </p:grpSpPr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CA85BBA-4DC7-44C2-A7A9-FC279BD9FFB3}"/>
                </a:ext>
              </a:extLst>
            </p:cNvPr>
            <p:cNvSpPr/>
            <p:nvPr/>
          </p:nvSpPr>
          <p:spPr>
            <a:xfrm>
              <a:off x="7427544" y="2041576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Calibri"/>
                <a:ea typeface="맑은 고딕" panose="020B0503020000020004" pitchFamily="34" charset="-127"/>
              </a:endParaRPr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84961581-71EF-422B-9FFF-C33ABBA11069}"/>
                </a:ext>
              </a:extLst>
            </p:cNvPr>
            <p:cNvSpPr/>
            <p:nvPr/>
          </p:nvSpPr>
          <p:spPr>
            <a:xfrm rot="10800000">
              <a:off x="7833450" y="2041576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Calibri"/>
                <a:ea typeface="맑은 고딕" panose="020B0503020000020004" pitchFamily="34" charset="-127"/>
              </a:endParaRPr>
            </a:p>
          </p:txBody>
        </p:sp>
      </p:grpSp>
      <p:sp>
        <p:nvSpPr>
          <p:cNvPr id="26" name="ตัวแทนหมายเลขสไลด์ 3">
            <a:extLst>
              <a:ext uri="{FF2B5EF4-FFF2-40B4-BE49-F238E27FC236}">
                <a16:creationId xmlns:a16="http://schemas.microsoft.com/office/drawing/2014/main" id="{23E6D6BC-68FB-48F5-BFE3-52BF1624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03304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B8D6EFF-853B-4DFD-8470-05BCAC22D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39" y="1110045"/>
            <a:ext cx="3647319" cy="5690794"/>
          </a:xfrm>
          <a:prstGeom prst="rect">
            <a:avLst/>
          </a:prstGeom>
        </p:spPr>
      </p:pic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4EB150B0-6CE3-4F6D-9FEC-526E2F8EF07A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1080269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108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3300" b="1" dirty="0">
                <a:solidFill>
                  <a:prstClr val="black"/>
                </a:solidFill>
              </a:rPr>
              <a:t>ช่องทางการเข้าใช้งานระบบจัดทำคำขอตั้งงบประมาณโครงการ</a:t>
            </a:r>
          </a:p>
          <a:p>
            <a:pPr>
              <a:defRPr/>
            </a:pPr>
            <a:r>
              <a:rPr lang="th-TH" sz="3300" b="1" dirty="0">
                <a:solidFill>
                  <a:prstClr val="black"/>
                </a:solidFill>
              </a:rPr>
              <a:t>ประจำปีงบประมาณ พ.ศ. </a:t>
            </a:r>
            <a:r>
              <a:rPr lang="th-TH" sz="3300" b="1" dirty="0" smtClean="0">
                <a:solidFill>
                  <a:prstClr val="black"/>
                </a:solidFill>
              </a:rPr>
              <a:t>2567 </a:t>
            </a:r>
            <a:r>
              <a:rPr lang="th-TH" sz="3300" b="1" dirty="0">
                <a:solidFill>
                  <a:prstClr val="black"/>
                </a:solidFill>
              </a:rPr>
              <a:t>(ต่อ)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1FB9EEC2-D6EF-47BB-9EBB-D26BB0624512}"/>
              </a:ext>
            </a:extLst>
          </p:cNvPr>
          <p:cNvSpPr/>
          <p:nvPr/>
        </p:nvSpPr>
        <p:spPr>
          <a:xfrm>
            <a:off x="1466808" y="4491932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9283CFB3-571F-4386-B1CE-2A3F39165515}"/>
              </a:ext>
            </a:extLst>
          </p:cNvPr>
          <p:cNvSpPr/>
          <p:nvPr/>
        </p:nvSpPr>
        <p:spPr>
          <a:xfrm>
            <a:off x="6319211" y="1171569"/>
            <a:ext cx="4689683" cy="15121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คู่มือระบบการใช้งานระบบบริหารจัดการโครงการ ดาวน์โหลด</a:t>
            </a:r>
          </a:p>
          <a:p>
            <a:pPr marL="0" lvl="1" algn="ctr"/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http://stadiumbooking.snru.ac.th/snru_project_management/faculty/document.pdf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EEE73E2D-C196-4643-9822-88E2587A87FC}"/>
              </a:ext>
            </a:extLst>
          </p:cNvPr>
          <p:cNvSpPr/>
          <p:nvPr/>
        </p:nvSpPr>
        <p:spPr>
          <a:xfrm>
            <a:off x="1466808" y="5080395"/>
            <a:ext cx="3168352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3DBC24B1-4D80-41B1-A18E-A369B09B2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36" y="4756360"/>
            <a:ext cx="2901381" cy="2037011"/>
          </a:xfrm>
          <a:prstGeom prst="rect">
            <a:avLst/>
          </a:prstGeom>
        </p:spPr>
      </p:pic>
      <p:sp>
        <p:nvSpPr>
          <p:cNvPr id="28" name="สี่เหลี่ยมผืนผ้า: มุมมน 27">
            <a:extLst>
              <a:ext uri="{FF2B5EF4-FFF2-40B4-BE49-F238E27FC236}">
                <a16:creationId xmlns:a16="http://schemas.microsoft.com/office/drawing/2014/main" id="{1D6EFC3E-29DD-4160-BD22-BC0522417E72}"/>
              </a:ext>
            </a:extLst>
          </p:cNvPr>
          <p:cNvSpPr/>
          <p:nvPr/>
        </p:nvSpPr>
        <p:spPr>
          <a:xfrm>
            <a:off x="6413863" y="4035392"/>
            <a:ext cx="4871757" cy="140288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วีดีโอการใช้งานการวางแผนการใช้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จ่าย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https://www.loom.com/share/d10f703cd26a45c39532734265542e2e?sid=150dbdc5-4972-4662-ba7d-7421b3d6d9de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ตัวเชื่อมต่อ: โค้ง 29">
            <a:extLst>
              <a:ext uri="{FF2B5EF4-FFF2-40B4-BE49-F238E27FC236}">
                <a16:creationId xmlns:a16="http://schemas.microsoft.com/office/drawing/2014/main" id="{FD41FB34-ACAE-4CDB-BA65-D11CADFE9E30}"/>
              </a:ext>
            </a:extLst>
          </p:cNvPr>
          <p:cNvCxnSpPr>
            <a:stCxn id="24" idx="3"/>
            <a:endCxn id="28" idx="1"/>
          </p:cNvCxnSpPr>
          <p:nvPr/>
        </p:nvCxnSpPr>
        <p:spPr>
          <a:xfrm flipV="1">
            <a:off x="4635160" y="4736833"/>
            <a:ext cx="1778703" cy="451574"/>
          </a:xfrm>
          <a:prstGeom prst="curvedConnector3">
            <a:avLst/>
          </a:prstGeom>
          <a:ln w="3492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ตัวเชื่อมต่อ: โค้ง 31">
            <a:extLst>
              <a:ext uri="{FF2B5EF4-FFF2-40B4-BE49-F238E27FC236}">
                <a16:creationId xmlns:a16="http://schemas.microsoft.com/office/drawing/2014/main" id="{9380FD0B-E757-462E-9689-83B17E21699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635160" y="1927653"/>
            <a:ext cx="1684051" cy="2672291"/>
          </a:xfrm>
          <a:prstGeom prst="curved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ตัวแทนหมายเลขสไลด์ 3">
            <a:extLst>
              <a:ext uri="{FF2B5EF4-FFF2-40B4-BE49-F238E27FC236}">
                <a16:creationId xmlns:a16="http://schemas.microsoft.com/office/drawing/2014/main" id="{C43F2759-0BEF-40F1-8B55-1B1A95E5F1C1}"/>
              </a:ext>
            </a:extLst>
          </p:cNvPr>
          <p:cNvSpPr txBox="1">
            <a:spLocks/>
          </p:cNvSpPr>
          <p:nvPr/>
        </p:nvSpPr>
        <p:spPr>
          <a:xfrm>
            <a:off x="11382238" y="6492830"/>
            <a:ext cx="626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800" b="1" kern="120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03BDEE-B1FF-4500-8FF5-BF87064285DF}" type="slidenum">
              <a:rPr lang="th-TH" sz="2400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h-TH" sz="2400">
              <a:solidFill>
                <a:prstClr val="black"/>
              </a:solidFill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98DA5E0-AA3F-4C1E-9838-84917EB22334}"/>
              </a:ext>
            </a:extLst>
          </p:cNvPr>
          <p:cNvSpPr/>
          <p:nvPr/>
        </p:nvSpPr>
        <p:spPr>
          <a:xfrm>
            <a:off x="1466807" y="4696057"/>
            <a:ext cx="3168352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F36E406C-37A5-44D4-99FA-CB0E9CC47A70}"/>
              </a:ext>
            </a:extLst>
          </p:cNvPr>
          <p:cNvSpPr/>
          <p:nvPr/>
        </p:nvSpPr>
        <p:spPr>
          <a:xfrm>
            <a:off x="6319212" y="2715997"/>
            <a:ext cx="5063026" cy="1218330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วีดีโอการใช้งานระบบบริหารจัดการโครงการ</a:t>
            </a:r>
            <a:r>
              <a:rPr lang="en-US" sz="1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https://www.loom.com/share/136ef70d3fd244378aa3e6b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6ac0071ee</a:t>
            </a:r>
          </a:p>
        </p:txBody>
      </p:sp>
      <p:cxnSp>
        <p:nvCxnSpPr>
          <p:cNvPr id="18" name="ตัวเชื่อมต่อ: โค้ง 17">
            <a:extLst>
              <a:ext uri="{FF2B5EF4-FFF2-40B4-BE49-F238E27FC236}">
                <a16:creationId xmlns:a16="http://schemas.microsoft.com/office/drawing/2014/main" id="{88782A52-4887-4103-A896-8DEB61EF3C9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4635159" y="3325162"/>
            <a:ext cx="1684053" cy="147890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1962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ร่างปฏิทิน 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1077</Words>
  <Application>Microsoft Office PowerPoint</Application>
  <PresentationFormat>แบบจอกว้าง</PresentationFormat>
  <Paragraphs>401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9" baseType="lpstr">
      <vt:lpstr>맑은 고딕</vt:lpstr>
      <vt:lpstr>Angsana New</vt:lpstr>
      <vt:lpstr>Arial</vt:lpstr>
      <vt:lpstr>Calibri</vt:lpstr>
      <vt:lpstr>Calibri Light</vt:lpstr>
      <vt:lpstr>Cordia New</vt:lpstr>
      <vt:lpstr>TH SarabunPSK</vt:lpstr>
      <vt:lpstr>ธีมของ Office</vt:lpstr>
      <vt:lpstr>template ร่างปฏิทิน 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nim .</dc:creator>
  <cp:lastModifiedBy>NIM-PLAN</cp:lastModifiedBy>
  <cp:revision>63</cp:revision>
  <dcterms:created xsi:type="dcterms:W3CDTF">2021-09-07T08:03:09Z</dcterms:created>
  <dcterms:modified xsi:type="dcterms:W3CDTF">2023-09-29T04:01:05Z</dcterms:modified>
</cp:coreProperties>
</file>