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612" r:id="rId2"/>
    <p:sldId id="613" r:id="rId3"/>
    <p:sldId id="614" r:id="rId4"/>
    <p:sldId id="615" r:id="rId5"/>
    <p:sldId id="586" r:id="rId6"/>
    <p:sldId id="585" r:id="rId7"/>
    <p:sldId id="605" r:id="rId8"/>
    <p:sldId id="604" r:id="rId9"/>
    <p:sldId id="606" r:id="rId10"/>
    <p:sldId id="598" r:id="rId11"/>
    <p:sldId id="607" r:id="rId12"/>
    <p:sldId id="599" r:id="rId13"/>
    <p:sldId id="601" r:id="rId14"/>
    <p:sldId id="608" r:id="rId15"/>
    <p:sldId id="609" r:id="rId16"/>
    <p:sldId id="600" r:id="rId17"/>
    <p:sldId id="610" r:id="rId18"/>
    <p:sldId id="611" r:id="rId19"/>
  </p:sldIdLst>
  <p:sldSz cx="12192000" cy="6858000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FFFF"/>
    <a:srgbClr val="CC00FF"/>
    <a:srgbClr val="006600"/>
    <a:srgbClr val="FFFF99"/>
    <a:srgbClr val="B9D533"/>
    <a:srgbClr val="45C1A4"/>
    <a:srgbClr val="FF7C80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78EC543-D5B2-4EFF-B9AA-EF36FCD92FDE}" type="datetimeFigureOut">
              <a:rPr lang="th-TH" smtClean="0"/>
              <a:t>12/06/66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4D20E524-D9D8-464D-9E72-3A3938BFD5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019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cs typeface="TH SarabunPSK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8C65-90A2-4687-B1A8-AB19A853C8EC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9239272" y="6492900"/>
            <a:ext cx="2844800" cy="365125"/>
          </a:xfrm>
        </p:spPr>
        <p:txBody>
          <a:bodyPr/>
          <a:lstStyle>
            <a:lvl1pPr>
              <a:defRPr sz="2000" b="1"/>
            </a:lvl1pPr>
          </a:lstStyle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970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BE9F-43AD-44E1-83B2-920A94D2AFCC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682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2478-96F4-435F-B552-53BE0F27812D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123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A3BE-465E-482C-B5DA-1259BBDD9B81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78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B35B-D0E7-416C-AD72-426491EAF266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35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2FF9-2C75-4FBA-9225-DAFEDD8E8A07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268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7539-776A-4E08-8C32-CA176EF04BE7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945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919-E2A1-4F7A-AA53-0875BAE45AF5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872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133D-1993-4151-B4CF-1D5C8FBCD9BA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906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B641-5D23-4A43-A405-4FDABA8D4508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450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5E42-4437-4034-873C-AC4010A980F9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028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CD5E-7504-4E58-ADAD-D43B4D4D709B}" type="datetime1">
              <a:rPr lang="th-TH" smtClean="0"/>
              <a:pPr/>
              <a:t>12/06/66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9239272" y="64929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fld id="{3478B469-B793-462F-AF0E-55112375AD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32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H SarabunPSK" pitchFamily="34" charset="-34"/>
          <a:ea typeface="+mj-ea"/>
          <a:cs typeface="TH SarabunPSK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H SarabunPSK" pitchFamily="34" charset="-34"/>
          <a:ea typeface="+mn-ea"/>
          <a:cs typeface="TH SarabunPSK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ตัวแทนหมายเลขสไลด์ 3">
            <a:extLst>
              <a:ext uri="{FF2B5EF4-FFF2-40B4-BE49-F238E27FC236}">
                <a16:creationId xmlns:a16="http://schemas.microsoft.com/office/drawing/2014/main" id="{49B1003F-95CD-460D-876E-E0176699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200" y="6492900"/>
            <a:ext cx="604854" cy="365125"/>
          </a:xfrm>
        </p:spPr>
        <p:txBody>
          <a:bodyPr/>
          <a:lstStyle/>
          <a:p>
            <a:fld id="{B37B9555-0CB4-4A51-A9E3-FBC9B4AAA439}" type="slidenum">
              <a:rPr lang="th-TH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F6314439-3C82-4B69-9F6E-731E6089E4CF}"/>
              </a:ext>
            </a:extLst>
          </p:cNvPr>
          <p:cNvSpPr/>
          <p:nvPr/>
        </p:nvSpPr>
        <p:spPr>
          <a:xfrm>
            <a:off x="138739" y="1010543"/>
            <a:ext cx="2216272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F5D341A-2C7D-4D63-8B55-401140200874}"/>
              </a:ext>
            </a:extLst>
          </p:cNvPr>
          <p:cNvSpPr txBox="1"/>
          <p:nvPr/>
        </p:nvSpPr>
        <p:spPr>
          <a:xfrm>
            <a:off x="138739" y="1010543"/>
            <a:ext cx="3282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วิสัยทัศน์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F6314439-3C82-4B69-9F6E-731E6089E4CF}"/>
              </a:ext>
            </a:extLst>
          </p:cNvPr>
          <p:cNvSpPr/>
          <p:nvPr/>
        </p:nvSpPr>
        <p:spPr>
          <a:xfrm>
            <a:off x="138740" y="223312"/>
            <a:ext cx="1543412" cy="6290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CD3CB71-4187-4BFA-B47C-1D72A14D4AC0}"/>
              </a:ext>
            </a:extLst>
          </p:cNvPr>
          <p:cNvSpPr txBox="1"/>
          <p:nvPr/>
        </p:nvSpPr>
        <p:spPr>
          <a:xfrm>
            <a:off x="233630" y="303650"/>
            <a:ext cx="1362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ปรัชญา  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รูปแบบอิสระ: รูปร่าง 22">
            <a:extLst>
              <a:ext uri="{FF2B5EF4-FFF2-40B4-BE49-F238E27FC236}">
                <a16:creationId xmlns:a16="http://schemas.microsoft.com/office/drawing/2014/main" id="{31A725E6-9CE2-4D26-A54F-42F1DAE3E433}"/>
              </a:ext>
            </a:extLst>
          </p:cNvPr>
          <p:cNvSpPr/>
          <p:nvPr/>
        </p:nvSpPr>
        <p:spPr>
          <a:xfrm>
            <a:off x="2704108" y="1934952"/>
            <a:ext cx="8422031" cy="1874172"/>
          </a:xfrm>
          <a:custGeom>
            <a:avLst/>
            <a:gdLst>
              <a:gd name="connsiteX0" fmla="*/ 0 w 6013992"/>
              <a:gd name="connsiteY0" fmla="*/ 0 h 1733929"/>
              <a:gd name="connsiteX1" fmla="*/ 6013992 w 6013992"/>
              <a:gd name="connsiteY1" fmla="*/ 0 h 1733929"/>
              <a:gd name="connsiteX2" fmla="*/ 6013992 w 6013992"/>
              <a:gd name="connsiteY2" fmla="*/ 1733929 h 1733929"/>
              <a:gd name="connsiteX3" fmla="*/ 960848 w 6013992"/>
              <a:gd name="connsiteY3" fmla="*/ 1733929 h 1733929"/>
              <a:gd name="connsiteX4" fmla="*/ 0 w 6013992"/>
              <a:gd name="connsiteY4" fmla="*/ 0 h 173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3992" h="1733929">
                <a:moveTo>
                  <a:pt x="0" y="0"/>
                </a:moveTo>
                <a:lnTo>
                  <a:pt x="6013992" y="0"/>
                </a:lnTo>
                <a:lnTo>
                  <a:pt x="6013992" y="1733929"/>
                </a:lnTo>
                <a:lnTo>
                  <a:pt x="960848" y="1733929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รูปแบบอิสระ: รูปร่าง 38">
            <a:extLst>
              <a:ext uri="{FF2B5EF4-FFF2-40B4-BE49-F238E27FC236}">
                <a16:creationId xmlns:a16="http://schemas.microsoft.com/office/drawing/2014/main" id="{E1198E6A-97B5-467D-BCC1-4FBBA6F7338E}"/>
              </a:ext>
            </a:extLst>
          </p:cNvPr>
          <p:cNvSpPr/>
          <p:nvPr/>
        </p:nvSpPr>
        <p:spPr>
          <a:xfrm>
            <a:off x="2704108" y="1945229"/>
            <a:ext cx="8422030" cy="691298"/>
          </a:xfrm>
          <a:custGeom>
            <a:avLst/>
            <a:gdLst>
              <a:gd name="connsiteX0" fmla="*/ 0 w 6109444"/>
              <a:gd name="connsiteY0" fmla="*/ 0 h 651065"/>
              <a:gd name="connsiteX1" fmla="*/ 6109444 w 6109444"/>
              <a:gd name="connsiteY1" fmla="*/ 0 h 651065"/>
              <a:gd name="connsiteX2" fmla="*/ 6109444 w 6109444"/>
              <a:gd name="connsiteY2" fmla="*/ 651065 h 651065"/>
              <a:gd name="connsiteX3" fmla="*/ 366511 w 6109444"/>
              <a:gd name="connsiteY3" fmla="*/ 651065 h 651065"/>
              <a:gd name="connsiteX4" fmla="*/ 0 w 6109444"/>
              <a:gd name="connsiteY4" fmla="*/ 0 h 65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444" h="651065">
                <a:moveTo>
                  <a:pt x="0" y="0"/>
                </a:moveTo>
                <a:lnTo>
                  <a:pt x="6109444" y="0"/>
                </a:lnTo>
                <a:lnTo>
                  <a:pt x="6109444" y="651065"/>
                </a:lnTo>
                <a:lnTo>
                  <a:pt x="366511" y="65106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: มุมมน 16">
            <a:extLst>
              <a:ext uri="{FF2B5EF4-FFF2-40B4-BE49-F238E27FC236}">
                <a16:creationId xmlns:a16="http://schemas.microsoft.com/office/drawing/2014/main" id="{77C26472-D416-460A-B8AE-48EFA250B043}"/>
              </a:ext>
            </a:extLst>
          </p:cNvPr>
          <p:cNvSpPr/>
          <p:nvPr/>
        </p:nvSpPr>
        <p:spPr>
          <a:xfrm>
            <a:off x="3138372" y="1998779"/>
            <a:ext cx="1134342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วิสัยทัศน์ </a:t>
            </a:r>
            <a:r>
              <a:rPr lang="en-US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2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BA2D6183-7DE1-4D33-A8CA-76FBD12C0788}"/>
              </a:ext>
            </a:extLst>
          </p:cNvPr>
          <p:cNvSpPr txBox="1"/>
          <p:nvPr/>
        </p:nvSpPr>
        <p:spPr>
          <a:xfrm>
            <a:off x="3483384" y="2608795"/>
            <a:ext cx="764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คำอธิบายวิสัยทัศน์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ความหลากหลายของศาสตร์หรือองค์ความรู้ที่มหาวิทยาลัย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ราชภัฏสกลนครมีความพร้อมใน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การศึกษาตลอดชีวิตและตอบสนองต่อความต้องการ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ของชุมชนท้องถิ่น ระดับชาติ และระดับสากล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C3F4443D-2485-4DA6-88EF-B735FD7B4CD9}"/>
              </a:ext>
            </a:extLst>
          </p:cNvPr>
          <p:cNvSpPr txBox="1"/>
          <p:nvPr/>
        </p:nvSpPr>
        <p:spPr>
          <a:xfrm>
            <a:off x="4422492" y="1848552"/>
            <a:ext cx="6908032" cy="847718"/>
          </a:xfrm>
          <a:prstGeom prst="rect">
            <a:avLst/>
          </a:prstGeom>
          <a:noFill/>
        </p:spPr>
        <p:txBody>
          <a:bodyPr wrap="square" tIns="72000" bIns="36000" rtlCol="0" anchor="ctr" anchorCtr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มหาวิทยาลัยราชภัฏสกลนครเป็นแหล่งสรรพวิชาในการเรียนรู้ตลอดชีวิต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บนพื้นฐานการบริหารจัดการตามหลักธรรมา</a:t>
            </a:r>
            <a:r>
              <a:rPr lang="th-TH" sz="2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ตัวแทนรูปภาพ 2">
            <a:extLst>
              <a:ext uri="{FF2B5EF4-FFF2-40B4-BE49-F238E27FC236}">
                <a16:creationId xmlns:a16="http://schemas.microsoft.com/office/drawing/2014/main" id="{B3DA853C-CCAF-4C26-A6FA-97AC6B377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1" r="19249" b="4714"/>
          <a:stretch/>
        </p:blipFill>
        <p:spPr>
          <a:xfrm>
            <a:off x="138739" y="3239737"/>
            <a:ext cx="3726745" cy="3160648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effectLst/>
        </p:spPr>
      </p:pic>
      <p:sp>
        <p:nvSpPr>
          <p:cNvPr id="2" name="สี่เหลี่ยมผืนผ้า 1"/>
          <p:cNvSpPr/>
          <p:nvPr/>
        </p:nvSpPr>
        <p:spPr>
          <a:xfrm>
            <a:off x="3934362" y="3862674"/>
            <a:ext cx="85545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tabLst>
                <a:tab pos="540385" algn="l"/>
              </a:tabLst>
            </a:pPr>
            <a:r>
              <a:rPr lang="th-TH" sz="20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เป้าประสงค์</a:t>
            </a:r>
            <a:endParaRPr lang="en-US" sz="2000" dirty="0">
              <a:solidFill>
                <a:srgbClr val="0070C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542290">
              <a:lnSpc>
                <a:spcPct val="115000"/>
              </a:lnSpc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มุ่งพัฒนามหาวิทยาลัยให้เป็นครูของท้องถิ่น พร้อมเป็นแหล่งเรียนรู้ชี้นำท้องถิ่นพัฒนาเครือข่าย</a:t>
            </a:r>
            <a:endParaRPr lang="en-US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ความร่วมมือเสริมสร้างความเข้มแข็งให้ท้องถิ่น</a:t>
            </a:r>
            <a:endParaRPr lang="en-US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542290">
              <a:lnSpc>
                <a:spcPct val="115000"/>
              </a:lnSpc>
            </a:pPr>
            <a:r>
              <a:rPr lang="th-TH" sz="2000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ตัวชี้วัดที่ 1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ร้อยละของการเรียนการสอนที่ใช้ชุมชนเป็นฐาน ไม่น้อยกว่าร้อยละ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30</a:t>
            </a:r>
          </a:p>
          <a:p>
            <a:pPr indent="542290">
              <a:lnSpc>
                <a:spcPct val="115000"/>
              </a:lnSpc>
            </a:pPr>
            <a:r>
              <a:rPr lang="th-TH" sz="2000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ตัวชี้วัดที่ 2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จำนวนหลักสูตรที่ได้รับการพัฒนาตอบสนองความต้องการของท้องถิ่น ไม่น้อยกว่า 10 หลักสูตร</a:t>
            </a:r>
            <a:endParaRPr lang="en-US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542290">
              <a:lnSpc>
                <a:spcPct val="115000"/>
              </a:lnSpc>
            </a:pPr>
            <a:r>
              <a:rPr lang="th-TH" sz="2000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ตัวชี้วัดที่ 3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จำนวนนวัตกรรมสิ่งประดิษฐ์ องค์ความรู้ที่เกิดขึ้น ไม่น้อยกว่า 25 งาน</a:t>
            </a:r>
          </a:p>
          <a:p>
            <a:pPr indent="542290">
              <a:lnSpc>
                <a:spcPct val="115000"/>
              </a:lnSpc>
            </a:pPr>
            <a:r>
              <a:rPr lang="th-TH" sz="2000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ตัวชี้วัดที่ 4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จำนวนศูนย์เรียนรู้/แหล่งเรียนรู้ ที่สอดคล้องกับความต้องการของชุมชนท้องถิ่น 10 แหล่ง  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53239" y="136346"/>
            <a:ext cx="9799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มหาวิทยาลัยราชภัฏสกลนคร เป็นสถาบันอุดมศึกษาเพื่อการพัฒนาท้องถิ่นมุ่งความเป็นเลิศทางวิชาการบนพื้นฐานแห่งคุณธรรมร่วมชี้นำการพัฒนาท้องถิ่นและสังคม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4243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2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การผลิตบัณฑิตและพัฒนาครูให้มีคุณภาพตามมาตรฐานวิชาชีพ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95862D8C-1810-D20C-8177-843DB4C9F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07594"/>
              </p:ext>
            </p:extLst>
          </p:nvPr>
        </p:nvGraphicFramePr>
        <p:xfrm>
          <a:off x="471541" y="780454"/>
          <a:ext cx="11248918" cy="3266139"/>
        </p:xfrm>
        <a:graphic>
          <a:graphicData uri="http://schemas.openxmlformats.org/drawingml/2006/table">
            <a:tbl>
              <a:tblPr firstRow="1" firstCol="1" bandRow="1"/>
              <a:tblGrid>
                <a:gridCol w="2052299">
                  <a:extLst>
                    <a:ext uri="{9D8B030D-6E8A-4147-A177-3AD203B41FA5}">
                      <a16:colId xmlns:a16="http://schemas.microsoft.com/office/drawing/2014/main" val="1810777956"/>
                    </a:ext>
                  </a:extLst>
                </a:gridCol>
                <a:gridCol w="919661">
                  <a:extLst>
                    <a:ext uri="{9D8B030D-6E8A-4147-A177-3AD203B41FA5}">
                      <a16:colId xmlns:a16="http://schemas.microsoft.com/office/drawing/2014/main" val="3397362824"/>
                    </a:ext>
                  </a:extLst>
                </a:gridCol>
                <a:gridCol w="968064">
                  <a:extLst>
                    <a:ext uri="{9D8B030D-6E8A-4147-A177-3AD203B41FA5}">
                      <a16:colId xmlns:a16="http://schemas.microsoft.com/office/drawing/2014/main" val="2839379245"/>
                    </a:ext>
                  </a:extLst>
                </a:gridCol>
                <a:gridCol w="968064">
                  <a:extLst>
                    <a:ext uri="{9D8B030D-6E8A-4147-A177-3AD203B41FA5}">
                      <a16:colId xmlns:a16="http://schemas.microsoft.com/office/drawing/2014/main" val="4207889706"/>
                    </a:ext>
                  </a:extLst>
                </a:gridCol>
                <a:gridCol w="915359">
                  <a:extLst>
                    <a:ext uri="{9D8B030D-6E8A-4147-A177-3AD203B41FA5}">
                      <a16:colId xmlns:a16="http://schemas.microsoft.com/office/drawing/2014/main" val="3210806687"/>
                    </a:ext>
                  </a:extLst>
                </a:gridCol>
                <a:gridCol w="914285">
                  <a:extLst>
                    <a:ext uri="{9D8B030D-6E8A-4147-A177-3AD203B41FA5}">
                      <a16:colId xmlns:a16="http://schemas.microsoft.com/office/drawing/2014/main" val="1308294527"/>
                    </a:ext>
                  </a:extLst>
                </a:gridCol>
                <a:gridCol w="915359">
                  <a:extLst>
                    <a:ext uri="{9D8B030D-6E8A-4147-A177-3AD203B41FA5}">
                      <a16:colId xmlns:a16="http://schemas.microsoft.com/office/drawing/2014/main" val="2972833107"/>
                    </a:ext>
                  </a:extLst>
                </a:gridCol>
                <a:gridCol w="914285">
                  <a:extLst>
                    <a:ext uri="{9D8B030D-6E8A-4147-A177-3AD203B41FA5}">
                      <a16:colId xmlns:a16="http://schemas.microsoft.com/office/drawing/2014/main" val="336671728"/>
                    </a:ext>
                  </a:extLst>
                </a:gridCol>
                <a:gridCol w="1035831">
                  <a:extLst>
                    <a:ext uri="{9D8B030D-6E8A-4147-A177-3AD203B41FA5}">
                      <a16:colId xmlns:a16="http://schemas.microsoft.com/office/drawing/2014/main" val="1975907213"/>
                    </a:ext>
                  </a:extLst>
                </a:gridCol>
                <a:gridCol w="1645711">
                  <a:extLst>
                    <a:ext uri="{9D8B030D-6E8A-4147-A177-3AD203B41FA5}">
                      <a16:colId xmlns:a16="http://schemas.microsoft.com/office/drawing/2014/main" val="1650085211"/>
                    </a:ext>
                  </a:extLst>
                </a:gridCol>
              </a:tblGrid>
              <a:tr h="279661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2.1 บัณฑิตครูมีมาตรฐานวิชาชีพและมีคุณภาพตามมาตรฐานวิชาชีพ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411558"/>
                  </a:ext>
                </a:extLst>
              </a:tr>
              <a:tr h="1231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4659"/>
                  </a:ext>
                </a:extLst>
              </a:tr>
              <a:tr h="1684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ร้อยละของบัณฑิตครูที่จบจากมหาวิทยาลัยราชภัฏสกลนคร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ที่สอบบรรจุได้และขึ้นบัญชี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(ร้อยละ</a:t>
                      </a:r>
                      <a:r>
                        <a:rPr lang="th-TH" sz="20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(มรภ.)</a:t>
                      </a:r>
                      <a:endParaRPr lang="en-US" sz="20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000" kern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54</a:t>
                      </a:r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2000" kern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2000" kern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  <a:p>
                      <a:pPr algn="ctr"/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N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66</a:t>
                      </a: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67</a:t>
                      </a: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69</a:t>
                      </a: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รองอธิการบดีฝ่ายวิชาการ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คณบดีคณะครุศาสตร์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474" marR="65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958764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AE87C6A-5323-AEF7-0162-68CE3DCCE567}"/>
              </a:ext>
            </a:extLst>
          </p:cNvPr>
          <p:cNvSpPr txBox="1"/>
          <p:nvPr/>
        </p:nvSpPr>
        <p:spPr>
          <a:xfrm>
            <a:off x="985888" y="4412242"/>
            <a:ext cx="116426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2.</a:t>
            </a:r>
            <a:r>
              <a:rPr lang="en-US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2000" u="sng" dirty="0"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ส่งเสริมการผลิตบัณฑิตครูฐานสมรรถนะ</a:t>
            </a:r>
            <a:r>
              <a:rPr lang="th-TH" sz="20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 :</a:t>
            </a:r>
            <a:r>
              <a:rPr lang="th-TH" sz="2000" u="sng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โครงการผลิตและพัฒนาครูให้ได้มาตรฐานวิชาชีพและมีจิตวิญญาณความเป็นครู  - </a:t>
            </a:r>
            <a:r>
              <a:rPr lang="th-TH" sz="2000" u="sng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การยกระดับมาตรฐานสมรรถนะบัณฑิตครูสู่ความเป็นเลิศ</a:t>
            </a:r>
            <a:br>
              <a:rPr lang="th-TH" sz="2000" u="sng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b="1" u="sng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กลยุทธ์ที่</a:t>
            </a:r>
            <a:r>
              <a:rPr lang="en-US" sz="2000" b="1" u="sng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2</a:t>
            </a:r>
            <a:r>
              <a:rPr lang="th-TH" sz="2000" b="1" u="sng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lang="en-US" sz="2000" b="1" u="sng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sz="2000" b="1" u="sng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.2:</a:t>
            </a:r>
            <a:r>
              <a:rPr lang="th-TH" sz="2000" u="sng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000" u="sng" dirty="0"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ส่งเสริมการพัฒนาหลักสูตรและการจัดการเรียนการสอนวิถีใหม่</a:t>
            </a:r>
            <a:br>
              <a:rPr lang="th-TH" sz="2000" u="sng" dirty="0"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u="sng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โครงการหลัก : </a:t>
            </a:r>
            <a:r>
              <a:rPr lang="th-TH" sz="2000" u="sng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พัฒนาหลักสูตรการจัดการเรียนการสอนเพื่อยกระดับทักษะและสมรรถนะใหม่ของนักศึกษาและบัณฑิตครู</a:t>
            </a:r>
            <a:endParaRPr lang="en-US" sz="2000" u="sng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15547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2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การผลิตบัณฑิตและพัฒนาครูให้มีคุณภาพตามมาตรฐานวิชาชีพ (ต่อ)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AE87C6A-5323-AEF7-0162-68CE3DCCE567}"/>
              </a:ext>
            </a:extLst>
          </p:cNvPr>
          <p:cNvSpPr txBox="1"/>
          <p:nvPr/>
        </p:nvSpPr>
        <p:spPr>
          <a:xfrm>
            <a:off x="1377774" y="4630782"/>
            <a:ext cx="116426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2.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</a:t>
            </a:r>
            <a:r>
              <a:rPr lang="th-TH" sz="2000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การยกระดับการจัดการเรียนรู้ของ</a:t>
            </a: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ครูและบุคลากรทางการศึกษา</a:t>
            </a:r>
            <a:r>
              <a:rPr lang="th-TH" sz="2000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ให้ทันต่อสภาวการณ์การเปลี่ยนแปลง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 : โครงการยกระดับศักยภาพการจัดการเรียนรู้ของครูและบุคลากรทางการศึกษาท้องถิ่น</a:t>
            </a: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 การยกระดับคุณภาพการศึกษาโรงเรียนขนาดเล็กสังกัด </a:t>
            </a:r>
            <a:r>
              <a:rPr lang="th-TH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สพฐ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โรงเรียน ตชด. และโรงเรียนกองทุนการศึกษา</a:t>
            </a:r>
            <a:r>
              <a:rPr lang="th-TH" sz="20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0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กลยุทธ์ที่ 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.2 : </a:t>
            </a:r>
            <a:r>
              <a:rPr lang="th-TH" sz="2000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พัฒนาแพลตฟอร์มร่วมพัฒนาวิชาชีพครู</a:t>
            </a:r>
            <a:r>
              <a:rPr lang="th-TH" sz="2000" dirty="0"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โครงการหลัก : โครงการจัดทำแพลตฟอร์มเครือข่ายการเรียนรู้ร่วมพัฒนาวิชาชีพครู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30704E7E-2097-9AE3-B49B-368CD1D5D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95610"/>
              </p:ext>
            </p:extLst>
          </p:nvPr>
        </p:nvGraphicFramePr>
        <p:xfrm>
          <a:off x="97971" y="461665"/>
          <a:ext cx="11996057" cy="4782874"/>
        </p:xfrm>
        <a:graphic>
          <a:graphicData uri="http://schemas.openxmlformats.org/drawingml/2006/table">
            <a:tbl>
              <a:tblPr firstRow="1" firstCol="1" bandRow="1"/>
              <a:tblGrid>
                <a:gridCol w="2416118">
                  <a:extLst>
                    <a:ext uri="{9D8B030D-6E8A-4147-A177-3AD203B41FA5}">
                      <a16:colId xmlns:a16="http://schemas.microsoft.com/office/drawing/2014/main" val="1282961605"/>
                    </a:ext>
                  </a:extLst>
                </a:gridCol>
                <a:gridCol w="1082694">
                  <a:extLst>
                    <a:ext uri="{9D8B030D-6E8A-4147-A177-3AD203B41FA5}">
                      <a16:colId xmlns:a16="http://schemas.microsoft.com/office/drawing/2014/main" val="2320998691"/>
                    </a:ext>
                  </a:extLst>
                </a:gridCol>
                <a:gridCol w="1139680">
                  <a:extLst>
                    <a:ext uri="{9D8B030D-6E8A-4147-A177-3AD203B41FA5}">
                      <a16:colId xmlns:a16="http://schemas.microsoft.com/office/drawing/2014/main" val="4198693087"/>
                    </a:ext>
                  </a:extLst>
                </a:gridCol>
                <a:gridCol w="818879">
                  <a:extLst>
                    <a:ext uri="{9D8B030D-6E8A-4147-A177-3AD203B41FA5}">
                      <a16:colId xmlns:a16="http://schemas.microsoft.com/office/drawing/2014/main" val="342901045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70393121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4129968824"/>
                    </a:ext>
                  </a:extLst>
                </a:gridCol>
                <a:gridCol w="754742">
                  <a:extLst>
                    <a:ext uri="{9D8B030D-6E8A-4147-A177-3AD203B41FA5}">
                      <a16:colId xmlns:a16="http://schemas.microsoft.com/office/drawing/2014/main" val="2288098230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val="3030789543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895436813"/>
                    </a:ext>
                  </a:extLst>
                </a:gridCol>
                <a:gridCol w="2053771">
                  <a:extLst>
                    <a:ext uri="{9D8B030D-6E8A-4147-A177-3AD203B41FA5}">
                      <a16:colId xmlns:a16="http://schemas.microsoft.com/office/drawing/2014/main" val="1606381059"/>
                    </a:ext>
                  </a:extLst>
                </a:gridCol>
              </a:tblGrid>
              <a:tr h="118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th-TH" dirty="0"/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th-TH" dirty="0"/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th-TH" dirty="0"/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th-TH" dirty="0"/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65212"/>
                  </a:ext>
                </a:extLst>
              </a:tr>
              <a:tr h="26932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2.2 ครูและบุคลากรทางการศึกษามีความเชี่ยวชาญและมีคุณภาพตามมาตรฐานวิชาชีพ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410978"/>
                  </a:ext>
                </a:extLst>
              </a:tr>
              <a:tr h="1157712">
                <a:tc>
                  <a:txBody>
                    <a:bodyPr/>
                    <a:lstStyle/>
                    <a:p>
                      <a:pPr marL="150495" indent="-1504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จำนวน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บุคลากรทางการศึกษาท้องถิ่นที่ได้รับการพัฒนาจากมหาวิทยาลัยราชภัฏสกลนคร (คน)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(สงป.)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150495" indent="-1504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300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(566)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(150)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250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รองอธิการบดีฝ่ายวิชาการ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คณบดีคณะครุศาสตร์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03391"/>
                  </a:ext>
                </a:extLst>
              </a:tr>
              <a:tr h="1322022">
                <a:tc>
                  <a:txBody>
                    <a:bodyPr/>
                    <a:lstStyle/>
                    <a:p>
                      <a:pPr marL="150495" marR="0" indent="-15049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ร้อยละของโรงเรียนเครือข่ายที่นำความรู้จากมหาวิทยาลัยราชภัฏสกลนครไปใช้ประโยชน์ในการจัดการเรียนการสอน (ร้อยละ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   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82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84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86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88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รองอธิการบดีฝ่ายวิชาการ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คณบดีคณะครุศาสตร์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9964" marR="4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481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1005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4983"/>
            <a:ext cx="12191999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3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การยกระดับคุณภาพการศึกษา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4F14D22D-7111-557C-D795-8BDAEBF7D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55132"/>
              </p:ext>
            </p:extLst>
          </p:nvPr>
        </p:nvGraphicFramePr>
        <p:xfrm>
          <a:off x="188685" y="467044"/>
          <a:ext cx="13933716" cy="4898313"/>
        </p:xfrm>
        <a:graphic>
          <a:graphicData uri="http://schemas.openxmlformats.org/drawingml/2006/table">
            <a:tbl>
              <a:tblPr firstRow="1" firstCol="1" bandRow="1"/>
              <a:tblGrid>
                <a:gridCol w="2538167">
                  <a:extLst>
                    <a:ext uri="{9D8B030D-6E8A-4147-A177-3AD203B41FA5}">
                      <a16:colId xmlns:a16="http://schemas.microsoft.com/office/drawing/2014/main" val="1168438103"/>
                    </a:ext>
                  </a:extLst>
                </a:gridCol>
                <a:gridCol w="771914">
                  <a:extLst>
                    <a:ext uri="{9D8B030D-6E8A-4147-A177-3AD203B41FA5}">
                      <a16:colId xmlns:a16="http://schemas.microsoft.com/office/drawing/2014/main" val="2825305244"/>
                    </a:ext>
                  </a:extLst>
                </a:gridCol>
                <a:gridCol w="824248">
                  <a:extLst>
                    <a:ext uri="{9D8B030D-6E8A-4147-A177-3AD203B41FA5}">
                      <a16:colId xmlns:a16="http://schemas.microsoft.com/office/drawing/2014/main" val="3302718658"/>
                    </a:ext>
                  </a:extLst>
                </a:gridCol>
                <a:gridCol w="654166">
                  <a:extLst>
                    <a:ext uri="{9D8B030D-6E8A-4147-A177-3AD203B41FA5}">
                      <a16:colId xmlns:a16="http://schemas.microsoft.com/office/drawing/2014/main" val="20865994"/>
                    </a:ext>
                  </a:extLst>
                </a:gridCol>
                <a:gridCol w="850414">
                  <a:extLst>
                    <a:ext uri="{9D8B030D-6E8A-4147-A177-3AD203B41FA5}">
                      <a16:colId xmlns:a16="http://schemas.microsoft.com/office/drawing/2014/main" val="4187471449"/>
                    </a:ext>
                  </a:extLst>
                </a:gridCol>
                <a:gridCol w="626587">
                  <a:extLst>
                    <a:ext uri="{9D8B030D-6E8A-4147-A177-3AD203B41FA5}">
                      <a16:colId xmlns:a16="http://schemas.microsoft.com/office/drawing/2014/main" val="2777572252"/>
                    </a:ext>
                  </a:extLst>
                </a:gridCol>
                <a:gridCol w="672804">
                  <a:extLst>
                    <a:ext uri="{9D8B030D-6E8A-4147-A177-3AD203B41FA5}">
                      <a16:colId xmlns:a16="http://schemas.microsoft.com/office/drawing/2014/main" val="2159146425"/>
                    </a:ext>
                  </a:extLst>
                </a:gridCol>
                <a:gridCol w="728872">
                  <a:extLst>
                    <a:ext uri="{9D8B030D-6E8A-4147-A177-3AD203B41FA5}">
                      <a16:colId xmlns:a16="http://schemas.microsoft.com/office/drawing/2014/main" val="422862061"/>
                    </a:ext>
                  </a:extLst>
                </a:gridCol>
                <a:gridCol w="855023">
                  <a:extLst>
                    <a:ext uri="{9D8B030D-6E8A-4147-A177-3AD203B41FA5}">
                      <a16:colId xmlns:a16="http://schemas.microsoft.com/office/drawing/2014/main" val="295041086"/>
                    </a:ext>
                  </a:extLst>
                </a:gridCol>
                <a:gridCol w="3013604">
                  <a:extLst>
                    <a:ext uri="{9D8B030D-6E8A-4147-A177-3AD203B41FA5}">
                      <a16:colId xmlns:a16="http://schemas.microsoft.com/office/drawing/2014/main" val="2432032277"/>
                    </a:ext>
                  </a:extLst>
                </a:gridCol>
                <a:gridCol w="2397917">
                  <a:extLst>
                    <a:ext uri="{9D8B030D-6E8A-4147-A177-3AD203B41FA5}">
                      <a16:colId xmlns:a16="http://schemas.microsoft.com/office/drawing/2014/main" val="360655317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 3 การยกระดับคุณภาพการศึกษา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08635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3.1 นักศึกษา บัณฑิตและประชาชนมีการพัฒนาศักยภาพและทักษะวิชาชีพตามมาตรฐาน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73509"/>
                  </a:ext>
                </a:extLst>
              </a:tr>
              <a:tr h="792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379477"/>
                  </a:ext>
                </a:extLst>
              </a:tr>
              <a:tr h="381803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เป้าประสงค์เชิงยุทธศาสตร์ 3.1 นักศึกษา บัณฑิตและประชาชนมีการพัฒนาศักยภาพและทักษะวิชาชีพตามมาตรฐาน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021041"/>
                  </a:ext>
                </a:extLst>
              </a:tr>
              <a:tr h="15321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ร้อยละของบัณฑิตปริญญาตรีที่ได้งานทำหรือประกอบอาชีพอิสระภายใน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(ร้อยละ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(สกอ.)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88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94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02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(86.33)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92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92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รองอธิการบดีฝ่ายวางแผน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ฯ</a:t>
                      </a:r>
                      <a:r>
                        <a:rPr lang="en-US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งานประกันคุณภาพ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คณบดีทุกคณะ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27436"/>
                  </a:ext>
                </a:extLst>
              </a:tr>
              <a:tr h="161484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63830" algn="l"/>
                        </a:tabLst>
                        <a:defRPr/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ร้อยละของนักศึกษาระดับปริญญาตรีชั้นปีสุดท้ายที่ผ่านการทดสอบทักษะด้านภาษาอังกฤษ 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CEFR </a:t>
                      </a: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ในระดับ 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B1 </a:t>
                      </a: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ขึ้น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ไป</a:t>
                      </a:r>
                      <a:b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(มรภ.)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(17.28)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(60.40)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ผู้ช่วยอธิการบดีฝ่ายภาษา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ฯ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ข้อมูล </a:t>
                      </a: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800" b="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งาน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ศึกษาฝึกอบรมทางภาษาและวิเทศ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สัมพันธ์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สถาบันภาษา ศิลปะและวัฒนธรรม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32758"/>
                  </a:ext>
                </a:extLst>
              </a:tr>
              <a:tr h="22882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3830" algn="l"/>
                        </a:tabLst>
                      </a:pPr>
                      <a:r>
                        <a:rPr lang="th-TH" sz="1400" u="sng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ร้อยละของนักศึกษาระดับปริญญาตรีชั้นปีสุดท้ายที่ผ่านการทดสอบทักษะด้านภาษาอังกฤษ </a:t>
                      </a:r>
                      <a:r>
                        <a:rPr lang="en-US" sz="1400" u="sng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CEFR </a:t>
                      </a:r>
                      <a:r>
                        <a:rPr lang="th-TH" sz="1400" u="sng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ในระดับ </a:t>
                      </a:r>
                      <a:r>
                        <a:rPr lang="en-US" sz="1400" u="sng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B1 </a:t>
                      </a:r>
                      <a:r>
                        <a:rPr lang="th-TH" sz="1400" u="sng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ขึ้นไป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3830" algn="l"/>
                        </a:tabLst>
                      </a:pPr>
                      <a:r>
                        <a:rPr lang="th-TH" sz="1400" u="sng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(ร้อยละ)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(17.28)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(60.40)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ผู้ช่วยอธิการบดีฝ่ายภาษาฯ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งานศึกษาฝกอบรมทางภาษาและวิเทศสัมพันธ สถาบันภาษา ศิลปะและวัฒนธรรม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101556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E28865D-F1B8-4D22-FC5F-D9B8F44E58ED}"/>
              </a:ext>
            </a:extLst>
          </p:cNvPr>
          <p:cNvSpPr txBox="1"/>
          <p:nvPr/>
        </p:nvSpPr>
        <p:spPr>
          <a:xfrm>
            <a:off x="527538" y="5376524"/>
            <a:ext cx="14394234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3.</a:t>
            </a:r>
            <a:r>
              <a:rPr lang="en-US" sz="1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1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1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400" u="sng" dirty="0"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ส่งเสริมการจัดการเรียนรู้ในศตวรรษที่ 21</a:t>
            </a:r>
            <a:r>
              <a:rPr lang="th-TH" sz="14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14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1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โครงการพัฒนาความรู้ ทักษะด้านภาษา อังกฤษในศตวรรษที่ 21 สำหรับนักศึกษาครูในมหาวิทยาลัยราชภัฏ (การพัฒนาภาษาอังกฤษ และการพัฒนาความรู้ทางสารสนเทศ</a:t>
            </a:r>
            <a:r>
              <a:rPr lang="th-TH" sz="1400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</a:t>
            </a:r>
            <a:r>
              <a:rPr lang="th-TH" sz="1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หลักที่ </a:t>
            </a:r>
            <a:r>
              <a:rPr lang="en-US" sz="14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โครงการพัฒนาโรงเรียนวิถีธรรมแห่งมหาวิทยาลัยราชภัฏ</a:t>
            </a:r>
            <a:r>
              <a:rPr lang="th-TH" sz="1400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สกลนคร</a:t>
            </a:r>
            <a:br>
              <a:rPr lang="th-TH" sz="1400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400" b="1" spc="-30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</a:t>
            </a:r>
            <a:r>
              <a:rPr lang="th-TH" sz="14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หลักที่ </a:t>
            </a:r>
            <a:r>
              <a:rPr lang="en-US" sz="14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14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4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โครงการสนับสนุนการจัดการเรียนการ</a:t>
            </a:r>
            <a:r>
              <a:rPr lang="th-TH" sz="1400" spc="-30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สอน   </a:t>
            </a:r>
            <a:r>
              <a:rPr lang="th-TH" sz="1400" b="1" dirty="0" smtClean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</a:t>
            </a:r>
            <a:r>
              <a:rPr lang="th-TH" sz="1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หลักที่ </a:t>
            </a:r>
            <a:r>
              <a:rPr lang="en-US" sz="1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</a:t>
            </a:r>
            <a:r>
              <a:rPr lang="th-TH" sz="14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: </a:t>
            </a:r>
            <a:r>
              <a:rPr lang="th-TH" sz="1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โครงการบูรณาการพันธกิจมหาวิทยาลัยเพื่อยกระดับคุณภาพชีวิต (ด้านการจัดการศึกษา)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2852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E7BED04-9AD3-F707-D92E-E268F75C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983"/>
            <a:ext cx="12191999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3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การยกระดับคุณภาพการศึกษา (ต่อ)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193802-C7E6-4C5F-C3A6-1F2A1CE1510B}"/>
              </a:ext>
            </a:extLst>
          </p:cNvPr>
          <p:cNvSpPr txBox="1"/>
          <p:nvPr/>
        </p:nvSpPr>
        <p:spPr>
          <a:xfrm>
            <a:off x="2246489" y="4547478"/>
            <a:ext cx="1026806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3.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.2 : </a:t>
            </a:r>
            <a:r>
              <a:rPr lang="th-TH" sz="1600" u="sng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ปรับปรุงโครงสร้างพื้นฐานเพื่อรองรับการเรียนรู้ในศตวรรษที่ 21</a:t>
            </a:r>
            <a:br>
              <a:rPr lang="th-TH" sz="1600" u="sng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โครงการหลัก : </a:t>
            </a:r>
            <a:r>
              <a:rPr lang="th-TH" sz="16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โครงการพัฒนาระบบและกลไกการดำเนินงาน</a:t>
            </a:r>
            <a:r>
              <a:rPr lang="th-TH" sz="1600" i="1" u="sng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เพื่อรองรับการเรียนรู้ในศตวรรษที่ 21</a:t>
            </a:r>
            <a:r>
              <a:rPr lang="th-TH" sz="1600" dirty="0">
                <a:latin typeface="Calibri" panose="020F0502020204030204" pitchFamily="34" charset="0"/>
                <a:ea typeface="TH SarabunPSK" panose="020B0500040200020003" pitchFamily="34" charset="-34"/>
                <a:cs typeface="Cordia New" panose="020B0304020202020204" pitchFamily="34" charset="-34"/>
              </a:rPr>
              <a:t/>
            </a:r>
            <a:br>
              <a:rPr lang="th-TH" sz="1600" dirty="0">
                <a:latin typeface="Calibri" panose="020F0502020204030204" pitchFamily="34" charset="0"/>
                <a:ea typeface="TH SarabunPSK" panose="020B0500040200020003" pitchFamily="34" charset="-34"/>
                <a:cs typeface="Cordia New" panose="020B0304020202020204" pitchFamily="34" charset="-34"/>
              </a:rPr>
            </a:br>
            <a:r>
              <a:rPr lang="th-TH" sz="1600" i="1" u="sng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u="sng" dirty="0">
                <a:effectLst/>
                <a:latin typeface="Calibri" panose="020F0502020204030204" pitchFamily="34" charset="0"/>
                <a:ea typeface="Sarabun"/>
                <a:cs typeface="TH SarabunPSK" panose="020B0500040200020003" pitchFamily="34" charset="-34"/>
              </a:rPr>
              <a:t>การปรับระเบียบในการปฏิบัติงาน</a:t>
            </a:r>
            <a:r>
              <a:rPr lang="th-TH" sz="1600" dirty="0">
                <a:latin typeface="Calibri" panose="020F0502020204030204" pitchFamily="34" charset="0"/>
                <a:ea typeface="Sarabun"/>
                <a:cs typeface="Cordia New" panose="020B0304020202020204" pitchFamily="34" charset="-34"/>
              </a:rPr>
              <a:t> </a:t>
            </a:r>
            <a:r>
              <a:rPr lang="th-TH" sz="1600" u="sng" dirty="0">
                <a:effectLst/>
                <a:latin typeface="Calibri" panose="020F0502020204030204" pitchFamily="34" charset="0"/>
                <a:ea typeface="Sarabun"/>
                <a:cs typeface="TH SarabunPSK" panose="020B0500040200020003" pitchFamily="34" charset="-34"/>
              </a:rPr>
              <a:t>-การลดขั้นตอนให้กระชับ คล่องตัว</a:t>
            </a:r>
            <a:br>
              <a:rPr lang="th-TH" sz="1600" u="sng" dirty="0">
                <a:effectLst/>
                <a:latin typeface="Calibri" panose="020F0502020204030204" pitchFamily="34" charset="0"/>
                <a:ea typeface="Sarabun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3.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: </a:t>
            </a:r>
            <a:r>
              <a:rPr lang="th-TH" sz="1600" u="sng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พัฒนาหลักสูตรให้สอดคล้องกับสถานการณ์</a:t>
            </a:r>
            <a:br>
              <a:rPr lang="th-TH" sz="1600" u="sng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</a:t>
            </a:r>
            <a:r>
              <a:rPr lang="th-T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โครงการพัฒนาปรับปรุงหลักสูตร และหลักสูตรระยะสั้นให้มีความพร้อมตามแนวทางยุทธศาสตร์ใหม่ </a:t>
            </a: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</a:t>
            </a:r>
            <a:r>
              <a:rPr lang="th-T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การเรียนการสอนออนไลน์ </a:t>
            </a:r>
            <a:r>
              <a:rPr lang="th-TH" sz="16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br>
              <a:rPr lang="th-TH" sz="16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16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th-T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หลักสูตรระยะสั้น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Reskill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Upskill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en-US" sz="1600" dirty="0" err="1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MultiSkill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Credit Bank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/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Credit Transfer</a:t>
            </a:r>
            <a:r>
              <a:rPr lang="th-TH" sz="16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-</a:t>
            </a:r>
            <a:r>
              <a:rPr lang="th-TH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สหวิทยาการ (</a:t>
            </a:r>
            <a:r>
              <a:rPr lang="en-US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CWIE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1738EB0E-2F16-02E3-964F-8FB17F5FF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12582"/>
              </p:ext>
            </p:extLst>
          </p:nvPr>
        </p:nvGraphicFramePr>
        <p:xfrm>
          <a:off x="203204" y="623586"/>
          <a:ext cx="14354630" cy="4484251"/>
        </p:xfrm>
        <a:graphic>
          <a:graphicData uri="http://schemas.openxmlformats.org/drawingml/2006/table">
            <a:tbl>
              <a:tblPr firstRow="1" firstCol="1" bandRow="1"/>
              <a:tblGrid>
                <a:gridCol w="2495544">
                  <a:extLst>
                    <a:ext uri="{9D8B030D-6E8A-4147-A177-3AD203B41FA5}">
                      <a16:colId xmlns:a16="http://schemas.microsoft.com/office/drawing/2014/main" val="1168438103"/>
                    </a:ext>
                  </a:extLst>
                </a:gridCol>
                <a:gridCol w="803314">
                  <a:extLst>
                    <a:ext uri="{9D8B030D-6E8A-4147-A177-3AD203B41FA5}">
                      <a16:colId xmlns:a16="http://schemas.microsoft.com/office/drawing/2014/main" val="2825305244"/>
                    </a:ext>
                  </a:extLst>
                </a:gridCol>
                <a:gridCol w="857775">
                  <a:extLst>
                    <a:ext uri="{9D8B030D-6E8A-4147-A177-3AD203B41FA5}">
                      <a16:colId xmlns:a16="http://schemas.microsoft.com/office/drawing/2014/main" val="3302718658"/>
                    </a:ext>
                  </a:extLst>
                </a:gridCol>
                <a:gridCol w="680775">
                  <a:extLst>
                    <a:ext uri="{9D8B030D-6E8A-4147-A177-3AD203B41FA5}">
                      <a16:colId xmlns:a16="http://schemas.microsoft.com/office/drawing/2014/main" val="20865994"/>
                    </a:ext>
                  </a:extLst>
                </a:gridCol>
                <a:gridCol w="885006">
                  <a:extLst>
                    <a:ext uri="{9D8B030D-6E8A-4147-A177-3AD203B41FA5}">
                      <a16:colId xmlns:a16="http://schemas.microsoft.com/office/drawing/2014/main" val="4187471449"/>
                    </a:ext>
                  </a:extLst>
                </a:gridCol>
                <a:gridCol w="652075">
                  <a:extLst>
                    <a:ext uri="{9D8B030D-6E8A-4147-A177-3AD203B41FA5}">
                      <a16:colId xmlns:a16="http://schemas.microsoft.com/office/drawing/2014/main" val="2777572252"/>
                    </a:ext>
                  </a:extLst>
                </a:gridCol>
                <a:gridCol w="700172">
                  <a:extLst>
                    <a:ext uri="{9D8B030D-6E8A-4147-A177-3AD203B41FA5}">
                      <a16:colId xmlns:a16="http://schemas.microsoft.com/office/drawing/2014/main" val="2159146425"/>
                    </a:ext>
                  </a:extLst>
                </a:gridCol>
                <a:gridCol w="758521">
                  <a:extLst>
                    <a:ext uri="{9D8B030D-6E8A-4147-A177-3AD203B41FA5}">
                      <a16:colId xmlns:a16="http://schemas.microsoft.com/office/drawing/2014/main" val="422862061"/>
                    </a:ext>
                  </a:extLst>
                </a:gridCol>
                <a:gridCol w="889802">
                  <a:extLst>
                    <a:ext uri="{9D8B030D-6E8A-4147-A177-3AD203B41FA5}">
                      <a16:colId xmlns:a16="http://schemas.microsoft.com/office/drawing/2014/main" val="295041086"/>
                    </a:ext>
                  </a:extLst>
                </a:gridCol>
                <a:gridCol w="2815869">
                  <a:extLst>
                    <a:ext uri="{9D8B030D-6E8A-4147-A177-3AD203B41FA5}">
                      <a16:colId xmlns:a16="http://schemas.microsoft.com/office/drawing/2014/main" val="2432032277"/>
                    </a:ext>
                  </a:extLst>
                </a:gridCol>
                <a:gridCol w="2815777">
                  <a:extLst>
                    <a:ext uri="{9D8B030D-6E8A-4147-A177-3AD203B41FA5}">
                      <a16:colId xmlns:a16="http://schemas.microsoft.com/office/drawing/2014/main" val="360655317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 3 การยกระดับคุณภาพการศึกษา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08635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3.1 นักศึกษา บัณฑิตและประชาชนมีการพัฒนาศักยภาพและทักษะวิชาชีพตามมาตรฐาน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73509"/>
                  </a:ext>
                </a:extLst>
              </a:tr>
              <a:tr h="85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379477"/>
                  </a:ext>
                </a:extLst>
              </a:tr>
              <a:tr h="728722">
                <a:tc>
                  <a:txBody>
                    <a:bodyPr/>
                    <a:lstStyle/>
                    <a:p>
                      <a:r>
                        <a:rPr lang="en-US" sz="1800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ร้อยละของนักศึกษาระดับปริญญาตรีชั้นปีสุดท้ายที่ผ่านการทดสอบทักษะด้านดิจิทัล (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IC3 </a:t>
                      </a:r>
                      <a:r>
                        <a:rPr lang="th-TH" sz="1800" u="none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หรือเทียบเท่า) (ร้อยละ</a:t>
                      </a:r>
                      <a:r>
                        <a:rPr lang="th-TH" sz="1800" u="none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(สงป.)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(76.98)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  <a:p>
                      <a:pPr algn="ctr"/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(83.04)</a:t>
                      </a:r>
                    </a:p>
                    <a:p>
                      <a:pPr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ผอ.สำนัก</a:t>
                      </a:r>
                      <a:r>
                        <a:rPr lang="th-TH" sz="1800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การฯ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รองผอ.สำนัก</a:t>
                      </a:r>
                      <a:r>
                        <a:rPr lang="th-TH" sz="1800" kern="12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11087"/>
                  </a:ext>
                </a:extLst>
              </a:tr>
              <a:tr h="91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ร้อยละของผู้เข้าร่วมหลักสูตรระยะสั้น แบบไม่ได้รับปริญญา (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Non degree Program</a:t>
                      </a: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นำ</a:t>
                      </a: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ความรู้ไปใช้ประโยชน์ </a:t>
                      </a:r>
                      <a:endParaRPr lang="th-TH" sz="1800" u="non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80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(80)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รองอธิการบดีฝ่ายวิชาการ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ผอ.สำนักส่งเสริมฯ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คณบดีทุกคณะ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27436"/>
                  </a:ext>
                </a:extLst>
              </a:tr>
              <a:tr h="901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63830" algn="l"/>
                        </a:tabLst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ร้อยละของหลักสูตรที่ใช้ชุมชนเป็นฐาน (ร้อยละ)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383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รองอธิการบดีฝ่ายวิชาการ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ผอ.สำนักส่งเสริมฯ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คณบดีทุกคณะ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32758"/>
                  </a:ext>
                </a:extLst>
              </a:tr>
            </a:tbl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D02655B-D2EB-620B-1A01-3A2C031D9692}"/>
              </a:ext>
            </a:extLst>
          </p:cNvPr>
          <p:cNvSpPr txBox="1"/>
          <p:nvPr/>
        </p:nvSpPr>
        <p:spPr>
          <a:xfrm>
            <a:off x="10485728" y="104983"/>
            <a:ext cx="135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P.72-73 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75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E7BED04-9AD3-F707-D92E-E268F75C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983"/>
            <a:ext cx="12191999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3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การยกระดับคุณภาพการศึกษา (ต่อ)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193802-C7E6-4C5F-C3A6-1F2A1CE1510B}"/>
              </a:ext>
            </a:extLst>
          </p:cNvPr>
          <p:cNvSpPr txBox="1"/>
          <p:nvPr/>
        </p:nvSpPr>
        <p:spPr>
          <a:xfrm>
            <a:off x="1364347" y="5260549"/>
            <a:ext cx="11617008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3.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3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.1: 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การส่งเสริมให้อาจารย์มีความเป็นมืออาชีพ</a:t>
            </a:r>
            <a:b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 :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โครงการพัฒนาศักยภาพอาจารย์ - คุณวุฒิระดับปริญญาเอก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– ผลงานทางวิชาการ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– พัฒนาภาษาอังกฤษ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1800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การพัฒนาศักยภาพการจัดการเรียนรู้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- กระบวนการ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Professional Learning Community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(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PLC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1738EB0E-2F16-02E3-964F-8FB17F5FF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582578"/>
              </p:ext>
            </p:extLst>
          </p:nvPr>
        </p:nvGraphicFramePr>
        <p:xfrm>
          <a:off x="304800" y="566648"/>
          <a:ext cx="14354630" cy="4596291"/>
        </p:xfrm>
        <a:graphic>
          <a:graphicData uri="http://schemas.openxmlformats.org/drawingml/2006/table">
            <a:tbl>
              <a:tblPr firstRow="1" firstCol="1" bandRow="1"/>
              <a:tblGrid>
                <a:gridCol w="2495544">
                  <a:extLst>
                    <a:ext uri="{9D8B030D-6E8A-4147-A177-3AD203B41FA5}">
                      <a16:colId xmlns:a16="http://schemas.microsoft.com/office/drawing/2014/main" val="1168438103"/>
                    </a:ext>
                  </a:extLst>
                </a:gridCol>
                <a:gridCol w="803314">
                  <a:extLst>
                    <a:ext uri="{9D8B030D-6E8A-4147-A177-3AD203B41FA5}">
                      <a16:colId xmlns:a16="http://schemas.microsoft.com/office/drawing/2014/main" val="2825305244"/>
                    </a:ext>
                  </a:extLst>
                </a:gridCol>
                <a:gridCol w="857775">
                  <a:extLst>
                    <a:ext uri="{9D8B030D-6E8A-4147-A177-3AD203B41FA5}">
                      <a16:colId xmlns:a16="http://schemas.microsoft.com/office/drawing/2014/main" val="3302718658"/>
                    </a:ext>
                  </a:extLst>
                </a:gridCol>
                <a:gridCol w="680775">
                  <a:extLst>
                    <a:ext uri="{9D8B030D-6E8A-4147-A177-3AD203B41FA5}">
                      <a16:colId xmlns:a16="http://schemas.microsoft.com/office/drawing/2014/main" val="20865994"/>
                    </a:ext>
                  </a:extLst>
                </a:gridCol>
                <a:gridCol w="885006">
                  <a:extLst>
                    <a:ext uri="{9D8B030D-6E8A-4147-A177-3AD203B41FA5}">
                      <a16:colId xmlns:a16="http://schemas.microsoft.com/office/drawing/2014/main" val="4187471449"/>
                    </a:ext>
                  </a:extLst>
                </a:gridCol>
                <a:gridCol w="652075">
                  <a:extLst>
                    <a:ext uri="{9D8B030D-6E8A-4147-A177-3AD203B41FA5}">
                      <a16:colId xmlns:a16="http://schemas.microsoft.com/office/drawing/2014/main" val="2777572252"/>
                    </a:ext>
                  </a:extLst>
                </a:gridCol>
                <a:gridCol w="700172">
                  <a:extLst>
                    <a:ext uri="{9D8B030D-6E8A-4147-A177-3AD203B41FA5}">
                      <a16:colId xmlns:a16="http://schemas.microsoft.com/office/drawing/2014/main" val="2159146425"/>
                    </a:ext>
                  </a:extLst>
                </a:gridCol>
                <a:gridCol w="758521">
                  <a:extLst>
                    <a:ext uri="{9D8B030D-6E8A-4147-A177-3AD203B41FA5}">
                      <a16:colId xmlns:a16="http://schemas.microsoft.com/office/drawing/2014/main" val="422862061"/>
                    </a:ext>
                  </a:extLst>
                </a:gridCol>
                <a:gridCol w="889802">
                  <a:extLst>
                    <a:ext uri="{9D8B030D-6E8A-4147-A177-3AD203B41FA5}">
                      <a16:colId xmlns:a16="http://schemas.microsoft.com/office/drawing/2014/main" val="295041086"/>
                    </a:ext>
                  </a:extLst>
                </a:gridCol>
                <a:gridCol w="2815869">
                  <a:extLst>
                    <a:ext uri="{9D8B030D-6E8A-4147-A177-3AD203B41FA5}">
                      <a16:colId xmlns:a16="http://schemas.microsoft.com/office/drawing/2014/main" val="2432032277"/>
                    </a:ext>
                  </a:extLst>
                </a:gridCol>
                <a:gridCol w="2815777">
                  <a:extLst>
                    <a:ext uri="{9D8B030D-6E8A-4147-A177-3AD203B41FA5}">
                      <a16:colId xmlns:a16="http://schemas.microsoft.com/office/drawing/2014/main" val="360655317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 3 การยกระดับคุณภาพการศึกษา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08635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3.1 นักศึกษา บัณฑิตและประชาชนมีการพัฒนาศักยภาพและทักษะวิชาชีพตามมาตรฐาน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73509"/>
                  </a:ext>
                </a:extLst>
              </a:tr>
              <a:tr h="850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379477"/>
                  </a:ext>
                </a:extLst>
              </a:tr>
              <a:tr h="289881">
                <a:tc gridSpan="10">
                  <a:txBody>
                    <a:bodyPr/>
                    <a:lstStyle/>
                    <a:p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3.2  บัณฑิตเป็นคนดีมีจิตสาธารณะ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11087"/>
                  </a:ext>
                </a:extLst>
              </a:tr>
              <a:tr h="91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ร้อยละความพึงพอใจของผู้ใช้บัณฑิตต่อ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บัณฑิตามกรอบ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TQF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(ร้อยละ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(สกอ.)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84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(88.20)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(91.40)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รองอธิการบดีฝ่ายวิชาการ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b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ผอ.สำนักส่งเสริมฯ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คณบดีทุกคณะ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27436"/>
                  </a:ext>
                </a:extLst>
              </a:tr>
              <a:tr h="26324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3830" algn="l"/>
                        </a:tabLst>
                      </a:pPr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เป้าประสงค์เชิงยุทธศาสตร์ 3.3 อาจารย์มีการพัฒนาศักยภาพทั้งด้านคุณวุฒิการศึกษาตำแหน่งทางวิชาการและสมรรถนะวิชาชีพ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32758"/>
                  </a:ext>
                </a:extLst>
              </a:tr>
              <a:tr h="901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ร้อยละความพึงพอใจของนักศึกษาต่อสถาบันอุดมศึกษา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(78.60)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รองอธิการบดีฝ่ายวิชาการ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ผอ.สำนักส่งเสริมฯ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คณบดีทุกคณะ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77187"/>
                  </a:ext>
                </a:extLst>
              </a:tr>
              <a:tr h="901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ร้อยละอาจารย์ประจำสถาบันที่มีคุณวุฒิปริญญาเอก (ร้อยละ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(สกอ.1.2)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(32.28)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34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รองอธิการบดีฝ่ายบริหาร</a:t>
                      </a:r>
                      <a:r>
                        <a:rPr lang="th-TH" sz="1600" b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ผอ.สำนักงานอธิการบดี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งานบริหารบุคคลฯ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4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232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E7BED04-9AD3-F707-D92E-E268F75C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983"/>
            <a:ext cx="12191999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3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การยกระดับคุณภาพการศึกษา (ต่อ)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9193802-C7E6-4C5F-C3A6-1F2A1CE1510B}"/>
              </a:ext>
            </a:extLst>
          </p:cNvPr>
          <p:cNvSpPr txBox="1"/>
          <p:nvPr/>
        </p:nvSpPr>
        <p:spPr>
          <a:xfrm>
            <a:off x="1494975" y="5371154"/>
            <a:ext cx="11617008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3.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3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.1: </a:t>
            </a:r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การส่งเสริมให้อาจารย์มีความเป็นมืออาชีพ</a:t>
            </a:r>
            <a:b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 :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โครงการพัฒนาศักยภาพอาจารย์ - คุณวุฒิระดับปริญญาเอก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– ผลงานทางวิชาการ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– พัฒนาภาษาอังกฤษ</a:t>
            </a:r>
            <a:r>
              <a:rPr lang="th-TH" sz="18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1800" spc="-7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การพัฒนาศักยภาพการจัดการเรียนรู้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1800" dirty="0"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- กระบวนการ 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Professional Learning Community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(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PLC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1738EB0E-2F16-02E3-964F-8FB17F5FF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690557"/>
              </p:ext>
            </p:extLst>
          </p:nvPr>
        </p:nvGraphicFramePr>
        <p:xfrm>
          <a:off x="304800" y="566648"/>
          <a:ext cx="14354630" cy="4817499"/>
        </p:xfrm>
        <a:graphic>
          <a:graphicData uri="http://schemas.openxmlformats.org/drawingml/2006/table">
            <a:tbl>
              <a:tblPr firstRow="1" firstCol="1" bandRow="1"/>
              <a:tblGrid>
                <a:gridCol w="2495544">
                  <a:extLst>
                    <a:ext uri="{9D8B030D-6E8A-4147-A177-3AD203B41FA5}">
                      <a16:colId xmlns:a16="http://schemas.microsoft.com/office/drawing/2014/main" val="1168438103"/>
                    </a:ext>
                  </a:extLst>
                </a:gridCol>
                <a:gridCol w="803314">
                  <a:extLst>
                    <a:ext uri="{9D8B030D-6E8A-4147-A177-3AD203B41FA5}">
                      <a16:colId xmlns:a16="http://schemas.microsoft.com/office/drawing/2014/main" val="2825305244"/>
                    </a:ext>
                  </a:extLst>
                </a:gridCol>
                <a:gridCol w="857775">
                  <a:extLst>
                    <a:ext uri="{9D8B030D-6E8A-4147-A177-3AD203B41FA5}">
                      <a16:colId xmlns:a16="http://schemas.microsoft.com/office/drawing/2014/main" val="3302718658"/>
                    </a:ext>
                  </a:extLst>
                </a:gridCol>
                <a:gridCol w="680775">
                  <a:extLst>
                    <a:ext uri="{9D8B030D-6E8A-4147-A177-3AD203B41FA5}">
                      <a16:colId xmlns:a16="http://schemas.microsoft.com/office/drawing/2014/main" val="20865994"/>
                    </a:ext>
                  </a:extLst>
                </a:gridCol>
                <a:gridCol w="885006">
                  <a:extLst>
                    <a:ext uri="{9D8B030D-6E8A-4147-A177-3AD203B41FA5}">
                      <a16:colId xmlns:a16="http://schemas.microsoft.com/office/drawing/2014/main" val="4187471449"/>
                    </a:ext>
                  </a:extLst>
                </a:gridCol>
                <a:gridCol w="652075">
                  <a:extLst>
                    <a:ext uri="{9D8B030D-6E8A-4147-A177-3AD203B41FA5}">
                      <a16:colId xmlns:a16="http://schemas.microsoft.com/office/drawing/2014/main" val="2777572252"/>
                    </a:ext>
                  </a:extLst>
                </a:gridCol>
                <a:gridCol w="700172">
                  <a:extLst>
                    <a:ext uri="{9D8B030D-6E8A-4147-A177-3AD203B41FA5}">
                      <a16:colId xmlns:a16="http://schemas.microsoft.com/office/drawing/2014/main" val="2159146425"/>
                    </a:ext>
                  </a:extLst>
                </a:gridCol>
                <a:gridCol w="758521">
                  <a:extLst>
                    <a:ext uri="{9D8B030D-6E8A-4147-A177-3AD203B41FA5}">
                      <a16:colId xmlns:a16="http://schemas.microsoft.com/office/drawing/2014/main" val="422862061"/>
                    </a:ext>
                  </a:extLst>
                </a:gridCol>
                <a:gridCol w="889802">
                  <a:extLst>
                    <a:ext uri="{9D8B030D-6E8A-4147-A177-3AD203B41FA5}">
                      <a16:colId xmlns:a16="http://schemas.microsoft.com/office/drawing/2014/main" val="295041086"/>
                    </a:ext>
                  </a:extLst>
                </a:gridCol>
                <a:gridCol w="2815869">
                  <a:extLst>
                    <a:ext uri="{9D8B030D-6E8A-4147-A177-3AD203B41FA5}">
                      <a16:colId xmlns:a16="http://schemas.microsoft.com/office/drawing/2014/main" val="2432032277"/>
                    </a:ext>
                  </a:extLst>
                </a:gridCol>
                <a:gridCol w="2815777">
                  <a:extLst>
                    <a:ext uri="{9D8B030D-6E8A-4147-A177-3AD203B41FA5}">
                      <a16:colId xmlns:a16="http://schemas.microsoft.com/office/drawing/2014/main" val="360655317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ยุทธศาสตร์ที่ 3 การยกระดับคุณภาพการศึกษา</a:t>
                      </a:r>
                      <a:endParaRPr lang="en-US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08635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3.1 นักศึกษา บัณฑิตและประชาชนมีการพัฒนาศักยภาพและทักษะวิชาชีพตามมาตรฐาน</a:t>
                      </a:r>
                      <a:endParaRPr lang="en-US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73509"/>
                  </a:ext>
                </a:extLst>
              </a:tr>
              <a:tr h="850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2563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2564</a:t>
                      </a:r>
                      <a:endParaRPr lang="th-TH" sz="1800" b="1" dirty="0" smtClean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379477"/>
                  </a:ext>
                </a:extLst>
              </a:tr>
              <a:tr h="26324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3830" algn="l"/>
                        </a:tabLs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เป้าประสงค์เชิงยุทธศาสตร์ 3.3 อาจารย์มีการพัฒนาศักยภาพทั้งด้านคุณวุฒิการศึกษาตำแหน่งทางวิชาการและสมรรถนะวิชาชีพ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32" marR="4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32758"/>
                  </a:ext>
                </a:extLst>
              </a:tr>
              <a:tr h="901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ร้อยละอาจารย์ประจำสถาบันที่ดำรงตำแหน่งทางวิชาการ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(ร้อยละ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(สกอ.1.3)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29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(31.43)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34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31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รองอธิการบดีฝ่ายบริหาร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ผอ.สำนักงานอธิการบดี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งานบริหารบุคคลฯ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877187"/>
                  </a:ext>
                </a:extLst>
              </a:tr>
              <a:tr h="901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ร้อยละของอาจารย์ที่นำความรู้ไปใช้ใน</a:t>
                      </a:r>
                      <a:r>
                        <a:rPr lang="th-TH" sz="18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การจัด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การเรียนการสอนด้วยภาษาต่างประเทศ (ร้อยละ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ผู้ช่วยอธิการบดีฝ่ายภาษาฯ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คณบดีทุกคณะ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งาน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ศึกษาฝึกอบรม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ทางภาษาและวิเทศ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สัมพันธ์</a:t>
                      </a:r>
                      <a:r>
                        <a:rPr lang="th-TH" sz="1800" baseline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สถาบัน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ภาษา ศิลปะและวัฒนธรรม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44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498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8117" y="6492875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7302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การพัฒนาระบบบริหารจัดการให้มีประสิทธิภาพ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66CA7440-A8D9-54BE-1BF2-39896D73A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28031"/>
              </p:ext>
            </p:extLst>
          </p:nvPr>
        </p:nvGraphicFramePr>
        <p:xfrm>
          <a:off x="104439" y="677485"/>
          <a:ext cx="12087562" cy="3535680"/>
        </p:xfrm>
        <a:graphic>
          <a:graphicData uri="http://schemas.openxmlformats.org/drawingml/2006/table">
            <a:tbl>
              <a:tblPr firstRow="1" firstCol="1" bandRow="1"/>
              <a:tblGrid>
                <a:gridCol w="2502805">
                  <a:extLst>
                    <a:ext uri="{9D8B030D-6E8A-4147-A177-3AD203B41FA5}">
                      <a16:colId xmlns:a16="http://schemas.microsoft.com/office/drawing/2014/main" val="1301216477"/>
                    </a:ext>
                  </a:extLst>
                </a:gridCol>
                <a:gridCol w="805204">
                  <a:extLst>
                    <a:ext uri="{9D8B030D-6E8A-4147-A177-3AD203B41FA5}">
                      <a16:colId xmlns:a16="http://schemas.microsoft.com/office/drawing/2014/main" val="1304801165"/>
                    </a:ext>
                  </a:extLst>
                </a:gridCol>
                <a:gridCol w="736855">
                  <a:extLst>
                    <a:ext uri="{9D8B030D-6E8A-4147-A177-3AD203B41FA5}">
                      <a16:colId xmlns:a16="http://schemas.microsoft.com/office/drawing/2014/main" val="2643685176"/>
                    </a:ext>
                  </a:extLst>
                </a:gridCol>
                <a:gridCol w="924989">
                  <a:extLst>
                    <a:ext uri="{9D8B030D-6E8A-4147-A177-3AD203B41FA5}">
                      <a16:colId xmlns:a16="http://schemas.microsoft.com/office/drawing/2014/main" val="2397311256"/>
                    </a:ext>
                  </a:extLst>
                </a:gridCol>
                <a:gridCol w="1003378">
                  <a:extLst>
                    <a:ext uri="{9D8B030D-6E8A-4147-A177-3AD203B41FA5}">
                      <a16:colId xmlns:a16="http://schemas.microsoft.com/office/drawing/2014/main" val="4056561774"/>
                    </a:ext>
                  </a:extLst>
                </a:gridCol>
                <a:gridCol w="815243">
                  <a:extLst>
                    <a:ext uri="{9D8B030D-6E8A-4147-A177-3AD203B41FA5}">
                      <a16:colId xmlns:a16="http://schemas.microsoft.com/office/drawing/2014/main" val="2193856838"/>
                    </a:ext>
                  </a:extLst>
                </a:gridCol>
                <a:gridCol w="625487">
                  <a:extLst>
                    <a:ext uri="{9D8B030D-6E8A-4147-A177-3AD203B41FA5}">
                      <a16:colId xmlns:a16="http://schemas.microsoft.com/office/drawing/2014/main" val="2942570810"/>
                    </a:ext>
                  </a:extLst>
                </a:gridCol>
                <a:gridCol w="624114">
                  <a:extLst>
                    <a:ext uri="{9D8B030D-6E8A-4147-A177-3AD203B41FA5}">
                      <a16:colId xmlns:a16="http://schemas.microsoft.com/office/drawing/2014/main" val="3781892442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1019506429"/>
                    </a:ext>
                  </a:extLst>
                </a:gridCol>
                <a:gridCol w="3251201">
                  <a:extLst>
                    <a:ext uri="{9D8B030D-6E8A-4147-A177-3AD203B41FA5}">
                      <a16:colId xmlns:a16="http://schemas.microsoft.com/office/drawing/2014/main" val="3351324788"/>
                    </a:ext>
                  </a:extLst>
                </a:gridCol>
              </a:tblGrid>
              <a:tr h="130513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.1 มหาวิทยาลัยมีการบริหารจัดการที่ดีมีคุณภาพเป็นไปตามหลักธรรมา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บาล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32026"/>
                  </a:ext>
                </a:extLst>
              </a:tr>
              <a:tr h="62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13612"/>
                  </a:ext>
                </a:extLst>
              </a:tr>
              <a:tr h="691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จำนวนระบบที่ใช้ในการบริหารจัดการ(ระบบ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(8)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453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ผอ.สำนัก</a:t>
                      </a:r>
                      <a:r>
                        <a:rPr lang="th-TH" sz="18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การฯ</a:t>
                      </a: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b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รองผอ.สำนัก</a:t>
                      </a:r>
                      <a:r>
                        <a:rPr lang="th-TH" sz="18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90315"/>
                  </a:ext>
                </a:extLst>
              </a:tr>
              <a:tr h="717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ระดับคุณธรรมและความโปร่งใสในการดำเนินงาน (ร้อยละ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86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(90.11)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86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(88.04)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91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92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รองอธิการบดีฝ่ายวางแผนฯ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ผอ.แผนฯ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337360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1725586-0902-B618-303F-ABEB71898482}"/>
              </a:ext>
            </a:extLst>
          </p:cNvPr>
          <p:cNvSpPr txBox="1"/>
          <p:nvPr/>
        </p:nvSpPr>
        <p:spPr>
          <a:xfrm>
            <a:off x="1222861" y="4262447"/>
            <a:ext cx="10098992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4.1.1 :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ยกระดับการบริหารจัดการให้มีคุณภาพ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1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โครงการบริหารจัดการทรัพยากรที่มีประสิทธิภาพเป็นไปตาม หลักธรรมา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ภิ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บาล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l">
              <a:lnSpc>
                <a:spcPct val="115000"/>
              </a:lnSpc>
              <a:buFont typeface="TH SarabunPSK" panose="020B0500040200020003" pitchFamily="34" charset="-34"/>
              <a:buChar char="-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การบริหารหน่วยงาน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-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การบริหารจัดการพื้นที่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-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การยกระดับโครงสร้าง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ICT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-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การจัดหารายได้ของมหาวิทยาลัย</a:t>
            </a:r>
            <a:endParaRPr lang="th-TH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l"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2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โครงการศูนย์การเรียนรู้เพื่อเป้าหมาย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l">
              <a:lnSpc>
                <a:spcPct val="115000"/>
              </a:lnSpc>
              <a:spcAft>
                <a:spcPts val="100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การพัฒนาที่ยั่งยืนสำหรับการบริหารจัดการทรัพยากรชุมชน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โครงการบูรณาการพันธกิจมหาวิทยาลัยเพื่อยกระดับคุณภาพชีวิต (ด้านการบริหารจัดการ)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0632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8117" y="6492875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7302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การพัฒนาระบบบริหารจัดการให้มีประสิทธิภาพ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66CA7440-A8D9-54BE-1BF2-39896D73A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57005"/>
              </p:ext>
            </p:extLst>
          </p:nvPr>
        </p:nvGraphicFramePr>
        <p:xfrm>
          <a:off x="104439" y="677485"/>
          <a:ext cx="12087562" cy="3662680"/>
        </p:xfrm>
        <a:graphic>
          <a:graphicData uri="http://schemas.openxmlformats.org/drawingml/2006/table">
            <a:tbl>
              <a:tblPr firstRow="1" firstCol="1" bandRow="1"/>
              <a:tblGrid>
                <a:gridCol w="2502805">
                  <a:extLst>
                    <a:ext uri="{9D8B030D-6E8A-4147-A177-3AD203B41FA5}">
                      <a16:colId xmlns:a16="http://schemas.microsoft.com/office/drawing/2014/main" val="1301216477"/>
                    </a:ext>
                  </a:extLst>
                </a:gridCol>
                <a:gridCol w="805204">
                  <a:extLst>
                    <a:ext uri="{9D8B030D-6E8A-4147-A177-3AD203B41FA5}">
                      <a16:colId xmlns:a16="http://schemas.microsoft.com/office/drawing/2014/main" val="1304801165"/>
                    </a:ext>
                  </a:extLst>
                </a:gridCol>
                <a:gridCol w="736855">
                  <a:extLst>
                    <a:ext uri="{9D8B030D-6E8A-4147-A177-3AD203B41FA5}">
                      <a16:colId xmlns:a16="http://schemas.microsoft.com/office/drawing/2014/main" val="2643685176"/>
                    </a:ext>
                  </a:extLst>
                </a:gridCol>
                <a:gridCol w="924989">
                  <a:extLst>
                    <a:ext uri="{9D8B030D-6E8A-4147-A177-3AD203B41FA5}">
                      <a16:colId xmlns:a16="http://schemas.microsoft.com/office/drawing/2014/main" val="2397311256"/>
                    </a:ext>
                  </a:extLst>
                </a:gridCol>
                <a:gridCol w="1003378">
                  <a:extLst>
                    <a:ext uri="{9D8B030D-6E8A-4147-A177-3AD203B41FA5}">
                      <a16:colId xmlns:a16="http://schemas.microsoft.com/office/drawing/2014/main" val="4056561774"/>
                    </a:ext>
                  </a:extLst>
                </a:gridCol>
                <a:gridCol w="815243">
                  <a:extLst>
                    <a:ext uri="{9D8B030D-6E8A-4147-A177-3AD203B41FA5}">
                      <a16:colId xmlns:a16="http://schemas.microsoft.com/office/drawing/2014/main" val="2193856838"/>
                    </a:ext>
                  </a:extLst>
                </a:gridCol>
                <a:gridCol w="625487">
                  <a:extLst>
                    <a:ext uri="{9D8B030D-6E8A-4147-A177-3AD203B41FA5}">
                      <a16:colId xmlns:a16="http://schemas.microsoft.com/office/drawing/2014/main" val="2942570810"/>
                    </a:ext>
                  </a:extLst>
                </a:gridCol>
                <a:gridCol w="624114">
                  <a:extLst>
                    <a:ext uri="{9D8B030D-6E8A-4147-A177-3AD203B41FA5}">
                      <a16:colId xmlns:a16="http://schemas.microsoft.com/office/drawing/2014/main" val="3781892442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1019506429"/>
                    </a:ext>
                  </a:extLst>
                </a:gridCol>
                <a:gridCol w="3251201">
                  <a:extLst>
                    <a:ext uri="{9D8B030D-6E8A-4147-A177-3AD203B41FA5}">
                      <a16:colId xmlns:a16="http://schemas.microsoft.com/office/drawing/2014/main" val="3351324788"/>
                    </a:ext>
                  </a:extLst>
                </a:gridCol>
              </a:tblGrid>
              <a:tr h="130513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.1 มหาวิทยาลัยมีการบริหารจัดการที่ดีมีคุณภาพเป็นไปตามหลักธรรมา</a:t>
                      </a:r>
                      <a:r>
                        <a:rPr lang="th-TH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บาล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632026"/>
                  </a:ext>
                </a:extLst>
              </a:tr>
              <a:tr h="627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413612"/>
                  </a:ext>
                </a:extLst>
              </a:tr>
              <a:tr h="6404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ระดับความพึงพอใจของผู้มีส่วนได้ส่วนเสียที่มีต่อการบริหารงาน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ของมหาวิทยาลัย (ร้อยละ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(92.2)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89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82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84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86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88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รองอธิการบดีฝ่ายบริหาร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คณบดีทุกคณะ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2.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ผอ.สำนัก/สถาบัน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558221"/>
                  </a:ext>
                </a:extLst>
              </a:tr>
              <a:tr h="616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จำนวนฐานข้อมูลที่มีการบูรณาการร่วมกันภายในมหาวิทยาลัย (ฐานข้อมูล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ผอ.สำนัก</a:t>
                      </a:r>
                      <a:r>
                        <a:rPr lang="th-TH" sz="18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รองผอ.สำนัก</a:t>
                      </a:r>
                      <a:r>
                        <a:rPr lang="th-TH" sz="18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วิทยบริ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2234" marR="4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326928"/>
                  </a:ext>
                </a:extLst>
              </a:tr>
            </a:tbl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0A08229-9E2B-E943-D4F2-92B52CB5D4A1}"/>
              </a:ext>
            </a:extLst>
          </p:cNvPr>
          <p:cNvSpPr txBox="1"/>
          <p:nvPr/>
        </p:nvSpPr>
        <p:spPr>
          <a:xfrm>
            <a:off x="1425240" y="4288007"/>
            <a:ext cx="10098992" cy="194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4.1.1 :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ยกระดับการบริหารจัดการให้มีคุณภาพ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1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โครงการบริหารจัดการทรัพยากรที่มีประสิทธิภาพเป็นไปตาม หลักธรรมา</a:t>
            </a:r>
            <a:r>
              <a:rPr lang="th-TH" sz="18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ภิ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บาล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l">
              <a:lnSpc>
                <a:spcPct val="115000"/>
              </a:lnSpc>
              <a:buFont typeface="TH SarabunPSK" panose="020B0500040200020003" pitchFamily="34" charset="-34"/>
              <a:buChar char="-"/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การบริหารหน่วยงาน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-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การบริหารจัดการพื้นที่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-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การยกระดับโครงสร้าง</a:t>
            </a: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ICT</a:t>
            </a:r>
            <a:r>
              <a:rPr lang="th-TH" sz="18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-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การจัดหารายได้ของมหาวิทยาลัย</a:t>
            </a:r>
            <a:endParaRPr lang="th-TH" sz="18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algn="l"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2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โครงการศูนย์การเรียนรู้เพื่อเป้าหมาย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457200" algn="l">
              <a:lnSpc>
                <a:spcPct val="115000"/>
              </a:lnSpc>
              <a:spcAft>
                <a:spcPts val="1000"/>
              </a:spcAft>
            </a:pP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การพัฒนาที่ยั่งยืนสำหรับการบริหารจัดการทรัพยากรชุมชน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โครงการบูรณาการพันธกิจมหาวิทยาลัยเพื่อยกระดับคุณภาพชีวิต (ด้านการบริหารจัดการ)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0EC12CC-FFB0-EBF6-76E8-4AB8F7B2D33F}"/>
              </a:ext>
            </a:extLst>
          </p:cNvPr>
          <p:cNvSpPr txBox="1"/>
          <p:nvPr/>
        </p:nvSpPr>
        <p:spPr>
          <a:xfrm>
            <a:off x="10341221" y="104983"/>
            <a:ext cx="135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P.77 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041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8117" y="6492875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7302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ยุทธศาสตร์ที่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การพัฒนาระบบบริหารจัดการให้มีประสิทธิภาพ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0A08229-9E2B-E943-D4F2-92B52CB5D4A1}"/>
              </a:ext>
            </a:extLst>
          </p:cNvPr>
          <p:cNvSpPr txBox="1"/>
          <p:nvPr/>
        </p:nvSpPr>
        <p:spPr>
          <a:xfrm>
            <a:off x="468287" y="5290129"/>
            <a:ext cx="1009899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4.2.1 :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พัฒนาบุคลากรสายสนับสนุน</a:t>
            </a:r>
            <a:b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 :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โครงการส่งเสริมการพัฒนาสมรรถนะบุคลากรสายสนับสนุน </a:t>
            </a:r>
            <a: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 การสร้างมาตรฐานและพัฒนาบุคลากรมืออาชีพ</a:t>
            </a:r>
            <a: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 การส่งเสริมสุขภาพและเสริมสร้างความสุขในองค์กร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7BBBC3E2-3907-029B-91D1-18A08B1BA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97709"/>
              </p:ext>
            </p:extLst>
          </p:nvPr>
        </p:nvGraphicFramePr>
        <p:xfrm>
          <a:off x="128146" y="759467"/>
          <a:ext cx="11520929" cy="4607045"/>
        </p:xfrm>
        <a:graphic>
          <a:graphicData uri="http://schemas.openxmlformats.org/drawingml/2006/table">
            <a:tbl>
              <a:tblPr firstRow="1" firstCol="1" bandRow="1"/>
              <a:tblGrid>
                <a:gridCol w="2948429">
                  <a:extLst>
                    <a:ext uri="{9D8B030D-6E8A-4147-A177-3AD203B41FA5}">
                      <a16:colId xmlns:a16="http://schemas.microsoft.com/office/drawing/2014/main" val="407015326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3677052969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54817879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67820140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351112962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27469605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37689918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228695509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544057867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116943344"/>
                    </a:ext>
                  </a:extLst>
                </a:gridCol>
              </a:tblGrid>
              <a:tr h="473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042259"/>
                  </a:ext>
                </a:extLst>
              </a:tr>
              <a:tr h="165892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</a:t>
                      </a: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.2 มหาวิทยาลัยมีระบบพัฒนาบุคลากรที่มีคุณภาพ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744490"/>
                  </a:ext>
                </a:extLst>
              </a:tr>
              <a:tr h="1268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ร้อยละบุคลากรสายสนับสนุนวิชาการที่ได้รับความก้าวหน้าตามสายงานประเภทผู้บริหารและประเภทวิชาชีพเฉพาะเชี่ยวชาญเฉพาะด้วยระบบพัฒนาบุคลากรที่มีคุณภาพ (ร้อยละ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18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71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43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44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รองอธิการบดีฝ่ายบริหาร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ผอ.สำนักงานอธิการบดี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งานบริหารบุคคลฯ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906674"/>
                  </a:ext>
                </a:extLst>
              </a:tr>
              <a:tr h="165892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4.3 การบริหารจัดการเชิงรุก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484646"/>
                  </a:ext>
                </a:extLst>
              </a:tr>
              <a:tr h="159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810260" algn="l"/>
                        </a:tabLst>
                        <a:defRPr/>
                      </a:pPr>
                      <a:r>
                        <a:rPr lang="th-TH" sz="1600" kern="12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ระดับความสำเร็จของการบริหารจัดการเชิงรุกพลิกโฉมมหาวิทยาลัยเพื่อการพัฒนาท้องถิ่นอย่างมีสุขภาวะ (ระดับ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10260" algn="l"/>
                        </a:tabLs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(5)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รองอธิการบดีฝ่ายวางแผนฯ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รองอธิการบดีฝ่ายบริหาร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ผอ.สำนักงานอธิการบดี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ผอ.แผนฯ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94" marR="4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965800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E3F3976-450B-41E2-1046-5D621F4ECDA4}"/>
              </a:ext>
            </a:extLst>
          </p:cNvPr>
          <p:cNvSpPr txBox="1"/>
          <p:nvPr/>
        </p:nvSpPr>
        <p:spPr>
          <a:xfrm>
            <a:off x="4583087" y="5366512"/>
            <a:ext cx="10098992" cy="9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4.3.1 : 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การบริหารจัดการเชิงรุก</a:t>
            </a:r>
            <a:b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1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โครงการบริหารจัดการเชิงรุกพลิกโฉมมหาวิทยาลัยเพื่อการพัฒนาท้องถิ่นอย่างมีสุขภาวะ</a:t>
            </a:r>
            <a: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2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โครงการบูรณาการพันธกิจมหาวิทยาลัยเพื่อยกระดับคุณภาพชีวิต (การจัดอับดับมหาวิทยาลัย)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13645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2</a:t>
            </a:fld>
            <a:endParaRPr lang="th-TH"/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7F2F4E3E-2CA9-4489-928E-6022DCBB7573}"/>
              </a:ext>
            </a:extLst>
          </p:cNvPr>
          <p:cNvGrpSpPr/>
          <p:nvPr/>
        </p:nvGrpSpPr>
        <p:grpSpPr>
          <a:xfrm>
            <a:off x="4947892" y="794084"/>
            <a:ext cx="7136180" cy="4301791"/>
            <a:chOff x="3133868" y="986400"/>
            <a:chExt cx="8965286" cy="5593091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4E60ABC6-C91C-488C-9463-4D6C335F5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868" y="986400"/>
              <a:ext cx="8958090" cy="5593091"/>
            </a:xfrm>
            <a:prstGeom prst="rect">
              <a:avLst/>
            </a:prstGeom>
          </p:spPr>
        </p:pic>
        <p:sp>
          <p:nvSpPr>
            <p:cNvPr id="5" name="TextBox 24">
              <a:extLst>
                <a:ext uri="{FF2B5EF4-FFF2-40B4-BE49-F238E27FC236}">
                  <a16:creationId xmlns:a16="http://schemas.microsoft.com/office/drawing/2014/main" id="{DDCDFC05-026F-49D8-9CDE-E32A5B6C5542}"/>
                </a:ext>
              </a:extLst>
            </p:cNvPr>
            <p:cNvSpPr txBox="1"/>
            <p:nvPr/>
          </p:nvSpPr>
          <p:spPr>
            <a:xfrm>
              <a:off x="3808665" y="3206880"/>
              <a:ext cx="2357454" cy="662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3. พันธกิจ</a:t>
              </a:r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DD6D96BE-51C0-49CE-8724-39831978F363}"/>
                </a:ext>
              </a:extLst>
            </p:cNvPr>
            <p:cNvSpPr/>
            <p:nvPr/>
          </p:nvSpPr>
          <p:spPr>
            <a:xfrm>
              <a:off x="7540905" y="1478688"/>
              <a:ext cx="3042042" cy="485172"/>
            </a:xfrm>
            <a:prstGeom prst="rect">
              <a:avLst/>
            </a:prstGeom>
            <a:noFill/>
            <a:ln w="508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ผลิตบัณฑิตที่มีคุณภาพและคุณธรรม</a:t>
              </a: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D10AF653-B53B-4131-BD2D-53AA974FC3BF}"/>
                </a:ext>
              </a:extLst>
            </p:cNvPr>
            <p:cNvSpPr/>
            <p:nvPr/>
          </p:nvSpPr>
          <p:spPr>
            <a:xfrm>
              <a:off x="7972955" y="2558808"/>
              <a:ext cx="4126199" cy="648072"/>
            </a:xfrm>
            <a:prstGeom prst="rect">
              <a:avLst/>
            </a:prstGeom>
            <a:noFill/>
            <a:ln w="508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สร้างสรรค์งานวิจัยและนวัตกรรม เพื่อพัฒนาองค์ความรู้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และถ่ายทอดสู่การพัฒนาท้องถิ่น</a:t>
              </a: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DAB1A4B4-28D0-47B6-906B-58C713F0602E}"/>
                </a:ext>
              </a:extLst>
            </p:cNvPr>
            <p:cNvSpPr/>
            <p:nvPr/>
          </p:nvSpPr>
          <p:spPr>
            <a:xfrm>
              <a:off x="8405001" y="3886851"/>
              <a:ext cx="3240360" cy="648072"/>
            </a:xfrm>
            <a:prstGeom prst="rect">
              <a:avLst/>
            </a:prstGeom>
            <a:noFill/>
            <a:ln w="508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ทำนุบำรุงศิลปวัฒนธรรม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อนุรักษ์ทรัพยากรธรรมชาติและสิ่งแวดล้อม</a:t>
              </a:r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2F9ECF83-8075-4919-A9AF-DABEDE6B6C8A}"/>
                </a:ext>
              </a:extLst>
            </p:cNvPr>
            <p:cNvSpPr/>
            <p:nvPr/>
          </p:nvSpPr>
          <p:spPr>
            <a:xfrm>
              <a:off x="7180865" y="6070661"/>
              <a:ext cx="2448272" cy="381434"/>
            </a:xfrm>
            <a:prstGeom prst="rect">
              <a:avLst/>
            </a:prstGeom>
            <a:noFill/>
            <a:ln w="508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บริหารจัดการให้มีคุณภาพ</a:t>
              </a:r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DA9D56C6-9373-496F-B8D6-FC975E0C77BE}"/>
                </a:ext>
              </a:extLst>
            </p:cNvPr>
            <p:cNvSpPr/>
            <p:nvPr/>
          </p:nvSpPr>
          <p:spPr>
            <a:xfrm>
              <a:off x="7778255" y="5076537"/>
              <a:ext cx="2448272" cy="381434"/>
            </a:xfrm>
            <a:prstGeom prst="rect">
              <a:avLst/>
            </a:prstGeom>
            <a:noFill/>
            <a:ln w="508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พัฒนาเครือข่ายการเรียนรู้</a:t>
              </a:r>
            </a:p>
          </p:txBody>
        </p:sp>
      </p:grp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78E6BE7-F618-4F2A-86B3-6C1C48556C81}"/>
              </a:ext>
            </a:extLst>
          </p:cNvPr>
          <p:cNvSpPr txBox="1"/>
          <p:nvPr/>
        </p:nvSpPr>
        <p:spPr>
          <a:xfrm>
            <a:off x="198406" y="402844"/>
            <a:ext cx="4394005" cy="55399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ค่านิยมหลักองค์กร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ตาราง 11">
            <a:extLst>
              <a:ext uri="{FF2B5EF4-FFF2-40B4-BE49-F238E27FC236}">
                <a16:creationId xmlns:a16="http://schemas.microsoft.com/office/drawing/2014/main" id="{CE8372ED-CD12-468A-AB94-E5C1AD9CB5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295" y="1171575"/>
          <a:ext cx="4324116" cy="41300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24116">
                  <a:extLst>
                    <a:ext uri="{9D8B030D-6E8A-4147-A177-3AD203B41FA5}">
                      <a16:colId xmlns:a16="http://schemas.microsoft.com/office/drawing/2014/main" val="2199383006"/>
                    </a:ext>
                  </a:extLst>
                </a:gridCol>
              </a:tblGrid>
              <a:tr h="238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ค่านิยมหลักองค์กร</a:t>
                      </a:r>
                    </a:p>
                  </a:txBody>
                  <a:tcPr marL="0" marR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46178"/>
                  </a:ext>
                </a:extLst>
              </a:tr>
              <a:tr h="2627934">
                <a:tc>
                  <a:txBody>
                    <a:bodyPr/>
                    <a:lstStyle/>
                    <a:p>
                      <a:pPr algn="ctr"/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“ร่วมคิด  ร่วมใจ  ร่วมทำหน้าที่  อย่างมีความสุข” </a:t>
                      </a:r>
                      <a:b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(4 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H</a:t>
                      </a:r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’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s,  </a:t>
                      </a:r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ประกอบด้วย </a:t>
                      </a:r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Head,  Heart  and  Hand  for  Healthy  Organization</a:t>
                      </a:r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)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Head </a:t>
                      </a:r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หมายถึง </a:t>
                      </a:r>
                      <a: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ร่วมคิด ร่วมกันแสดงความคิดเห็น </a:t>
                      </a:r>
                      <a:b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          ได้ข้อสรุปทิศทางร่วมกัน</a:t>
                      </a:r>
                      <a:endParaRPr lang="en-US" sz="21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Heart </a:t>
                      </a:r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หมายถึง </a:t>
                      </a:r>
                      <a: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มีจิตวิญญาณร่วมใจเป็นน้ำหนึ่งใจ</a:t>
                      </a:r>
                      <a:b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           เดียวกัน</a:t>
                      </a:r>
                      <a:endParaRPr lang="en-US" sz="21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Hand </a:t>
                      </a:r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หมายถึง </a:t>
                      </a:r>
                      <a: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ร่วมทำ ร่วมทำหน้าที่ ร่วมกัน</a:t>
                      </a:r>
                      <a:b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           ขับเคลื่อนภารกิจองค์กร</a:t>
                      </a:r>
                      <a:endParaRPr lang="en-US" sz="21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Healthy Organization </a:t>
                      </a:r>
                      <a:r>
                        <a:rPr lang="th-TH" sz="21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หมายถึง </a:t>
                      </a:r>
                      <a: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องค์กรสุขภาพดี </a:t>
                      </a:r>
                      <a:b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21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                                  องค์กรแห่งความสุข </a:t>
                      </a:r>
                      <a:endParaRPr lang="en-US" sz="2100" b="1" kern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21600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78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5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ตัวแทนหมายเลขสไลด์ 3">
            <a:extLst>
              <a:ext uri="{FF2B5EF4-FFF2-40B4-BE49-F238E27FC236}">
                <a16:creationId xmlns:a16="http://schemas.microsoft.com/office/drawing/2014/main" id="{49B1003F-95CD-460D-876E-E0176699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766" y="6492875"/>
            <a:ext cx="604854" cy="365125"/>
          </a:xfrm>
        </p:spPr>
        <p:txBody>
          <a:bodyPr/>
          <a:lstStyle/>
          <a:p>
            <a:fld id="{B37B9555-0CB4-4A51-A9E3-FBC9B4AAA439}" type="slidenum">
              <a:rPr lang="th-TH">
                <a:solidFill>
                  <a:prstClr val="black"/>
                </a:solidFill>
              </a:rPr>
              <a:pPr/>
              <a:t>3</a:t>
            </a:fld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E65FE705-36EF-42F5-A4F3-14B20074CBF5}"/>
              </a:ext>
            </a:extLst>
          </p:cNvPr>
          <p:cNvSpPr/>
          <p:nvPr/>
        </p:nvSpPr>
        <p:spPr>
          <a:xfrm>
            <a:off x="0" y="-2429"/>
            <a:ext cx="12191999" cy="8788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/>
          </p:nvPr>
        </p:nvGraphicFramePr>
        <p:xfrm>
          <a:off x="624302" y="1452124"/>
          <a:ext cx="2402579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579">
                  <a:extLst>
                    <a:ext uri="{9D8B030D-6E8A-4147-A177-3AD203B41FA5}">
                      <a16:colId xmlns:a16="http://schemas.microsoft.com/office/drawing/2014/main" val="176233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b="1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1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8571"/>
                  </a:ext>
                </a:extLst>
              </a:tr>
            </a:tbl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350692" y="1452124"/>
            <a:ext cx="799450" cy="623440"/>
            <a:chOff x="507105" y="1435380"/>
            <a:chExt cx="799450" cy="623440"/>
          </a:xfrm>
        </p:grpSpPr>
        <p:sp>
          <p:nvSpPr>
            <p:cNvPr id="9" name="Rounded Rectangle 21">
              <a:extLst>
                <a:ext uri="{FF2B5EF4-FFF2-40B4-BE49-F238E27FC236}">
                  <a16:creationId xmlns:a16="http://schemas.microsoft.com/office/drawing/2014/main" id="{E666AC34-7542-4805-826D-AAC03D8269F8}"/>
                </a:ext>
              </a:extLst>
            </p:cNvPr>
            <p:cNvSpPr/>
            <p:nvPr/>
          </p:nvSpPr>
          <p:spPr>
            <a:xfrm rot="13500000">
              <a:off x="507106" y="1435386"/>
              <a:ext cx="623433" cy="623435"/>
            </a:xfrm>
            <a:prstGeom prst="roundRect">
              <a:avLst>
                <a:gd name="adj" fmla="val 9009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ounded Rectangle 22">
              <a:extLst>
                <a:ext uri="{FF2B5EF4-FFF2-40B4-BE49-F238E27FC236}">
                  <a16:creationId xmlns:a16="http://schemas.microsoft.com/office/drawing/2014/main" id="{CFDEDDFF-7E22-4C5D-8F4B-B1B189899F9D}"/>
                </a:ext>
              </a:extLst>
            </p:cNvPr>
            <p:cNvSpPr/>
            <p:nvPr/>
          </p:nvSpPr>
          <p:spPr>
            <a:xfrm rot="13500000">
              <a:off x="683121" y="1435380"/>
              <a:ext cx="623433" cy="623434"/>
            </a:xfrm>
            <a:prstGeom prst="roundRect">
              <a:avLst>
                <a:gd name="adj" fmla="val 9009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TextBox 76">
              <a:extLst>
                <a:ext uri="{FF2B5EF4-FFF2-40B4-BE49-F238E27FC236}">
                  <a16:creationId xmlns:a16="http://schemas.microsoft.com/office/drawing/2014/main" id="{000CB1F4-DA03-4218-98FC-9E6DDEE8D685}"/>
                </a:ext>
              </a:extLst>
            </p:cNvPr>
            <p:cNvSpPr txBox="1"/>
            <p:nvPr/>
          </p:nvSpPr>
          <p:spPr>
            <a:xfrm>
              <a:off x="769624" y="1562434"/>
              <a:ext cx="451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b="1" dirty="0">
                  <a:latin typeface="Arial"/>
                  <a:cs typeface="Arial" pitchFamily="34" charset="0"/>
                </a:rPr>
                <a:t>01</a:t>
              </a:r>
              <a:endParaRPr lang="ko-KR" altLang="en-US" sz="1800" b="1" dirty="0">
                <a:latin typeface="Arial"/>
                <a:cs typeface="Arial" pitchFamily="34" charset="0"/>
              </a:endParaRPr>
            </a:p>
          </p:txBody>
        </p:sp>
      </p:grpSp>
      <p:sp>
        <p:nvSpPr>
          <p:cNvPr id="12" name="กล่องข้อความ 11"/>
          <p:cNvSpPr txBox="1"/>
          <p:nvPr/>
        </p:nvSpPr>
        <p:spPr>
          <a:xfrm>
            <a:off x="613211" y="2106215"/>
            <a:ext cx="2412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1 </a:t>
            </a:r>
            <a:b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การพัฒนาท้องถิ่นอย่างยั่งยืนด้วย</a:t>
            </a:r>
            <a:br>
              <a:rPr lang="th-TH" sz="3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การวิจัยและนวัตกรรม</a:t>
            </a: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/>
          </p:nvPr>
        </p:nvGraphicFramePr>
        <p:xfrm>
          <a:off x="3499849" y="1452124"/>
          <a:ext cx="2402579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579">
                  <a:extLst>
                    <a:ext uri="{9D8B030D-6E8A-4147-A177-3AD203B41FA5}">
                      <a16:colId xmlns:a16="http://schemas.microsoft.com/office/drawing/2014/main" val="176233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b="1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1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8571"/>
                  </a:ext>
                </a:extLst>
              </a:tr>
            </a:tbl>
          </a:graphicData>
        </a:graphic>
      </p:graphicFrame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E666AC34-7542-4805-826D-AAC03D8269F8}"/>
              </a:ext>
            </a:extLst>
          </p:cNvPr>
          <p:cNvSpPr/>
          <p:nvPr/>
        </p:nvSpPr>
        <p:spPr>
          <a:xfrm rot="13500000">
            <a:off x="3226240" y="1452130"/>
            <a:ext cx="623433" cy="623435"/>
          </a:xfrm>
          <a:prstGeom prst="roundRect">
            <a:avLst>
              <a:gd name="adj" fmla="val 9009"/>
            </a:avLst>
          </a:pr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CFDEDDFF-7E22-4C5D-8F4B-B1B189899F9D}"/>
              </a:ext>
            </a:extLst>
          </p:cNvPr>
          <p:cNvSpPr/>
          <p:nvPr/>
        </p:nvSpPr>
        <p:spPr>
          <a:xfrm rot="13500000">
            <a:off x="3402255" y="1452124"/>
            <a:ext cx="623433" cy="623434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25400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76">
            <a:extLst>
              <a:ext uri="{FF2B5EF4-FFF2-40B4-BE49-F238E27FC236}">
                <a16:creationId xmlns:a16="http://schemas.microsoft.com/office/drawing/2014/main" id="{000CB1F4-DA03-4218-98FC-9E6DDEE8D685}"/>
              </a:ext>
            </a:extLst>
          </p:cNvPr>
          <p:cNvSpPr txBox="1"/>
          <p:nvPr/>
        </p:nvSpPr>
        <p:spPr>
          <a:xfrm>
            <a:off x="3488758" y="157917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latin typeface="Arial"/>
                <a:cs typeface="Arial" pitchFamily="34" charset="0"/>
              </a:rPr>
              <a:t>02</a:t>
            </a:r>
            <a:endParaRPr lang="ko-KR" altLang="en-US" sz="1800" b="1" dirty="0">
              <a:latin typeface="Arial"/>
              <a:cs typeface="Arial" pitchFamily="34" charset="0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3488758" y="2106215"/>
            <a:ext cx="2412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2 </a:t>
            </a:r>
            <a:b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การผลิตบัณฑิตและพัฒนาครูให้มีคุณภาพตามมาตรฐานวิชาชีพ</a:t>
            </a:r>
            <a:endParaRPr lang="en-US" sz="3000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8" name="ตาราง 17"/>
          <p:cNvGraphicFramePr>
            <a:graphicFrameLocks noGrp="1"/>
          </p:cNvGraphicFramePr>
          <p:nvPr>
            <p:extLst/>
          </p:nvPr>
        </p:nvGraphicFramePr>
        <p:xfrm>
          <a:off x="6362756" y="1452124"/>
          <a:ext cx="2402579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579">
                  <a:extLst>
                    <a:ext uri="{9D8B030D-6E8A-4147-A177-3AD203B41FA5}">
                      <a16:colId xmlns:a16="http://schemas.microsoft.com/office/drawing/2014/main" val="176233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b="1" dirty="0"/>
                    </a:p>
                  </a:txBody>
                  <a:tcPr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1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8571"/>
                  </a:ext>
                </a:extLst>
              </a:tr>
            </a:tbl>
          </a:graphicData>
        </a:graphic>
      </p:graphicFrame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666AC34-7542-4805-826D-AAC03D8269F8}"/>
              </a:ext>
            </a:extLst>
          </p:cNvPr>
          <p:cNvSpPr/>
          <p:nvPr/>
        </p:nvSpPr>
        <p:spPr>
          <a:xfrm rot="13500000">
            <a:off x="6089147" y="1452130"/>
            <a:ext cx="623433" cy="623435"/>
          </a:xfrm>
          <a:prstGeom prst="roundRect">
            <a:avLst>
              <a:gd name="adj" fmla="val 9009"/>
            </a:avLst>
          </a:prstGeom>
          <a:solidFill>
            <a:srgbClr val="33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CFDEDDFF-7E22-4C5D-8F4B-B1B189899F9D}"/>
              </a:ext>
            </a:extLst>
          </p:cNvPr>
          <p:cNvSpPr/>
          <p:nvPr/>
        </p:nvSpPr>
        <p:spPr>
          <a:xfrm rot="13500000">
            <a:off x="6265162" y="1452124"/>
            <a:ext cx="623433" cy="623434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25400" cap="flat" cmpd="sng" algn="ctr">
            <a:solidFill>
              <a:srgbClr val="33CC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TextBox 76">
            <a:extLst>
              <a:ext uri="{FF2B5EF4-FFF2-40B4-BE49-F238E27FC236}">
                <a16:creationId xmlns:a16="http://schemas.microsoft.com/office/drawing/2014/main" id="{000CB1F4-DA03-4218-98FC-9E6DDEE8D685}"/>
              </a:ext>
            </a:extLst>
          </p:cNvPr>
          <p:cNvSpPr txBox="1"/>
          <p:nvPr/>
        </p:nvSpPr>
        <p:spPr>
          <a:xfrm>
            <a:off x="6351665" y="157917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latin typeface="Arial"/>
                <a:cs typeface="Arial" pitchFamily="34" charset="0"/>
              </a:rPr>
              <a:t>03</a:t>
            </a:r>
            <a:endParaRPr lang="ko-KR" altLang="en-US" sz="1800" b="1" dirty="0">
              <a:latin typeface="Arial"/>
              <a:cs typeface="Arial" pitchFamily="34" charset="0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6351665" y="2106215"/>
            <a:ext cx="2412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6690" algn="l"/>
              </a:tabLst>
              <a:defRPr/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3 </a:t>
            </a:r>
            <a:b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การยกระดับคุณภาพการศึกษา </a:t>
            </a: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>
            <p:extLst/>
          </p:nvPr>
        </p:nvGraphicFramePr>
        <p:xfrm>
          <a:off x="9224114" y="1452124"/>
          <a:ext cx="2402579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579">
                  <a:extLst>
                    <a:ext uri="{9D8B030D-6E8A-4147-A177-3AD203B41FA5}">
                      <a16:colId xmlns:a16="http://schemas.microsoft.com/office/drawing/2014/main" val="1762338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b="1" dirty="0"/>
                    </a:p>
                  </a:txBody>
                  <a:tcPr>
                    <a:lnL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16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  <a:p>
                      <a:endParaRPr lang="th-TH" dirty="0"/>
                    </a:p>
                  </a:txBody>
                  <a:tcPr>
                    <a:lnL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68571"/>
                  </a:ext>
                </a:extLst>
              </a:tr>
            </a:tbl>
          </a:graphicData>
        </a:graphic>
      </p:graphicFrame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E666AC34-7542-4805-826D-AAC03D8269F8}"/>
              </a:ext>
            </a:extLst>
          </p:cNvPr>
          <p:cNvSpPr/>
          <p:nvPr/>
        </p:nvSpPr>
        <p:spPr>
          <a:xfrm rot="13500000">
            <a:off x="8950505" y="1452130"/>
            <a:ext cx="623433" cy="623435"/>
          </a:xfrm>
          <a:prstGeom prst="roundRect">
            <a:avLst>
              <a:gd name="adj" fmla="val 9009"/>
            </a:avLst>
          </a:prstGeom>
          <a:solidFill>
            <a:srgbClr val="9966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22">
            <a:extLst>
              <a:ext uri="{FF2B5EF4-FFF2-40B4-BE49-F238E27FC236}">
                <a16:creationId xmlns:a16="http://schemas.microsoft.com/office/drawing/2014/main" id="{CFDEDDFF-7E22-4C5D-8F4B-B1B189899F9D}"/>
              </a:ext>
            </a:extLst>
          </p:cNvPr>
          <p:cNvSpPr/>
          <p:nvPr/>
        </p:nvSpPr>
        <p:spPr>
          <a:xfrm rot="13500000">
            <a:off x="9126520" y="1452124"/>
            <a:ext cx="623433" cy="623434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25400" cap="flat" cmpd="sng" algn="ctr">
            <a:solidFill>
              <a:srgbClr val="9966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000CB1F4-DA03-4218-98FC-9E6DDEE8D685}"/>
              </a:ext>
            </a:extLst>
          </p:cNvPr>
          <p:cNvSpPr txBox="1"/>
          <p:nvPr/>
        </p:nvSpPr>
        <p:spPr>
          <a:xfrm>
            <a:off x="9213023" y="1579178"/>
            <a:ext cx="4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>
                <a:latin typeface="Arial"/>
                <a:cs typeface="Arial" pitchFamily="34" charset="0"/>
              </a:rPr>
              <a:t>04</a:t>
            </a:r>
            <a:endParaRPr lang="ko-KR" altLang="en-US" sz="1800" b="1" dirty="0">
              <a:latin typeface="Arial"/>
              <a:cs typeface="Arial" pitchFamily="34" charset="0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9213023" y="2106215"/>
            <a:ext cx="2412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4 </a:t>
            </a:r>
            <a:b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การพัฒนาระบบบริหารจัดการให้มีประสิทธิภาพ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BD8E19C-6927-13EF-A1C2-4185C8C9C103}"/>
              </a:ext>
            </a:extLst>
          </p:cNvPr>
          <p:cNvSpPr txBox="1"/>
          <p:nvPr/>
        </p:nvSpPr>
        <p:spPr>
          <a:xfrm>
            <a:off x="1121863" y="4525544"/>
            <a:ext cx="135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P.57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54414A8-3C41-1890-9A0E-0A388593AE04}"/>
              </a:ext>
            </a:extLst>
          </p:cNvPr>
          <p:cNvSpPr txBox="1"/>
          <p:nvPr/>
        </p:nvSpPr>
        <p:spPr>
          <a:xfrm>
            <a:off x="4017644" y="4525544"/>
            <a:ext cx="135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P.60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7FB1E34-FB06-04CC-FE44-F679ADF82F37}"/>
              </a:ext>
            </a:extLst>
          </p:cNvPr>
          <p:cNvSpPr txBox="1"/>
          <p:nvPr/>
        </p:nvSpPr>
        <p:spPr>
          <a:xfrm>
            <a:off x="6957659" y="4447906"/>
            <a:ext cx="135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P.62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9AFE9A6-6A92-CE00-DBF7-CCC926DC69E5}"/>
              </a:ext>
            </a:extLst>
          </p:cNvPr>
          <p:cNvSpPr txBox="1"/>
          <p:nvPr/>
        </p:nvSpPr>
        <p:spPr>
          <a:xfrm>
            <a:off x="9715790" y="4479087"/>
            <a:ext cx="135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P.64 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932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6C632781-E437-40CD-B749-4948D5B4E101}"/>
              </a:ext>
            </a:extLst>
          </p:cNvPr>
          <p:cNvSpPr/>
          <p:nvPr/>
        </p:nvSpPr>
        <p:spPr>
          <a:xfrm>
            <a:off x="791305" y="64472"/>
            <a:ext cx="10090778" cy="656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: รูปห้าเหลี่ยม 72">
            <a:extLst>
              <a:ext uri="{FF2B5EF4-FFF2-40B4-BE49-F238E27FC236}">
                <a16:creationId xmlns:a16="http://schemas.microsoft.com/office/drawing/2014/main" id="{E7A9FBA3-96D1-4D59-9CE2-50A2717B35D0}"/>
              </a:ext>
            </a:extLst>
          </p:cNvPr>
          <p:cNvSpPr/>
          <p:nvPr/>
        </p:nvSpPr>
        <p:spPr>
          <a:xfrm rot="16200000">
            <a:off x="5027975" y="5331138"/>
            <a:ext cx="646333" cy="1483849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29" name="ลูกศร: รูปห้าเหลี่ยม 73">
            <a:extLst>
              <a:ext uri="{FF2B5EF4-FFF2-40B4-BE49-F238E27FC236}">
                <a16:creationId xmlns:a16="http://schemas.microsoft.com/office/drawing/2014/main" id="{BA7BAEEB-DB1B-410E-B3A0-D33A5A97E6F7}"/>
              </a:ext>
            </a:extLst>
          </p:cNvPr>
          <p:cNvSpPr/>
          <p:nvPr/>
        </p:nvSpPr>
        <p:spPr>
          <a:xfrm rot="16200000">
            <a:off x="6648147" y="5331138"/>
            <a:ext cx="646333" cy="148384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30" name="ลูกศร: รูปห้าเหลี่ยม 74">
            <a:extLst>
              <a:ext uri="{FF2B5EF4-FFF2-40B4-BE49-F238E27FC236}">
                <a16:creationId xmlns:a16="http://schemas.microsoft.com/office/drawing/2014/main" id="{C991B0F1-2C38-4EAB-9542-5300BB705942}"/>
              </a:ext>
            </a:extLst>
          </p:cNvPr>
          <p:cNvSpPr/>
          <p:nvPr/>
        </p:nvSpPr>
        <p:spPr>
          <a:xfrm rot="16200000">
            <a:off x="8239741" y="5331138"/>
            <a:ext cx="646333" cy="1483849"/>
          </a:xfrm>
          <a:prstGeom prst="homePlat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31" name="ลูกศร: รูปห้าเหลี่ยม 75">
            <a:extLst>
              <a:ext uri="{FF2B5EF4-FFF2-40B4-BE49-F238E27FC236}">
                <a16:creationId xmlns:a16="http://schemas.microsoft.com/office/drawing/2014/main" id="{E9C8A1B9-CCEB-4239-93B6-7C2053732A44}"/>
              </a:ext>
            </a:extLst>
          </p:cNvPr>
          <p:cNvSpPr/>
          <p:nvPr/>
        </p:nvSpPr>
        <p:spPr>
          <a:xfrm rot="16200000">
            <a:off x="9816996" y="5331138"/>
            <a:ext cx="646333" cy="1483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32" name="ลูกศร: รูปห้าเหลี่ยม 47">
            <a:extLst>
              <a:ext uri="{FF2B5EF4-FFF2-40B4-BE49-F238E27FC236}">
                <a16:creationId xmlns:a16="http://schemas.microsoft.com/office/drawing/2014/main" id="{27AC93BE-5901-467E-B674-003B1CEDAEE6}"/>
              </a:ext>
            </a:extLst>
          </p:cNvPr>
          <p:cNvSpPr/>
          <p:nvPr/>
        </p:nvSpPr>
        <p:spPr>
          <a:xfrm rot="10800000">
            <a:off x="4469993" y="5011636"/>
            <a:ext cx="6437199" cy="609600"/>
          </a:xfrm>
          <a:prstGeom prst="homePlate">
            <a:avLst/>
          </a:prstGeom>
          <a:solidFill>
            <a:srgbClr val="FFC000">
              <a:alpha val="10000"/>
            </a:srgbClr>
          </a:solidFill>
          <a:ln>
            <a:noFill/>
          </a:ln>
          <a:effectLst>
            <a:glow>
              <a:schemeClr val="accent1"/>
            </a:glow>
            <a:outerShdw blurRad="50800" dist="50800" dir="6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: รูปห้าเหลี่ยม 44">
            <a:extLst>
              <a:ext uri="{FF2B5EF4-FFF2-40B4-BE49-F238E27FC236}">
                <a16:creationId xmlns:a16="http://schemas.microsoft.com/office/drawing/2014/main" id="{D1163B92-8906-42DC-ABBB-58391BCACBE5}"/>
              </a:ext>
            </a:extLst>
          </p:cNvPr>
          <p:cNvSpPr/>
          <p:nvPr/>
        </p:nvSpPr>
        <p:spPr>
          <a:xfrm rot="10800000">
            <a:off x="4472891" y="1919294"/>
            <a:ext cx="6409192" cy="609600"/>
          </a:xfrm>
          <a:prstGeom prst="homePlate">
            <a:avLst/>
          </a:prstGeom>
          <a:solidFill>
            <a:srgbClr val="5CD9D6">
              <a:alpha val="10000"/>
            </a:srgbClr>
          </a:solidFill>
          <a:ln>
            <a:noFill/>
          </a:ln>
          <a:effectLst>
            <a:glow>
              <a:schemeClr val="accent1"/>
            </a:glow>
            <a:outerShdw blurRad="50800" dist="50800" dir="6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: รูปห้าเหลี่ยม 45">
            <a:extLst>
              <a:ext uri="{FF2B5EF4-FFF2-40B4-BE49-F238E27FC236}">
                <a16:creationId xmlns:a16="http://schemas.microsoft.com/office/drawing/2014/main" id="{4D97B05C-9093-40C5-A83D-C0A679BA7413}"/>
              </a:ext>
            </a:extLst>
          </p:cNvPr>
          <p:cNvSpPr/>
          <p:nvPr/>
        </p:nvSpPr>
        <p:spPr>
          <a:xfrm rot="10800000">
            <a:off x="4438095" y="2953219"/>
            <a:ext cx="6455567" cy="609600"/>
          </a:xfrm>
          <a:prstGeom prst="homePlate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glow>
              <a:schemeClr val="accent1"/>
            </a:glow>
            <a:outerShdw blurRad="50800" dist="50800" dir="6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: รูปห้าเหลี่ยม 46">
            <a:extLst>
              <a:ext uri="{FF2B5EF4-FFF2-40B4-BE49-F238E27FC236}">
                <a16:creationId xmlns:a16="http://schemas.microsoft.com/office/drawing/2014/main" id="{AD732090-F46E-4EB6-96FA-45F5A7CDF665}"/>
              </a:ext>
            </a:extLst>
          </p:cNvPr>
          <p:cNvSpPr/>
          <p:nvPr/>
        </p:nvSpPr>
        <p:spPr>
          <a:xfrm rot="10800000">
            <a:off x="4451625" y="3974706"/>
            <a:ext cx="6455567" cy="609600"/>
          </a:xfrm>
          <a:prstGeom prst="homePlate">
            <a:avLst/>
          </a:prstGeom>
          <a:solidFill>
            <a:srgbClr val="FF9999">
              <a:alpha val="10000"/>
            </a:srgbClr>
          </a:solidFill>
          <a:ln>
            <a:noFill/>
          </a:ln>
          <a:effectLst>
            <a:glow>
              <a:schemeClr val="accent1"/>
            </a:glow>
            <a:outerShdw blurRad="50800" dist="50800" dir="6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ตัวแทนหมายเลขสไลด์ 3">
            <a:extLst>
              <a:ext uri="{FF2B5EF4-FFF2-40B4-BE49-F238E27FC236}">
                <a16:creationId xmlns:a16="http://schemas.microsoft.com/office/drawing/2014/main" id="{326C6104-89F8-4F58-8830-CC2839DA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9117" y="6633571"/>
            <a:ext cx="2133600" cy="365125"/>
          </a:xfrm>
        </p:spPr>
        <p:txBody>
          <a:bodyPr/>
          <a:lstStyle/>
          <a:p>
            <a:fld id="{3478B469-B793-462F-AF0E-55112375AD52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CF4CEA4D-D63A-4C74-A536-F4F9A6EB64E1}"/>
              </a:ext>
            </a:extLst>
          </p:cNvPr>
          <p:cNvSpPr txBox="1"/>
          <p:nvPr/>
        </p:nvSpPr>
        <p:spPr>
          <a:xfrm>
            <a:off x="791305" y="997740"/>
            <a:ext cx="3681586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ยุทธศาสตร์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ลูกศร: รูปห้าเหลี่ยม 12">
            <a:extLst>
              <a:ext uri="{FF2B5EF4-FFF2-40B4-BE49-F238E27FC236}">
                <a16:creationId xmlns:a16="http://schemas.microsoft.com/office/drawing/2014/main" id="{ACDFA60B-EF4F-4BB5-BBDA-1908E7B73F0A}"/>
              </a:ext>
            </a:extLst>
          </p:cNvPr>
          <p:cNvSpPr/>
          <p:nvPr/>
        </p:nvSpPr>
        <p:spPr>
          <a:xfrm rot="5400000">
            <a:off x="5027975" y="578983"/>
            <a:ext cx="646333" cy="1483849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27A92A77-6137-4E37-AE5D-A40A1D829A2A}"/>
              </a:ext>
            </a:extLst>
          </p:cNvPr>
          <p:cNvSpPr txBox="1"/>
          <p:nvPr/>
        </p:nvSpPr>
        <p:spPr>
          <a:xfrm>
            <a:off x="4609218" y="997740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</a:t>
            </a:r>
          </a:p>
        </p:txBody>
      </p:sp>
      <p:sp>
        <p:nvSpPr>
          <p:cNvPr id="40" name="ลูกศร: รูปห้าเหลี่ยม 20">
            <a:extLst>
              <a:ext uri="{FF2B5EF4-FFF2-40B4-BE49-F238E27FC236}">
                <a16:creationId xmlns:a16="http://schemas.microsoft.com/office/drawing/2014/main" id="{155B8415-3B54-4741-804B-F0A51D1C6D36}"/>
              </a:ext>
            </a:extLst>
          </p:cNvPr>
          <p:cNvSpPr/>
          <p:nvPr/>
        </p:nvSpPr>
        <p:spPr>
          <a:xfrm rot="5400000">
            <a:off x="6648147" y="578983"/>
            <a:ext cx="646333" cy="148384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B3B69EFF-9815-48DD-B7DF-DE421FF3884F}"/>
              </a:ext>
            </a:extLst>
          </p:cNvPr>
          <p:cNvSpPr txBox="1"/>
          <p:nvPr/>
        </p:nvSpPr>
        <p:spPr>
          <a:xfrm>
            <a:off x="6229390" y="997740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</a:p>
        </p:txBody>
      </p:sp>
      <p:sp>
        <p:nvSpPr>
          <p:cNvPr id="42" name="ลูกศร: รูปห้าเหลี่ยม 22">
            <a:extLst>
              <a:ext uri="{FF2B5EF4-FFF2-40B4-BE49-F238E27FC236}">
                <a16:creationId xmlns:a16="http://schemas.microsoft.com/office/drawing/2014/main" id="{D6972A25-F27F-4FED-A833-CDF13F48F4FF}"/>
              </a:ext>
            </a:extLst>
          </p:cNvPr>
          <p:cNvSpPr/>
          <p:nvPr/>
        </p:nvSpPr>
        <p:spPr>
          <a:xfrm rot="5400000">
            <a:off x="8239741" y="578983"/>
            <a:ext cx="646333" cy="1483849"/>
          </a:xfrm>
          <a:prstGeom prst="homePlat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79A6F870-6327-46A4-8F1C-5B4B22156D49}"/>
              </a:ext>
            </a:extLst>
          </p:cNvPr>
          <p:cNvSpPr txBox="1"/>
          <p:nvPr/>
        </p:nvSpPr>
        <p:spPr>
          <a:xfrm>
            <a:off x="7820984" y="997740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</p:txBody>
      </p:sp>
      <p:sp>
        <p:nvSpPr>
          <p:cNvPr id="44" name="ลูกศร: รูปห้าเหลี่ยม 24">
            <a:extLst>
              <a:ext uri="{FF2B5EF4-FFF2-40B4-BE49-F238E27FC236}">
                <a16:creationId xmlns:a16="http://schemas.microsoft.com/office/drawing/2014/main" id="{2B97D488-705E-43DF-B594-02E97F596E88}"/>
              </a:ext>
            </a:extLst>
          </p:cNvPr>
          <p:cNvSpPr/>
          <p:nvPr/>
        </p:nvSpPr>
        <p:spPr>
          <a:xfrm rot="5400000">
            <a:off x="9816996" y="578983"/>
            <a:ext cx="646333" cy="1483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3D9451B5-6C46-4694-9BDC-B6CFCFA6C779}"/>
              </a:ext>
            </a:extLst>
          </p:cNvPr>
          <p:cNvSpPr txBox="1"/>
          <p:nvPr/>
        </p:nvSpPr>
        <p:spPr>
          <a:xfrm>
            <a:off x="9398239" y="997740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โครงการหลัก</a:t>
            </a:r>
          </a:p>
        </p:txBody>
      </p:sp>
      <p:sp>
        <p:nvSpPr>
          <p:cNvPr id="46" name="สี่เหลี่ยมผืนผ้า 45">
            <a:extLst>
              <a:ext uri="{FF2B5EF4-FFF2-40B4-BE49-F238E27FC236}">
                <a16:creationId xmlns:a16="http://schemas.microsoft.com/office/drawing/2014/main" id="{C6A6347B-AF3A-4FD1-B454-946D3C6421B9}"/>
              </a:ext>
            </a:extLst>
          </p:cNvPr>
          <p:cNvSpPr/>
          <p:nvPr/>
        </p:nvSpPr>
        <p:spPr>
          <a:xfrm>
            <a:off x="791306" y="1805505"/>
            <a:ext cx="3681586" cy="847640"/>
          </a:xfrm>
          <a:prstGeom prst="rect">
            <a:avLst/>
          </a:prstGeom>
          <a:solidFill>
            <a:srgbClr val="5C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สี่เหลี่ยมผืนผ้า 47">
            <a:extLst>
              <a:ext uri="{FF2B5EF4-FFF2-40B4-BE49-F238E27FC236}">
                <a16:creationId xmlns:a16="http://schemas.microsoft.com/office/drawing/2014/main" id="{5A22AF6C-29C1-407F-87D6-330BF6F6901C}"/>
              </a:ext>
            </a:extLst>
          </p:cNvPr>
          <p:cNvSpPr/>
          <p:nvPr/>
        </p:nvSpPr>
        <p:spPr>
          <a:xfrm>
            <a:off x="791306" y="2807592"/>
            <a:ext cx="3681586" cy="847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ี่เหลี่ยมผืนผ้า 49">
            <a:extLst>
              <a:ext uri="{FF2B5EF4-FFF2-40B4-BE49-F238E27FC236}">
                <a16:creationId xmlns:a16="http://schemas.microsoft.com/office/drawing/2014/main" id="{2102D461-6065-4603-9CB1-148568031585}"/>
              </a:ext>
            </a:extLst>
          </p:cNvPr>
          <p:cNvSpPr/>
          <p:nvPr/>
        </p:nvSpPr>
        <p:spPr>
          <a:xfrm>
            <a:off x="791306" y="3810891"/>
            <a:ext cx="3681586" cy="84764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D548A8A9-0F01-4131-8314-C796D8A735F1}"/>
              </a:ext>
            </a:extLst>
          </p:cNvPr>
          <p:cNvSpPr txBox="1"/>
          <p:nvPr/>
        </p:nvSpPr>
        <p:spPr>
          <a:xfrm>
            <a:off x="959548" y="1874748"/>
            <a:ext cx="334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1. การพัฒนาท้องถิ่นอย่างยั่งยืน</a:t>
            </a:r>
          </a:p>
          <a:p>
            <a:r>
              <a:rPr lang="th-TH" dirty="0">
                <a:ea typeface="Calibri"/>
              </a:rPr>
              <a:t>   ด้วยการวิจัยและนวัตกรรม</a:t>
            </a:r>
            <a:endParaRPr lang="en-US" dirty="0">
              <a:ea typeface="Calibri"/>
            </a:endParaRPr>
          </a:p>
        </p:txBody>
      </p:sp>
      <p:sp>
        <p:nvSpPr>
          <p:cNvPr id="52" name="สี่เหลี่ยมผืนผ้า 51">
            <a:extLst>
              <a:ext uri="{FF2B5EF4-FFF2-40B4-BE49-F238E27FC236}">
                <a16:creationId xmlns:a16="http://schemas.microsoft.com/office/drawing/2014/main" id="{AF159381-D6BD-40E6-8EC0-892B7C9C4B4F}"/>
              </a:ext>
            </a:extLst>
          </p:cNvPr>
          <p:cNvSpPr/>
          <p:nvPr/>
        </p:nvSpPr>
        <p:spPr>
          <a:xfrm>
            <a:off x="791306" y="4808874"/>
            <a:ext cx="3681586" cy="847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FFB89C89-58ED-4534-BAE6-6C5DF4329850}"/>
              </a:ext>
            </a:extLst>
          </p:cNvPr>
          <p:cNvSpPr txBox="1"/>
          <p:nvPr/>
        </p:nvSpPr>
        <p:spPr>
          <a:xfrm>
            <a:off x="908550" y="4885569"/>
            <a:ext cx="3351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4. การพัฒนาระบบบริหารจัดการ</a:t>
            </a:r>
          </a:p>
          <a:p>
            <a:r>
              <a:rPr lang="th-TH" dirty="0"/>
              <a:t>    ให้มีประสิทธิภาพ</a:t>
            </a:r>
            <a:endParaRPr lang="en-US" dirty="0"/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3B126EC9-DE4A-49CA-A71A-86C927B7E7EF}"/>
              </a:ext>
            </a:extLst>
          </p:cNvPr>
          <p:cNvSpPr txBox="1"/>
          <p:nvPr/>
        </p:nvSpPr>
        <p:spPr>
          <a:xfrm>
            <a:off x="4609218" y="2063130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เป้าประสงค์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A884EB53-AD33-4C14-9D54-70C97F2B6D64}"/>
              </a:ext>
            </a:extLst>
          </p:cNvPr>
          <p:cNvSpPr txBox="1"/>
          <p:nvPr/>
        </p:nvSpPr>
        <p:spPr>
          <a:xfrm>
            <a:off x="6229390" y="2063130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กลยุทธ์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7AAA7C4D-83ED-44DC-9683-AAAF9F470CC3}"/>
              </a:ext>
            </a:extLst>
          </p:cNvPr>
          <p:cNvSpPr txBox="1"/>
          <p:nvPr/>
        </p:nvSpPr>
        <p:spPr>
          <a:xfrm>
            <a:off x="7820983" y="2063130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14 ตัวชี้วัด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4A37EAEC-BC63-42E8-A7DB-D973D55C14BA}"/>
              </a:ext>
            </a:extLst>
          </p:cNvPr>
          <p:cNvSpPr txBox="1"/>
          <p:nvPr/>
        </p:nvSpPr>
        <p:spPr>
          <a:xfrm>
            <a:off x="9398238" y="2063130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โครงการหลัก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6F2F6D69-F801-4BCC-94D3-8FB3E503DACE}"/>
              </a:ext>
            </a:extLst>
          </p:cNvPr>
          <p:cNvSpPr txBox="1"/>
          <p:nvPr/>
        </p:nvSpPr>
        <p:spPr>
          <a:xfrm>
            <a:off x="4609218" y="3052601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เป้าประสงค์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A83E2639-549F-43E5-A003-4CBFE3781201}"/>
              </a:ext>
            </a:extLst>
          </p:cNvPr>
          <p:cNvSpPr txBox="1"/>
          <p:nvPr/>
        </p:nvSpPr>
        <p:spPr>
          <a:xfrm>
            <a:off x="6229390" y="3052601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กลยุทธ์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390C8C8A-E9F3-4C02-8804-EDE5C128E603}"/>
              </a:ext>
            </a:extLst>
          </p:cNvPr>
          <p:cNvSpPr txBox="1"/>
          <p:nvPr/>
        </p:nvSpPr>
        <p:spPr>
          <a:xfrm>
            <a:off x="7820983" y="3052601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ตัวชี้วัด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3F2527BF-7B56-41E3-8CEA-F081099D3059}"/>
              </a:ext>
            </a:extLst>
          </p:cNvPr>
          <p:cNvSpPr txBox="1"/>
          <p:nvPr/>
        </p:nvSpPr>
        <p:spPr>
          <a:xfrm>
            <a:off x="9398238" y="3052601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โครงการหลัก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73D07C69-9245-4F8D-B20B-002177F0C53E}"/>
              </a:ext>
            </a:extLst>
          </p:cNvPr>
          <p:cNvSpPr txBox="1"/>
          <p:nvPr/>
        </p:nvSpPr>
        <p:spPr>
          <a:xfrm>
            <a:off x="4609218" y="4052033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เป้าประสงค์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C276CEBB-DAD2-49CA-A33F-A5524A87F195}"/>
              </a:ext>
            </a:extLst>
          </p:cNvPr>
          <p:cNvSpPr txBox="1"/>
          <p:nvPr/>
        </p:nvSpPr>
        <p:spPr>
          <a:xfrm>
            <a:off x="6229390" y="4052033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กลยุทธ์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B376A2F6-E11B-487C-B611-2BCBC6107BE8}"/>
              </a:ext>
            </a:extLst>
          </p:cNvPr>
          <p:cNvSpPr txBox="1"/>
          <p:nvPr/>
        </p:nvSpPr>
        <p:spPr>
          <a:xfrm>
            <a:off x="7820983" y="4052033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 ตัวชี้วัด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D6586B42-6122-486F-B3B1-02ABBD5EF89F}"/>
              </a:ext>
            </a:extLst>
          </p:cNvPr>
          <p:cNvSpPr txBox="1"/>
          <p:nvPr/>
        </p:nvSpPr>
        <p:spPr>
          <a:xfrm>
            <a:off x="9398238" y="4052033"/>
            <a:ext cx="1483845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โครงการหลัก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E4B9F1AD-71F7-470E-8262-A87CF6891B7A}"/>
              </a:ext>
            </a:extLst>
          </p:cNvPr>
          <p:cNvSpPr txBox="1"/>
          <p:nvPr/>
        </p:nvSpPr>
        <p:spPr>
          <a:xfrm>
            <a:off x="4609218" y="5080675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เป้าประสงค์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FE87D6D-EA82-409B-B315-68A80CC854FF}"/>
              </a:ext>
            </a:extLst>
          </p:cNvPr>
          <p:cNvSpPr txBox="1"/>
          <p:nvPr/>
        </p:nvSpPr>
        <p:spPr>
          <a:xfrm>
            <a:off x="6229390" y="5080675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กลยุทธ์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C7E5CC6-3EE6-45A3-8E58-4A2CA71F058C}"/>
              </a:ext>
            </a:extLst>
          </p:cNvPr>
          <p:cNvSpPr txBox="1"/>
          <p:nvPr/>
        </p:nvSpPr>
        <p:spPr>
          <a:xfrm>
            <a:off x="7820983" y="5080675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 ตัวชี้วัด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26E95B5C-F742-4721-B97C-A62B89FE64A9}"/>
              </a:ext>
            </a:extLst>
          </p:cNvPr>
          <p:cNvSpPr txBox="1"/>
          <p:nvPr/>
        </p:nvSpPr>
        <p:spPr>
          <a:xfrm>
            <a:off x="9398238" y="5080675"/>
            <a:ext cx="1483845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โครงการหลัก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D1378799-887C-45D3-9C07-65445306B302}"/>
              </a:ext>
            </a:extLst>
          </p:cNvPr>
          <p:cNvSpPr txBox="1"/>
          <p:nvPr/>
        </p:nvSpPr>
        <p:spPr>
          <a:xfrm>
            <a:off x="4609218" y="5983009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 เป้าประสงค์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F35CB1E0-1474-41AB-8A14-7F6DB3C8DCC2}"/>
              </a:ext>
            </a:extLst>
          </p:cNvPr>
          <p:cNvSpPr txBox="1"/>
          <p:nvPr/>
        </p:nvSpPr>
        <p:spPr>
          <a:xfrm>
            <a:off x="6229390" y="5983009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16 กลยุทธ์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A451EA68-48F9-4151-AE7A-98EA8CA8982D}"/>
              </a:ext>
            </a:extLst>
          </p:cNvPr>
          <p:cNvSpPr txBox="1"/>
          <p:nvPr/>
        </p:nvSpPr>
        <p:spPr>
          <a:xfrm>
            <a:off x="7820983" y="5983009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34 ตัวชี้วัด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75C4F483-1BCA-4444-9DF1-0726F81D5795}"/>
              </a:ext>
            </a:extLst>
          </p:cNvPr>
          <p:cNvSpPr txBox="1"/>
          <p:nvPr/>
        </p:nvSpPr>
        <p:spPr>
          <a:xfrm>
            <a:off x="9304828" y="5983009"/>
            <a:ext cx="1577255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26 โครงการหลัก</a:t>
            </a: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6227EFC1-B172-433B-BAFA-38980722D342}"/>
              </a:ext>
            </a:extLst>
          </p:cNvPr>
          <p:cNvSpPr txBox="1"/>
          <p:nvPr/>
        </p:nvSpPr>
        <p:spPr>
          <a:xfrm>
            <a:off x="2283063" y="5987474"/>
            <a:ext cx="2189828" cy="55399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 lvl="0" algn="r"/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รวมทั้งสิ้น</a:t>
            </a:r>
            <a:endParaRPr lang="en-US" sz="3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5" name="TextBox 10">
            <a:extLst>
              <a:ext uri="{FF2B5EF4-FFF2-40B4-BE49-F238E27FC236}">
                <a16:creationId xmlns:a16="http://schemas.microsoft.com/office/drawing/2014/main" id="{1D4A3E36-0D1F-42AA-B948-6CC87D1C7DFA}"/>
              </a:ext>
            </a:extLst>
          </p:cNvPr>
          <p:cNvSpPr txBox="1"/>
          <p:nvPr/>
        </p:nvSpPr>
        <p:spPr>
          <a:xfrm>
            <a:off x="1749663" y="23872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สรุปจำนวน เป้าประสงค์/กลยุทธ์/ตัวชี้วัด/โครงการหลัก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76" name="ตัวเชื่อมต่อตรง 75">
            <a:extLst>
              <a:ext uri="{FF2B5EF4-FFF2-40B4-BE49-F238E27FC236}">
                <a16:creationId xmlns:a16="http://schemas.microsoft.com/office/drawing/2014/main" id="{EC22E8EF-B2B4-4EBA-B4CF-6A988DD0F532}"/>
              </a:ext>
            </a:extLst>
          </p:cNvPr>
          <p:cNvCxnSpPr/>
          <p:nvPr/>
        </p:nvCxnSpPr>
        <p:spPr>
          <a:xfrm>
            <a:off x="1847129" y="792718"/>
            <a:ext cx="89154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3B21A793-71D7-44D9-829A-7CF2E3189B9B}"/>
              </a:ext>
            </a:extLst>
          </p:cNvPr>
          <p:cNvSpPr txBox="1"/>
          <p:nvPr/>
        </p:nvSpPr>
        <p:spPr>
          <a:xfrm>
            <a:off x="959549" y="3994484"/>
            <a:ext cx="264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lnSpc>
                <a:spcPct val="130000"/>
              </a:lnSpc>
              <a:defRPr sz="2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th-TH" dirty="0"/>
              <a:t>3. การยกระดับคุณภาพการศึกษา</a:t>
            </a:r>
            <a:endParaRPr lang="en-US" dirty="0"/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4B9C3E65-59BB-4B8E-8638-F91609AC2132}"/>
              </a:ext>
            </a:extLst>
          </p:cNvPr>
          <p:cNvSpPr txBox="1"/>
          <p:nvPr/>
        </p:nvSpPr>
        <p:spPr>
          <a:xfrm>
            <a:off x="934310" y="2904076"/>
            <a:ext cx="3367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การผลิตบัณฑิตและพัฒนาครูให้มีคุณภาพ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ตามมาตรฐานวิชาชีพ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8125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17481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1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การพัฒนาท้องถิ่นอย่างยั่งยืนด้วยการวิจัยและนวัตกรรม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17E3F76F-40AD-6D6E-2F04-6FA144750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59132"/>
              </p:ext>
            </p:extLst>
          </p:nvPr>
        </p:nvGraphicFramePr>
        <p:xfrm>
          <a:off x="284794" y="664007"/>
          <a:ext cx="11622412" cy="4356567"/>
        </p:xfrm>
        <a:graphic>
          <a:graphicData uri="http://schemas.openxmlformats.org/drawingml/2006/table">
            <a:tbl>
              <a:tblPr firstRow="1" firstCol="1" bandRow="1"/>
              <a:tblGrid>
                <a:gridCol w="2229834">
                  <a:extLst>
                    <a:ext uri="{9D8B030D-6E8A-4147-A177-3AD203B41FA5}">
                      <a16:colId xmlns:a16="http://schemas.microsoft.com/office/drawing/2014/main" val="1631615253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902532257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3259116447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968120287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851966812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3608158191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1662721361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2420666054"/>
                    </a:ext>
                  </a:extLst>
                </a:gridCol>
                <a:gridCol w="921418">
                  <a:extLst>
                    <a:ext uri="{9D8B030D-6E8A-4147-A177-3AD203B41FA5}">
                      <a16:colId xmlns:a16="http://schemas.microsoft.com/office/drawing/2014/main" val="3146565977"/>
                    </a:ext>
                  </a:extLst>
                </a:gridCol>
                <a:gridCol w="2021234">
                  <a:extLst>
                    <a:ext uri="{9D8B030D-6E8A-4147-A177-3AD203B41FA5}">
                      <a16:colId xmlns:a16="http://schemas.microsoft.com/office/drawing/2014/main" val="1867512268"/>
                    </a:ext>
                  </a:extLst>
                </a:gridCol>
              </a:tblGrid>
              <a:tr h="448350"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1.1 </a:t>
                      </a:r>
                      <a:r>
                        <a:rPr lang="th-TH" sz="16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มีผลงานวิจัย งานสร้างสรรค์ สิ่งประดิษฐ์คิดค้นนวัตกรรม เทคโนโลยีและต่อยอดสู่เชิงพาณิชย์ พัฒนาการวิจัยเชิงพื้นที่ร่วมกับชุมชน </a:t>
                      </a:r>
                      <a:r>
                        <a:rPr lang="th-TH" sz="16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</a:t>
                      </a:r>
                      <a:r>
                        <a:rPr lang="th-TH" sz="16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ารสร้างเครือข่ายความร่วมมือด้านการวิจัย ที่มีคุณค่าต่อสังคมและได้รับการยอมรับในระดับสากล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09758"/>
                  </a:ext>
                </a:extLst>
              </a:tr>
              <a:tr h="76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30875"/>
                  </a:ext>
                </a:extLst>
              </a:tr>
              <a:tr h="1696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spc="-3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ผลงานวิจัยและงานสร้างสรรค์ที่ตีพิมพ์เผยแพร่ในวารสารระดับชาติและนานาชาติ (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คะแนน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(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สกอ. 2.3)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4.90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(4.60)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00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75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จำนวนผลงานวิจัย นวัตกรรม และงานสร้างสรรค์ที่ได้ยื่นจดทะเบียนทรัพย์สินทางปัญญา (ชิ้นงาน</a:t>
                      </a:r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5033"/>
                  </a:ext>
                </a:extLst>
              </a:tr>
              <a:tr h="1090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spc="-3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จำนวนงานวิจัย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งานสร้างสรรค์ และนวัตกรรม</a:t>
                      </a:r>
                      <a:r>
                        <a:rPr lang="th-TH" sz="1600" spc="-3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ที่พัฒนาต่อยอดเชิงพาณิชย์และอุตสาหกรรม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(เรื่อง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(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0070" marR="50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40046"/>
                  </a:ext>
                </a:extLst>
              </a:tr>
            </a:tbl>
          </a:graphicData>
        </a:graphic>
      </p:graphicFrame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BFDE501-B58F-A272-2D3C-6C9476981E0C}"/>
              </a:ext>
            </a:extLst>
          </p:cNvPr>
          <p:cNvSpPr txBox="1"/>
          <p:nvPr/>
        </p:nvSpPr>
        <p:spPr>
          <a:xfrm>
            <a:off x="1766713" y="5020574"/>
            <a:ext cx="10360325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1.1.1: พัฒนางานวิจัยและงานสร้าง สรรค์และนวัตกรรม</a:t>
            </a: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โครงการหลักที่ : </a:t>
            </a: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โครงการบริหารงานวิจัยและงานสร้างสรรค์ของมหาวิทยาลัย – ทุนวิจัย</a:t>
            </a:r>
            <a:b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นำเสนองานวิจัยในระดับชาติและนานาชาติ</a:t>
            </a:r>
          </a:p>
          <a:p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สารสนเทศและเผยแพร่งานวิจัยในระดับชาติและนานาชาติ</a:t>
            </a:r>
            <a:b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พัฒนาศักยภาพนักวิจัย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9498976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8E693F31-7AC6-81BA-7598-31E7E2CD4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20462"/>
              </p:ext>
            </p:extLst>
          </p:nvPr>
        </p:nvGraphicFramePr>
        <p:xfrm>
          <a:off x="366267" y="632462"/>
          <a:ext cx="11642631" cy="5148072"/>
        </p:xfrm>
        <a:graphic>
          <a:graphicData uri="http://schemas.openxmlformats.org/drawingml/2006/table">
            <a:tbl>
              <a:tblPr firstRow="1" firstCol="1" bandRow="1"/>
              <a:tblGrid>
                <a:gridCol w="2203918">
                  <a:extLst>
                    <a:ext uri="{9D8B030D-6E8A-4147-A177-3AD203B41FA5}">
                      <a16:colId xmlns:a16="http://schemas.microsoft.com/office/drawing/2014/main" val="2023398415"/>
                    </a:ext>
                  </a:extLst>
                </a:gridCol>
                <a:gridCol w="910709">
                  <a:extLst>
                    <a:ext uri="{9D8B030D-6E8A-4147-A177-3AD203B41FA5}">
                      <a16:colId xmlns:a16="http://schemas.microsoft.com/office/drawing/2014/main" val="1656440140"/>
                    </a:ext>
                  </a:extLst>
                </a:gridCol>
                <a:gridCol w="910709">
                  <a:extLst>
                    <a:ext uri="{9D8B030D-6E8A-4147-A177-3AD203B41FA5}">
                      <a16:colId xmlns:a16="http://schemas.microsoft.com/office/drawing/2014/main" val="3515202777"/>
                    </a:ext>
                  </a:extLst>
                </a:gridCol>
                <a:gridCol w="910709">
                  <a:extLst>
                    <a:ext uri="{9D8B030D-6E8A-4147-A177-3AD203B41FA5}">
                      <a16:colId xmlns:a16="http://schemas.microsoft.com/office/drawing/2014/main" val="366845328"/>
                    </a:ext>
                  </a:extLst>
                </a:gridCol>
                <a:gridCol w="910709">
                  <a:extLst>
                    <a:ext uri="{9D8B030D-6E8A-4147-A177-3AD203B41FA5}">
                      <a16:colId xmlns:a16="http://schemas.microsoft.com/office/drawing/2014/main" val="1628164220"/>
                    </a:ext>
                  </a:extLst>
                </a:gridCol>
                <a:gridCol w="910709">
                  <a:extLst>
                    <a:ext uri="{9D8B030D-6E8A-4147-A177-3AD203B41FA5}">
                      <a16:colId xmlns:a16="http://schemas.microsoft.com/office/drawing/2014/main" val="3781083445"/>
                    </a:ext>
                  </a:extLst>
                </a:gridCol>
                <a:gridCol w="910709">
                  <a:extLst>
                    <a:ext uri="{9D8B030D-6E8A-4147-A177-3AD203B41FA5}">
                      <a16:colId xmlns:a16="http://schemas.microsoft.com/office/drawing/2014/main" val="19073648"/>
                    </a:ext>
                  </a:extLst>
                </a:gridCol>
                <a:gridCol w="910709">
                  <a:extLst>
                    <a:ext uri="{9D8B030D-6E8A-4147-A177-3AD203B41FA5}">
                      <a16:colId xmlns:a16="http://schemas.microsoft.com/office/drawing/2014/main" val="2601642273"/>
                    </a:ext>
                  </a:extLst>
                </a:gridCol>
                <a:gridCol w="910709">
                  <a:extLst>
                    <a:ext uri="{9D8B030D-6E8A-4147-A177-3AD203B41FA5}">
                      <a16:colId xmlns:a16="http://schemas.microsoft.com/office/drawing/2014/main" val="2823802335"/>
                    </a:ext>
                  </a:extLst>
                </a:gridCol>
                <a:gridCol w="2153041">
                  <a:extLst>
                    <a:ext uri="{9D8B030D-6E8A-4147-A177-3AD203B41FA5}">
                      <a16:colId xmlns:a16="http://schemas.microsoft.com/office/drawing/2014/main" val="592581323"/>
                    </a:ext>
                  </a:extLst>
                </a:gridCol>
              </a:tblGrid>
              <a:tr h="577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2564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380777"/>
                  </a:ext>
                </a:extLst>
              </a:tr>
              <a:tr h="56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 จำนวนนวัตกรรมสิ่งประดิษฐ์ 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องค์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ความรู้ที่เกิดขึ้น</a:t>
                      </a:r>
                      <a:r>
                        <a:rPr lang="th-TH" sz="1600" spc="-3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(ชิ้นงาน)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r>
                        <a:rPr lang="th-TH" sz="1600" b="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600" b="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124724"/>
                  </a:ext>
                </a:extLst>
              </a:tr>
              <a:tr h="692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 จำนวนผลงานวิจัย ผลงานสร้างสรรค์ นวัตกรรมในเวทีการประกวด (เรื่อง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891020"/>
                  </a:ext>
                </a:extLst>
              </a:tr>
              <a:tr h="817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6. การใช้ประโยชน์จากงานวิจัยให้เกิดจำนวน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Start up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SME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ที่ใช้เทคโนโลยีใน</a:t>
                      </a:r>
                      <a:r>
                        <a:rPr lang="th-TH" sz="160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การประกอบ</a:t>
                      </a:r>
                      <a:r>
                        <a:rPr lang="th-TH" sz="1600" dirty="0" err="1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ธุรกิจ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(มรสน.)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	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78103"/>
                  </a:ext>
                </a:extLst>
              </a:tr>
              <a:tr h="554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7.จำนวนเครือข่ายความร่วมมือด้านการวิจัยและ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นวัตกรรม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</a:t>
                      </a:r>
                      <a:r>
                        <a:rPr lang="th-TH" sz="1600" spc="-4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ฯ</a:t>
                      </a:r>
                      <a:r>
                        <a:rPr lang="en-US" sz="1600" spc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spc="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996034"/>
                  </a:ext>
                </a:extLst>
              </a:tr>
              <a:tr h="783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8. ประชาชนหลุดพ้นจากความยากจนของจังหวัดเพิ่มขึ้น (ร้อยละ) 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สงป.)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600" b="1" spc="-4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รองอธิการบดีฝ่ายวางแผนฯ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รองอธิการบดีฝ่ายวิจัยฯ</a:t>
                      </a:r>
                      <a: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ผอ.แผนฯ</a:t>
                      </a:r>
                      <a:b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ผอ.สถาบันวิจัยฯ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85121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8295864-A1F3-F6C7-28FC-D716106B04EC}"/>
              </a:ext>
            </a:extLst>
          </p:cNvPr>
          <p:cNvSpPr txBox="1"/>
          <p:nvPr/>
        </p:nvSpPr>
        <p:spPr>
          <a:xfrm>
            <a:off x="534839" y="5396942"/>
            <a:ext cx="906636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กลยุทธ์ที่ 1.1.1: พัฒนางานวิจัยและงานสร้าง สรรค์และนวัตกรรม</a:t>
            </a: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5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โครงการหลักที่ : </a:t>
            </a: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โครงการบริหารงานวิจัยและงานสร้างสรรค์ของมหาวิทยาลัย </a:t>
            </a:r>
            <a:b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ทุนวิจัย  - นำเสนองานวิจัยในระดับชาติและนานาชาติ – สารสนเทศและเผยแพร่งานวิจัยในระดับชาติและนานาชาติ - พัฒนาศักยภาพนักวิจัย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2B8A5BD-F39E-B1E0-3162-9E8E7F279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182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1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การพัฒนาท้องถิ่นอย่างยั่งยืนด้วยการวิจัยและนวัตกรรม (ต่อ)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05490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8295864-A1F3-F6C7-28FC-D716106B04EC}"/>
              </a:ext>
            </a:extLst>
          </p:cNvPr>
          <p:cNvSpPr txBox="1"/>
          <p:nvPr/>
        </p:nvSpPr>
        <p:spPr>
          <a:xfrm>
            <a:off x="1608992" y="5021766"/>
            <a:ext cx="135158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1.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en-US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 </a:t>
            </a:r>
            <a:r>
              <a:rPr lang="th-TH" sz="16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r>
              <a:rPr lang="th-T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u="sng" dirty="0">
                <a:effectLst/>
                <a:latin typeface="Calibri" panose="020F050202020403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ส่งเสริมการนำ   องค์ความรู้วิทยาศาสตร์ วิจัยและนวัตกรรมสู่</a:t>
            </a:r>
            <a:r>
              <a:rPr lang="th-TH" sz="1600" u="sng" dirty="0">
                <a:effectLst/>
                <a:ea typeface="TH SarabunPSK" panose="020B0500040200020003" pitchFamily="34" charset="-34"/>
                <a:cs typeface="TH SarabunPSK" panose="020B0500040200020003" pitchFamily="34" charset="-34"/>
              </a:rPr>
              <a:t>การรับใช้สังคม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1</a:t>
            </a:r>
            <a:r>
              <a:rPr lang="th-T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โครงการถ่ายทอดองค์ความรู้จากงานวิจัยและงานสร้างสรรค์แก่ชุมชน/ท้องถิ่น</a:t>
            </a: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2</a:t>
            </a:r>
            <a:r>
              <a:rPr lang="th-T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โครงการพัฒนาคุณภาพชีวิตและยกระดับรายได้ให้กับคนในชุมชนฐานราก</a:t>
            </a: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1600" b="1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</a:t>
            </a:r>
            <a:r>
              <a:rPr lang="en-US" sz="16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1600" spc="-3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โครงการบูรณาการพันธกิจมหาวิทยาลัยเพื่อยกระดับคุณภาพชีวิต (ด้านการจัดการองค์ความรู้)</a:t>
            </a:r>
            <a:r>
              <a:rPr lang="th-TH" sz="1600" spc="-3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/>
            </a:r>
            <a:br>
              <a:rPr lang="th-TH" sz="1600" spc="-3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โครงการหลักที่ 4</a:t>
            </a:r>
            <a:r>
              <a:rPr lang="th-TH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: โครงการยกระดับมาตรฐานผลิตภัณฑ์ชุมชน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University as </a:t>
            </a:r>
            <a:r>
              <a:rPr lang="en-US" sz="1600" dirty="0"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a Marketplace 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2B8A5BD-F39E-B1E0-3162-9E8E7F279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182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1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การพัฒนาท้องถิ่นอย่างยั่งยืนด้วยการวิจัยและนวัตกรรม (ต่อ)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D85C7CF4-63D5-F04C-914E-C0DA36D43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96251"/>
              </p:ext>
            </p:extLst>
          </p:nvPr>
        </p:nvGraphicFramePr>
        <p:xfrm>
          <a:off x="180609" y="584871"/>
          <a:ext cx="11516091" cy="4495800"/>
        </p:xfrm>
        <a:graphic>
          <a:graphicData uri="http://schemas.openxmlformats.org/drawingml/2006/table">
            <a:tbl>
              <a:tblPr firstRow="1" firstCol="1" bandRow="1"/>
              <a:tblGrid>
                <a:gridCol w="2113261">
                  <a:extLst>
                    <a:ext uri="{9D8B030D-6E8A-4147-A177-3AD203B41FA5}">
                      <a16:colId xmlns:a16="http://schemas.microsoft.com/office/drawing/2014/main" val="3671709318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val="3125051140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val="770945053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val="2861219794"/>
                    </a:ext>
                  </a:extLst>
                </a:gridCol>
                <a:gridCol w="1060365">
                  <a:extLst>
                    <a:ext uri="{9D8B030D-6E8A-4147-A177-3AD203B41FA5}">
                      <a16:colId xmlns:a16="http://schemas.microsoft.com/office/drawing/2014/main" val="1313571586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val="1514907778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val="2766872954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val="1310328634"/>
                    </a:ext>
                  </a:extLst>
                </a:gridCol>
                <a:gridCol w="910888">
                  <a:extLst>
                    <a:ext uri="{9D8B030D-6E8A-4147-A177-3AD203B41FA5}">
                      <a16:colId xmlns:a16="http://schemas.microsoft.com/office/drawing/2014/main" val="791072860"/>
                    </a:ext>
                  </a:extLst>
                </a:gridCol>
                <a:gridCol w="1966249">
                  <a:extLst>
                    <a:ext uri="{9D8B030D-6E8A-4147-A177-3AD203B41FA5}">
                      <a16:colId xmlns:a16="http://schemas.microsoft.com/office/drawing/2014/main" val="418104711"/>
                    </a:ext>
                  </a:extLst>
                </a:gridCol>
              </a:tblGrid>
              <a:tr h="598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2564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68641"/>
                  </a:ext>
                </a:extLst>
              </a:tr>
              <a:tr h="170226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1.2 ท้องถิ่นมีความรู้จากงานวิจัย งานสร้างสรรค์ และนวัตกรรมถ่ายทอดสู่การพัฒนาตนเองอย่างยั่งยืน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633491"/>
                  </a:ext>
                </a:extLst>
              </a:tr>
              <a:tr h="1018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จำนวนชุมชนที่สามารถจัดการตนเองได้จากจากการถ่ายทอดองค์ความรู้และนวัตกรรม (ชุมชน</a:t>
                      </a:r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(11)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(4)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86796"/>
                  </a:ext>
                </a:extLst>
              </a:tr>
              <a:tr h="1018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นวัตกรรมชุมชนที่มหาวิทยาลัยพัฒนาขึ้นที่สามารถช่วยเพิ่มรายได้ หรือพัฒนาคุณภาพ ชีวิตให้แก่ชุมชน (นวัตกรรม</a:t>
                      </a:r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4752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 จำนวนผลงานวิจัย </a:t>
                      </a:r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องค์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ความรู้ นวัตกรรม หรือเทคโนโลยี ที่ชุมชนนำไปใช้ประโยชน์ หรือ ต่อยอดเพื่อการพัฒนาเชิงพื้นที่ (ชิ้นงาน</a:t>
                      </a:r>
                      <a:r>
                        <a:rPr lang="th-TH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u="none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600" u="none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6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 สถาบันวิจัยฯ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7579" marR="47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55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27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8295864-A1F3-F6C7-28FC-D716106B04EC}"/>
              </a:ext>
            </a:extLst>
          </p:cNvPr>
          <p:cNvSpPr txBox="1"/>
          <p:nvPr/>
        </p:nvSpPr>
        <p:spPr>
          <a:xfrm>
            <a:off x="2625999" y="5834502"/>
            <a:ext cx="1164263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1910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กลยุทธ์ที่ 1.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บูรณาการพันธกิจ</a:t>
            </a:r>
            <a:r>
              <a:rPr lang="th-TH" sz="18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สัมพันธ์กับการ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รับใช้สังคม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โครงการหลัก :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โครงการบูรณาการพันธกิจมหาวิทยาลัยเพื่อยกระดับคุณภาพชีวิต (ด้านการวิจัยและการพัฒนาท้องถิ่น)</a:t>
            </a:r>
            <a:endParaRPr lang="en-US" sz="7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2B8A5BD-F39E-B1E0-3162-9E8E7F279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182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1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การพัฒนาท้องถิ่นอย่างยั่งยืนด้วยการวิจัยและนวัตกรรม (ต่อ)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C5A7FF17-E79F-79D7-F65C-8EBF2207E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460868"/>
              </p:ext>
            </p:extLst>
          </p:nvPr>
        </p:nvGraphicFramePr>
        <p:xfrm>
          <a:off x="116114" y="502726"/>
          <a:ext cx="11959771" cy="5331776"/>
        </p:xfrm>
        <a:graphic>
          <a:graphicData uri="http://schemas.openxmlformats.org/drawingml/2006/table">
            <a:tbl>
              <a:tblPr firstRow="1" firstCol="1" bandRow="1"/>
              <a:tblGrid>
                <a:gridCol w="2305021">
                  <a:extLst>
                    <a:ext uri="{9D8B030D-6E8A-4147-A177-3AD203B41FA5}">
                      <a16:colId xmlns:a16="http://schemas.microsoft.com/office/drawing/2014/main" val="3945741253"/>
                    </a:ext>
                  </a:extLst>
                </a:gridCol>
                <a:gridCol w="952489">
                  <a:extLst>
                    <a:ext uri="{9D8B030D-6E8A-4147-A177-3AD203B41FA5}">
                      <a16:colId xmlns:a16="http://schemas.microsoft.com/office/drawing/2014/main" val="4027436950"/>
                    </a:ext>
                  </a:extLst>
                </a:gridCol>
                <a:gridCol w="952489">
                  <a:extLst>
                    <a:ext uri="{9D8B030D-6E8A-4147-A177-3AD203B41FA5}">
                      <a16:colId xmlns:a16="http://schemas.microsoft.com/office/drawing/2014/main" val="987947300"/>
                    </a:ext>
                  </a:extLst>
                </a:gridCol>
                <a:gridCol w="979502">
                  <a:extLst>
                    <a:ext uri="{9D8B030D-6E8A-4147-A177-3AD203B41FA5}">
                      <a16:colId xmlns:a16="http://schemas.microsoft.com/office/drawing/2014/main" val="625364295"/>
                    </a:ext>
                  </a:extLst>
                </a:gridCol>
                <a:gridCol w="952489">
                  <a:extLst>
                    <a:ext uri="{9D8B030D-6E8A-4147-A177-3AD203B41FA5}">
                      <a16:colId xmlns:a16="http://schemas.microsoft.com/office/drawing/2014/main" val="341549686"/>
                    </a:ext>
                  </a:extLst>
                </a:gridCol>
                <a:gridCol w="952489">
                  <a:extLst>
                    <a:ext uri="{9D8B030D-6E8A-4147-A177-3AD203B41FA5}">
                      <a16:colId xmlns:a16="http://schemas.microsoft.com/office/drawing/2014/main" val="3803597721"/>
                    </a:ext>
                  </a:extLst>
                </a:gridCol>
                <a:gridCol w="952490">
                  <a:extLst>
                    <a:ext uri="{9D8B030D-6E8A-4147-A177-3AD203B41FA5}">
                      <a16:colId xmlns:a16="http://schemas.microsoft.com/office/drawing/2014/main" val="1387729245"/>
                    </a:ext>
                  </a:extLst>
                </a:gridCol>
                <a:gridCol w="952489">
                  <a:extLst>
                    <a:ext uri="{9D8B030D-6E8A-4147-A177-3AD203B41FA5}">
                      <a16:colId xmlns:a16="http://schemas.microsoft.com/office/drawing/2014/main" val="746380216"/>
                    </a:ext>
                  </a:extLst>
                </a:gridCol>
                <a:gridCol w="952489">
                  <a:extLst>
                    <a:ext uri="{9D8B030D-6E8A-4147-A177-3AD203B41FA5}">
                      <a16:colId xmlns:a16="http://schemas.microsoft.com/office/drawing/2014/main" val="2865241138"/>
                    </a:ext>
                  </a:extLst>
                </a:gridCol>
                <a:gridCol w="2007824">
                  <a:extLst>
                    <a:ext uri="{9D8B030D-6E8A-4147-A177-3AD203B41FA5}">
                      <a16:colId xmlns:a16="http://schemas.microsoft.com/office/drawing/2014/main" val="1859246417"/>
                    </a:ext>
                  </a:extLst>
                </a:gridCol>
              </a:tblGrid>
              <a:tr h="134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2564</a:t>
                      </a: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071569"/>
                  </a:ext>
                </a:extLst>
              </a:tr>
              <a:tr h="222075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1.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เป็นศูนย์กลางการเรียนรู้ศาสตร์หลากหลายแขนงทั้งองค์ความรู้ระดับท้องถิ่นและระดับสากล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845259"/>
                  </a:ext>
                </a:extLst>
              </a:tr>
              <a:tr h="24101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จำนวนโครงการที่บูรณาการพันธกิจสัมพันธ์เพื่อพัฒนาสังคมและสิ่งแวดล้อมของชุมชนท้องถิ่น (โครงการ</a:t>
                      </a:r>
                      <a:r>
                        <a:rPr lang="th-TH" sz="1800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(60)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65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(91)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รองอธิการบดีฝ่ายวางแผนฯ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รองอธิการบดีฝ่ายวิจัยฯ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ผอ.แผนฯ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ผอ.สถาบันวิจัยฯ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4638"/>
                  </a:ext>
                </a:extLst>
              </a:tr>
              <a:tr h="114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 จำนวนแหล่งเรียนรู้ที่สามารถจัดการตนเองได้บนฐานทรัพยากรท้องถิ่นด้วยกระบวนการวิจัยและพัฒนาเชิง</a:t>
                      </a:r>
                      <a:r>
                        <a:rPr lang="th-TH" sz="18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พื้นที่ </a:t>
                      </a:r>
                      <a:r>
                        <a:rPr lang="th-TH" sz="18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(มรสน.)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1800" b="1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18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spc="-4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รองอธิการบดีฝ่ายวิจัยฯ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ผอ.สถาบันวิจัยฯ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69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5825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ตัวแทนหมายเลขสไลด์ 3">
            <a:extLst>
              <a:ext uri="{FF2B5EF4-FFF2-40B4-BE49-F238E27FC236}">
                <a16:creationId xmlns:a16="http://schemas.microsoft.com/office/drawing/2014/main" id="{E0E0FAA0-2AFA-445C-8722-3D99F979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38" y="6492830"/>
            <a:ext cx="6266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3BDEE-B1FF-4500-8FF5-BF87064285DF}" type="slidenum">
              <a:rPr kumimoji="0" lang="th-TH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8295864-A1F3-F6C7-28FC-D716106B04EC}"/>
              </a:ext>
            </a:extLst>
          </p:cNvPr>
          <p:cNvSpPr txBox="1"/>
          <p:nvPr/>
        </p:nvSpPr>
        <p:spPr>
          <a:xfrm>
            <a:off x="366268" y="5483026"/>
            <a:ext cx="11642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R="41910">
              <a:defRPr sz="2400" b="1" kern="1400" spc="-5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กลยุทธ์ที่ 1.</a:t>
            </a:r>
            <a:r>
              <a:rPr lang="en-US" dirty="0"/>
              <a:t>4</a:t>
            </a:r>
            <a:r>
              <a:rPr lang="th-TH" dirty="0"/>
              <a:t>.</a:t>
            </a:r>
            <a:r>
              <a:rPr lang="en-US" dirty="0"/>
              <a:t>1</a:t>
            </a:r>
            <a:r>
              <a:rPr lang="th-TH" dirty="0"/>
              <a:t>: บูรณาการและยกระดับงานด้านภาษาศาสนา ศิลปะ วัฒนธรรมและภูมิปัญญาท้องถิ่น</a:t>
            </a:r>
            <a:br>
              <a:rPr lang="th-TH" dirty="0"/>
            </a:br>
            <a:r>
              <a:rPr lang="th-TH" dirty="0"/>
              <a:t>โครงการหลัก </a:t>
            </a:r>
            <a:r>
              <a:rPr lang="th-TH" dirty="0" smtClean="0"/>
              <a:t>: </a:t>
            </a:r>
            <a:r>
              <a:rPr lang="th-TH" b="0" dirty="0" smtClean="0"/>
              <a:t>โครงการ</a:t>
            </a:r>
            <a:r>
              <a:rPr lang="th-TH" b="0" dirty="0"/>
              <a:t>บูรณาการพันธกิจมหาวิทยาลัยเพื่อยกระดับคุณภาพชีวิต (ด้านการทำนุบำรุง</a:t>
            </a:r>
            <a:r>
              <a:rPr lang="th-TH" b="0" dirty="0" err="1"/>
              <a:t>ศิลป</a:t>
            </a:r>
            <a:r>
              <a:rPr lang="th-TH" b="0" dirty="0"/>
              <a:t>วัฒนธรรม)</a:t>
            </a:r>
            <a:endParaRPr lang="en-US" b="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2B8A5BD-F39E-B1E0-3162-9E8E7F279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182"/>
            <a:ext cx="12192000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ยุทธศาสตร์ที่ 1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 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การพัฒนาท้องถิ่นอย่างยั่งยืนด้วยการวิจัยและนวัตกรรม (ต่อ)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6BD5309C-DDFD-1FAF-764D-0800A773A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44567"/>
              </p:ext>
            </p:extLst>
          </p:nvPr>
        </p:nvGraphicFramePr>
        <p:xfrm>
          <a:off x="208783" y="611910"/>
          <a:ext cx="11800115" cy="4753864"/>
        </p:xfrm>
        <a:graphic>
          <a:graphicData uri="http://schemas.openxmlformats.org/drawingml/2006/table">
            <a:tbl>
              <a:tblPr firstRow="1" firstCol="1" bandRow="1"/>
              <a:tblGrid>
                <a:gridCol w="3525017">
                  <a:extLst>
                    <a:ext uri="{9D8B030D-6E8A-4147-A177-3AD203B41FA5}">
                      <a16:colId xmlns:a16="http://schemas.microsoft.com/office/drawing/2014/main" val="755909214"/>
                    </a:ext>
                  </a:extLst>
                </a:gridCol>
                <a:gridCol w="652868">
                  <a:extLst>
                    <a:ext uri="{9D8B030D-6E8A-4147-A177-3AD203B41FA5}">
                      <a16:colId xmlns:a16="http://schemas.microsoft.com/office/drawing/2014/main" val="3531436434"/>
                    </a:ext>
                  </a:extLst>
                </a:gridCol>
                <a:gridCol w="652868">
                  <a:extLst>
                    <a:ext uri="{9D8B030D-6E8A-4147-A177-3AD203B41FA5}">
                      <a16:colId xmlns:a16="http://schemas.microsoft.com/office/drawing/2014/main" val="3280806884"/>
                    </a:ext>
                  </a:extLst>
                </a:gridCol>
                <a:gridCol w="652868">
                  <a:extLst>
                    <a:ext uri="{9D8B030D-6E8A-4147-A177-3AD203B41FA5}">
                      <a16:colId xmlns:a16="http://schemas.microsoft.com/office/drawing/2014/main" val="3006168799"/>
                    </a:ext>
                  </a:extLst>
                </a:gridCol>
                <a:gridCol w="652868">
                  <a:extLst>
                    <a:ext uri="{9D8B030D-6E8A-4147-A177-3AD203B41FA5}">
                      <a16:colId xmlns:a16="http://schemas.microsoft.com/office/drawing/2014/main" val="3138068629"/>
                    </a:ext>
                  </a:extLst>
                </a:gridCol>
                <a:gridCol w="671877">
                  <a:extLst>
                    <a:ext uri="{9D8B030D-6E8A-4147-A177-3AD203B41FA5}">
                      <a16:colId xmlns:a16="http://schemas.microsoft.com/office/drawing/2014/main" val="4103159521"/>
                    </a:ext>
                  </a:extLst>
                </a:gridCol>
                <a:gridCol w="652868">
                  <a:extLst>
                    <a:ext uri="{9D8B030D-6E8A-4147-A177-3AD203B41FA5}">
                      <a16:colId xmlns:a16="http://schemas.microsoft.com/office/drawing/2014/main" val="3406877280"/>
                    </a:ext>
                  </a:extLst>
                </a:gridCol>
                <a:gridCol w="652868">
                  <a:extLst>
                    <a:ext uri="{9D8B030D-6E8A-4147-A177-3AD203B41FA5}">
                      <a16:colId xmlns:a16="http://schemas.microsoft.com/office/drawing/2014/main" val="2013945611"/>
                    </a:ext>
                  </a:extLst>
                </a:gridCol>
                <a:gridCol w="652868">
                  <a:extLst>
                    <a:ext uri="{9D8B030D-6E8A-4147-A177-3AD203B41FA5}">
                      <a16:colId xmlns:a16="http://schemas.microsoft.com/office/drawing/2014/main" val="756025628"/>
                    </a:ext>
                  </a:extLst>
                </a:gridCol>
                <a:gridCol w="3033145">
                  <a:extLst>
                    <a:ext uri="{9D8B030D-6E8A-4147-A177-3AD203B41FA5}">
                      <a16:colId xmlns:a16="http://schemas.microsoft.com/office/drawing/2014/main" val="1216204734"/>
                    </a:ext>
                  </a:extLst>
                </a:gridCol>
              </a:tblGrid>
              <a:tr h="1751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2563แผน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2564</a:t>
                      </a: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(ผล)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2565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2566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2567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2568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2569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 2570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แผน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ผู้กำกับและ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ผู้จัดเก็บข้อมูลระดับมหาวิทยาลัย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832535"/>
                  </a:ext>
                </a:extLst>
              </a:tr>
              <a:tr h="814345">
                <a:tc gridSpan="10">
                  <a:txBody>
                    <a:bodyPr/>
                    <a:lstStyle/>
                    <a:p>
                      <a:pPr marR="4191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เป้าประสงค์เชิงยุทธศาสตร์ 1.4 นักศึกษา บุคลากรและประชาชน อนุรักษ์ ฟื้นฟู สืบสาน ส่งเสริมภาษา </a:t>
                      </a:r>
                      <a:r>
                        <a:rPr lang="th-TH" sz="24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ศิลป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วัฒนธรรม ภูมิปัญญาท้องถิ่น และรู้เท่าทันการเปลี่ยนแปลงทางวัฒนธรรม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73876"/>
                  </a:ext>
                </a:extLst>
              </a:tr>
              <a:tr h="2035862">
                <a:tc>
                  <a:txBody>
                    <a:bodyPr/>
                    <a:lstStyle/>
                    <a:p>
                      <a:pPr marL="20955" marR="4191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spc="-4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จำนวนองค์ความรู้ด้าน</a:t>
                      </a:r>
                      <a:r>
                        <a:rPr lang="th-TH" sz="2400" spc="-4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ศิลป</a:t>
                      </a:r>
                      <a:r>
                        <a:rPr lang="th-TH" sz="2400" spc="-4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วัฒนธรรมที่ทำให้เกิดความภาคภูมิใจ ในความเป็นไทยหรือสร้างโอกาสและมูลค่าเพิ่มให้กับผู้เรียน ครอบครัว ท้องถิ่น ชุมชน สังคม และประเทศชาติ (องค์ความรู้</a:t>
                      </a:r>
                      <a:r>
                        <a:rPr lang="th-TH" sz="2400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2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(สกอ.4.2)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(6)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/>
                      <a:r>
                        <a:rPr lang="th-TH" sz="2400" kern="1400" spc="-5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กำกับ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ผอ.สถาบันภาษาฯ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ผู้จัดเก็บข้อมูล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R="419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รองผอ.สถาบันภาษาฯ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9192" marR="91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55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382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ยุทธศาสตร์ 20 ป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</Template>
  <TotalTime>5445</TotalTime>
  <Words>3560</Words>
  <Application>Microsoft Office PowerPoint</Application>
  <PresentationFormat>แบบจอกว้าง</PresentationFormat>
  <Paragraphs>893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7" baseType="lpstr">
      <vt:lpstr>맑은 고딕</vt:lpstr>
      <vt:lpstr>Angsana New</vt:lpstr>
      <vt:lpstr>Arial</vt:lpstr>
      <vt:lpstr>Calibri</vt:lpstr>
      <vt:lpstr>Cordia New</vt:lpstr>
      <vt:lpstr>Sarabun</vt:lpstr>
      <vt:lpstr>TH SarabunPSK</vt:lpstr>
      <vt:lpstr>Times New Roman</vt:lpstr>
      <vt:lpstr>template ยุทธศาสตร์ 20 ปี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ASUS</cp:lastModifiedBy>
  <cp:revision>528</cp:revision>
  <cp:lastPrinted>2021-09-20T04:38:57Z</cp:lastPrinted>
  <dcterms:created xsi:type="dcterms:W3CDTF">2019-08-19T02:28:03Z</dcterms:created>
  <dcterms:modified xsi:type="dcterms:W3CDTF">2023-06-12T01:03:52Z</dcterms:modified>
</cp:coreProperties>
</file>