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37" r:id="rId4"/>
  </p:sldMasterIdLst>
  <p:notesMasterIdLst>
    <p:notesMasterId r:id="rId19"/>
  </p:notesMasterIdLst>
  <p:sldIdLst>
    <p:sldId id="294" r:id="rId5"/>
    <p:sldId id="293" r:id="rId6"/>
    <p:sldId id="257" r:id="rId7"/>
    <p:sldId id="295" r:id="rId8"/>
    <p:sldId id="296" r:id="rId9"/>
    <p:sldId id="297" r:id="rId10"/>
    <p:sldId id="688" r:id="rId11"/>
    <p:sldId id="602" r:id="rId12"/>
    <p:sldId id="606" r:id="rId13"/>
    <p:sldId id="610" r:id="rId14"/>
    <p:sldId id="598" r:id="rId15"/>
    <p:sldId id="626" r:id="rId16"/>
    <p:sldId id="690" r:id="rId17"/>
    <p:sldId id="264" r:id="rId1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D5F1F3"/>
    <a:srgbClr val="32AEB8"/>
    <a:srgbClr val="00487E"/>
    <a:srgbClr val="0066CB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2384F-1C92-445F-9A9F-51E18A0F0EF1}" type="datetimeFigureOut">
              <a:rPr lang="th-TH" smtClean="0"/>
              <a:t>22/08/65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10770-E416-4B4F-8299-57E204BDFB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001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145D2-A0EF-44FD-9DE8-3A928862D9C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70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167" latinLnBrk="0">
              <a:defRPr/>
            </a:pPr>
            <a:fld id="{4D20E524-D9D8-464D-9E72-3A3938BFD555}" type="slidenum">
              <a:rPr lang="th-TH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pPr defTabSz="921167" latinLnBrk="0">
                <a:defRPr/>
              </a:pPr>
              <a:t>8</a:t>
            </a:fld>
            <a:endParaRPr lang="th-TH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9414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0E524-D9D8-464D-9E72-3A3938BFD555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9944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58" latinLnBrk="0">
              <a:defRPr/>
            </a:pPr>
            <a:fld id="{4D20E524-D9D8-464D-9E72-3A3938BFD555}" type="slidenum">
              <a:rPr lang="th-TH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pPr defTabSz="914258" latinLnBrk="0">
                <a:defRPr/>
              </a:pPr>
              <a:t>10</a:t>
            </a:fld>
            <a:endParaRPr lang="th-TH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133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167" latinLnBrk="0">
              <a:defRPr/>
            </a:pPr>
            <a:fld id="{4D20E524-D9D8-464D-9E72-3A3938BFD555}" type="slidenum">
              <a:rPr lang="th-TH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pPr defTabSz="921167" latinLnBrk="0">
                <a:defRPr/>
              </a:pPr>
              <a:t>11</a:t>
            </a:fld>
            <a:endParaRPr lang="th-TH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9209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167" latinLnBrk="0">
              <a:defRPr/>
            </a:pPr>
            <a:fld id="{4D20E524-D9D8-464D-9E72-3A3938BFD555}" type="slidenum">
              <a:rPr lang="th-TH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pPr defTabSz="921167" latinLnBrk="0">
                <a:defRPr/>
              </a:pPr>
              <a:t>12</a:t>
            </a:fld>
            <a:endParaRPr lang="th-TH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087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634D-04D2-47BF-BC83-23886C323B10}" type="datetime1">
              <a:rPr lang="th-TH" smtClean="0"/>
              <a:t>22/08/65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805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12BC-BD54-4D37-ACFD-B2A3A34BE379}" type="datetime1">
              <a:rPr lang="th-TH" smtClean="0"/>
              <a:t>22/08/65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022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492F-973E-46F1-A1CE-DBC50C09486D}" type="datetime1">
              <a:rPr lang="th-TH" smtClean="0"/>
              <a:t>22/08/65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599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7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2159561" cy="6858000"/>
          </a:xfrm>
          <a:prstGeom prst="rect">
            <a:avLst/>
          </a:prstGeom>
          <a:gradFill>
            <a:gsLst>
              <a:gs pos="42000">
                <a:srgbClr val="F6F6F6">
                  <a:lumMod val="97000"/>
                </a:srgbClr>
              </a:gs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12000" y="34314"/>
            <a:ext cx="10080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7" y="4442899"/>
            <a:ext cx="144993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 userDrawn="1"/>
        </p:nvCxnSpPr>
        <p:spPr>
          <a:xfrm>
            <a:off x="948995" y="6602899"/>
            <a:ext cx="11243005" cy="0"/>
          </a:xfrm>
          <a:prstGeom prst="straightConnector1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305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35101" y="1682824"/>
            <a:ext cx="2112235" cy="26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44672" cy="110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06512" y="1802824"/>
            <a:ext cx="1920213" cy="24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64577" y="1916954"/>
            <a:ext cx="1728192" cy="215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355712" y="1802824"/>
            <a:ext cx="1920213" cy="24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484301" y="1922826"/>
            <a:ext cx="1728192" cy="2159999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2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34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0000" y="239400"/>
            <a:ext cx="11712000" cy="637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706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60000" y="590007"/>
            <a:ext cx="10272000" cy="5708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67808" y="0"/>
            <a:ext cx="345638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4604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7" y="2180862"/>
            <a:ext cx="5622861" cy="3080977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10352" y="2308196"/>
            <a:ext cx="3936437" cy="2540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8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42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07701" y="1685331"/>
            <a:ext cx="3696000" cy="46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78336" y="1685331"/>
            <a:ext cx="2447701" cy="230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78336" y="3989075"/>
            <a:ext cx="2447701" cy="230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3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40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215680" y="5253203"/>
            <a:ext cx="2880320" cy="1604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2880320" cy="1604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15680" y="0"/>
            <a:ext cx="2880000" cy="52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096320" y="1578000"/>
            <a:ext cx="2880000" cy="52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983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8A4F-8C39-420A-9EA9-704E8F33D00F}" type="datetime1">
              <a:rPr lang="th-TH" smtClean="0"/>
              <a:t>22/08/65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5305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1748645"/>
            <a:ext cx="4525744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00822" y="1925232"/>
            <a:ext cx="4139060" cy="28479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45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3853912"/>
            <a:ext cx="12192000" cy="3004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227596" y="2070578"/>
            <a:ext cx="1731401" cy="2990604"/>
            <a:chOff x="2627784" y="1825002"/>
            <a:chExt cx="1198166" cy="2069560"/>
          </a:xfrm>
        </p:grpSpPr>
        <p:sp>
          <p:nvSpPr>
            <p:cNvPr id="9" name="Rounded Rectangle 8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3" name="Oval 12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Rounded Rectangle 13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7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1326117" y="2323779"/>
            <a:ext cx="1524232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880704" y="2784806"/>
            <a:ext cx="1731401" cy="2990604"/>
            <a:chOff x="2627784" y="1825002"/>
            <a:chExt cx="1198166" cy="2069560"/>
          </a:xfrm>
        </p:grpSpPr>
        <p:sp>
          <p:nvSpPr>
            <p:cNvPr id="17" name="Rounded Rectangle 1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0" name="Oval 1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Rounded Rectangle 2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979225" y="3055712"/>
            <a:ext cx="1524232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533812" y="1844491"/>
            <a:ext cx="1731401" cy="2990604"/>
            <a:chOff x="2627784" y="1825002"/>
            <a:chExt cx="1198166" cy="2069560"/>
          </a:xfrm>
        </p:grpSpPr>
        <p:sp>
          <p:nvSpPr>
            <p:cNvPr id="24" name="Rounded Rectangle 23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7" name="Oval 26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Rounded Rectangle 27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2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632333" y="2115398"/>
            <a:ext cx="1524232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9186918" y="3126695"/>
            <a:ext cx="1731401" cy="2990604"/>
            <a:chOff x="2627784" y="1825002"/>
            <a:chExt cx="1198166" cy="2069560"/>
          </a:xfrm>
        </p:grpSpPr>
        <p:sp>
          <p:nvSpPr>
            <p:cNvPr id="31" name="Rounded Rectangle 3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Rounded Rectangle 3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3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285440" y="3397602"/>
            <a:ext cx="1524232" cy="240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" y="0"/>
            <a:ext cx="12144672" cy="115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4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41" name="Picture 2" descr="D:\KBM-정애\014-Fullppt\PNG이미지\paper-bul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575" y="141043"/>
            <a:ext cx="636320" cy="9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17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383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90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98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981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110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00848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37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80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1909-9320-4E1E-9CED-8DD67E35F638}" type="datetime1">
              <a:rPr lang="th-TH" smtClean="0"/>
              <a:t>22/08/65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3903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9484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902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71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589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9165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3463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6717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97441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525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6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63CA-035D-4BDA-90B7-E887C95D9E9A}" type="datetime1">
              <a:rPr lang="th-TH" smtClean="0"/>
              <a:t>22/08/65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0904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85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151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</p:spTree>
    <p:extLst>
      <p:ext uri="{BB962C8B-B14F-4D97-AF65-F5344CB8AC3E}">
        <p14:creationId xmlns:p14="http://schemas.microsoft.com/office/powerpoint/2010/main" val="3651773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30807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</p:spTree>
    <p:extLst>
      <p:ext uri="{BB962C8B-B14F-4D97-AF65-F5344CB8AC3E}">
        <p14:creationId xmlns:p14="http://schemas.microsoft.com/office/powerpoint/2010/main" val="2874808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</p:spTree>
    <p:extLst>
      <p:ext uri="{BB962C8B-B14F-4D97-AF65-F5344CB8AC3E}">
        <p14:creationId xmlns:p14="http://schemas.microsoft.com/office/powerpoint/2010/main" val="330819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7344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</p:spTree>
    <p:extLst>
      <p:ext uri="{BB962C8B-B14F-4D97-AF65-F5344CB8AC3E}">
        <p14:creationId xmlns:p14="http://schemas.microsoft.com/office/powerpoint/2010/main" val="2487392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652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583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83A0-C0BD-4A2D-84E1-1DDD536BACA7}" type="datetime1">
              <a:rPr lang="th-TH" smtClean="0"/>
              <a:t>22/08/65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0538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290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5532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1760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522872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78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FF79F7-9A54-41C4-B487-74E08E2B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B718B4C-2EB8-4972-B5B9-82BD46E50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9784B96-4372-4B4D-B022-916D603C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A05F-F298-489C-8499-E3E9282A5F20}" type="datetime1">
              <a:rPr lang="th-TH" smtClean="0"/>
              <a:pPr/>
              <a:t>22/08/65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FD94301-513F-486C-968D-0D9ED0C8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095685E-4ACD-416F-AC55-64F4FC8F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21158"/>
            <a:ext cx="707011" cy="365125"/>
          </a:xfrm>
        </p:spPr>
        <p:txBody>
          <a:bodyPr/>
          <a:lstStyle>
            <a:lvl1pPr>
              <a:defRPr sz="1351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B37B9555-0CB4-4A51-A9E3-FBC9B4AAA43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745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977-C0A6-4DC2-8C25-D3F089CDC316}" type="datetime1">
              <a:rPr lang="th-TH" smtClean="0"/>
              <a:t>22/08/65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275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3C60-1854-4259-BD78-FD3104D51383}" type="datetime1">
              <a:rPr lang="th-TH" smtClean="0"/>
              <a:t>22/08/65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615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2116-A029-4D9D-9C4E-784FCF99B8A9}" type="datetime1">
              <a:rPr lang="th-TH" smtClean="0"/>
              <a:t>22/08/65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880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98EC-3BD3-45EC-B02E-E6A67B15681B}" type="datetime1">
              <a:rPr lang="th-TH" smtClean="0"/>
              <a:t>22/08/65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56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CFCC-A866-411A-8FAF-98073CB7DEAC}" type="datetime1">
              <a:rPr lang="th-TH" smtClean="0"/>
              <a:t>22/08/65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1204812" y="6571257"/>
            <a:ext cx="872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9E10B9D3-ED80-489C-A6C6-B14F701847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35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2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97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สี่เหลี่ยมผืนผ้า 82">
            <a:extLst>
              <a:ext uri="{FF2B5EF4-FFF2-40B4-BE49-F238E27FC236}">
                <a16:creationId xmlns:a16="http://schemas.microsoft.com/office/drawing/2014/main" id="{2A8349A9-FF60-412F-BEFC-61437EB37B31}"/>
              </a:ext>
            </a:extLst>
          </p:cNvPr>
          <p:cNvSpPr/>
          <p:nvPr/>
        </p:nvSpPr>
        <p:spPr>
          <a:xfrm>
            <a:off x="-1" y="4511473"/>
            <a:ext cx="12192000" cy="192702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7" name="สี่เหลี่ยมผืนผ้า 76">
            <a:extLst>
              <a:ext uri="{FF2B5EF4-FFF2-40B4-BE49-F238E27FC236}">
                <a16:creationId xmlns:a16="http://schemas.microsoft.com/office/drawing/2014/main" id="{8F4B2D71-A443-4838-8CD5-E40EDB72ED6B}"/>
              </a:ext>
            </a:extLst>
          </p:cNvPr>
          <p:cNvSpPr/>
          <p:nvPr/>
        </p:nvSpPr>
        <p:spPr>
          <a:xfrm>
            <a:off x="0" y="1584253"/>
            <a:ext cx="12192000" cy="3073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0ADD5AB6-6B31-45FB-B8A9-46C8E5C9B34E}"/>
              </a:ext>
            </a:extLst>
          </p:cNvPr>
          <p:cNvGrpSpPr/>
          <p:nvPr/>
        </p:nvGrpSpPr>
        <p:grpSpPr>
          <a:xfrm>
            <a:off x="5303912" y="141389"/>
            <a:ext cx="1584176" cy="1837645"/>
            <a:chOff x="5303912" y="141389"/>
            <a:chExt cx="1584176" cy="1837645"/>
          </a:xfrm>
        </p:grpSpPr>
        <p:sp>
          <p:nvSpPr>
            <p:cNvPr id="69" name="Hexagon 25">
              <a:extLst>
                <a:ext uri="{FF2B5EF4-FFF2-40B4-BE49-F238E27FC236}">
                  <a16:creationId xmlns:a16="http://schemas.microsoft.com/office/drawing/2014/main" id="{BB328DA9-819A-4021-A208-75339335A54A}"/>
                </a:ext>
              </a:extLst>
            </p:cNvPr>
            <p:cNvSpPr/>
            <p:nvPr/>
          </p:nvSpPr>
          <p:spPr>
            <a:xfrm rot="5400000">
              <a:off x="5177177" y="268124"/>
              <a:ext cx="1837645" cy="1584176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8FBEBF0F-6060-40C7-8910-48C9EB2DB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299" y="223302"/>
              <a:ext cx="1147401" cy="1464767"/>
            </a:xfrm>
            <a:prstGeom prst="rect">
              <a:avLst/>
            </a:prstGeom>
          </p:spPr>
        </p:pic>
      </p:grpSp>
      <p:sp>
        <p:nvSpPr>
          <p:cNvPr id="80" name="TextBox 7">
            <a:extLst>
              <a:ext uri="{FF2B5EF4-FFF2-40B4-BE49-F238E27FC236}">
                <a16:creationId xmlns:a16="http://schemas.microsoft.com/office/drawing/2014/main" id="{F1CA4304-61BE-46F8-B704-A712D64E98F1}"/>
              </a:ext>
            </a:extLst>
          </p:cNvPr>
          <p:cNvSpPr txBox="1"/>
          <p:nvPr/>
        </p:nvSpPr>
        <p:spPr>
          <a:xfrm>
            <a:off x="77639" y="2018520"/>
            <a:ext cx="12192000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ศึกษา</a:t>
            </a:r>
            <a:r>
              <a:rPr lang="th-TH" sz="4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ดูงาน</a:t>
            </a:r>
            <a:r>
              <a:rPr lang="th-TH" sz="4800" b="1" dirty="0">
                <a:solidFill>
                  <a:schemeClr val="bg1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 ร่วมกับ มหาวิทยาลัยราชภัฏ</a:t>
            </a:r>
            <a:r>
              <a:rPr lang="th-TH" sz="4800" b="1" dirty="0" err="1">
                <a:solidFill>
                  <a:schemeClr val="bg1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จั</a:t>
            </a:r>
            <a:r>
              <a:rPr lang="th-TH" sz="4800" b="1" dirty="0">
                <a:solidFill>
                  <a:schemeClr val="bg1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นทรเกษม</a:t>
            </a:r>
            <a:br>
              <a:rPr lang="th-TH" sz="4800" b="1" dirty="0">
                <a:solidFill>
                  <a:schemeClr val="bg1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4800" b="1" dirty="0">
                <a:solidFill>
                  <a:schemeClr val="bg1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(ผ่านสื่ออิเล็กทรอนิกส์)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11DBFEFE-1156-A43A-E9CB-F4DE7B40D832}"/>
              </a:ext>
            </a:extLst>
          </p:cNvPr>
          <p:cNvSpPr txBox="1"/>
          <p:nvPr/>
        </p:nvSpPr>
        <p:spPr>
          <a:xfrm>
            <a:off x="1111536" y="3421899"/>
            <a:ext cx="121920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4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ในวันจันทร์ที่ 22 สิงหาคม 2565 เวลา 14.00 – 16.00 น.</a:t>
            </a:r>
          </a:p>
          <a:p>
            <a:pPr algn="ctr">
              <a:lnSpc>
                <a:spcPct val="90000"/>
              </a:lnSpc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หอ</a:t>
            </a:r>
            <a:r>
              <a:rPr lang="th-TH" sz="4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้ง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ประชุมสร</a:t>
            </a:r>
            <a:r>
              <a:rPr lang="th-TH" sz="4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ัสจั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นทร ชั้น 2 มหาวิทยาลัยราชภัฏสกลนคร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ตัวแทนรูปภาพ 2">
            <a:extLst>
              <a:ext uri="{FF2B5EF4-FFF2-40B4-BE49-F238E27FC236}">
                <a16:creationId xmlns:a16="http://schemas.microsoft.com/office/drawing/2014/main" id="{D2DD681B-744F-E67A-F2AD-3B9D1FFA46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t="1" r="19249" b="4714"/>
          <a:stretch/>
        </p:blipFill>
        <p:spPr>
          <a:xfrm>
            <a:off x="1" y="3489169"/>
            <a:ext cx="3342335" cy="283463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effectLst/>
        </p:spPr>
      </p:pic>
    </p:spTree>
    <p:extLst>
      <p:ext uri="{BB962C8B-B14F-4D97-AF65-F5344CB8AC3E}">
        <p14:creationId xmlns:p14="http://schemas.microsoft.com/office/powerpoint/2010/main" val="76326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9E459F9-80EC-465C-A81A-1FA89FDD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498972"/>
            <a:ext cx="2133600" cy="365125"/>
          </a:xfrm>
        </p:spPr>
        <p:txBody>
          <a:bodyPr/>
          <a:lstStyle/>
          <a:p>
            <a:pPr defTabSz="685783">
              <a:defRPr/>
            </a:pPr>
            <a:fld id="{3478B469-B793-462F-AF0E-55112375AD52}" type="slidenum">
              <a:rPr lang="th-TH">
                <a:solidFill>
                  <a:prstClr val="black"/>
                </a:solidFill>
              </a:rPr>
              <a:pPr defTabSz="685783">
                <a:defRPr/>
              </a:pPr>
              <a:t>10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003EBF-B723-41F2-8ECF-01DC3AAA4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9" y="1467096"/>
            <a:ext cx="138564" cy="39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>
              <a:defRPr/>
            </a:pPr>
            <a:endParaRPr lang="th-TH" sz="210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2">
            <a:extLst>
              <a:ext uri="{FF2B5EF4-FFF2-40B4-BE49-F238E27FC236}">
                <a16:creationId xmlns:a16="http://schemas.microsoft.com/office/drawing/2014/main" id="{8013756E-AD48-4449-93FA-CE19911CD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4981" y="476250"/>
            <a:ext cx="1085851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12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 </a:t>
            </a:r>
            <a:r>
              <a:rPr lang="en-US" altLang="th-TH" sz="12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SNRU – ERM 3</a:t>
            </a:r>
            <a:endParaRPr lang="en-US" altLang="th-TH" sz="2100" dirty="0">
              <a:solidFill>
                <a:prstClr val="black"/>
              </a:solidFill>
              <a:latin typeface="Arial" panose="020B06040202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1C10328-695B-46CA-801A-07E5C065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81" y="624392"/>
            <a:ext cx="11111804" cy="66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th-TH" altLang="th-TH" sz="1400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altLang="th-TH" sz="1867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ด้านของความเสี่ยง</a:t>
            </a:r>
            <a:r>
              <a:rPr lang="th-TH" altLang="th-TH" sz="1867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  <a:r>
              <a:rPr lang="en-US" altLang="th-TH" sz="1867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th-TH" altLang="th-TH" sz="1867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en-US" altLang="th-TH" sz="1867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</a:t>
            </a:r>
            <a:r>
              <a:rPr lang="th-TH" altLang="th-TH" sz="1867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1867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Strategy Risk (S)</a:t>
            </a:r>
            <a:r>
              <a:rPr lang="en-US" altLang="th-TH" sz="1867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 </a:t>
            </a:r>
            <a:r>
              <a:rPr lang="en-US" altLang="th-TH" sz="1867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1867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Operational Risk (O)</a:t>
            </a:r>
            <a:r>
              <a:rPr lang="en-US" altLang="th-TH" sz="1867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 </a:t>
            </a:r>
            <a:r>
              <a:rPr lang="en-US" altLang="th-TH" sz="1867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1867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Financial Risk (F) </a:t>
            </a:r>
            <a:r>
              <a:rPr lang="en-US" altLang="th-TH" sz="1867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</a:t>
            </a:r>
            <a:r>
              <a:rPr lang="en-US" altLang="th-TH" sz="1867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1867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Compliance Risk (C)</a:t>
            </a:r>
            <a:r>
              <a:rPr lang="en-US" altLang="th-TH" sz="1867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en-US" altLang="th-TH" sz="1867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 2" panose="05020102010507070707" pitchFamily="18" charset="2"/>
              </a:rPr>
              <a:t></a:t>
            </a:r>
            <a:r>
              <a:rPr lang="th-TH" altLang="th-TH" sz="1867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en-US" altLang="th-TH" sz="1867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Information Risk (IT</a:t>
            </a:r>
            <a:r>
              <a:rPr lang="en-US" altLang="th-TH" sz="1467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)</a:t>
            </a:r>
            <a:endParaRPr lang="en-US" altLang="th-TH" sz="1067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6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                                                    </a:t>
            </a:r>
            <a:endParaRPr lang="th-TH" altLang="th-TH" sz="1200" dirty="0">
              <a:solidFill>
                <a:prstClr val="black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  <a:sym typeface="Wingdings" panose="05000000000000000000" pitchFamily="2" charset="2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6C1AFA8F-8363-452B-933F-316A4E1D4348}"/>
              </a:ext>
            </a:extLst>
          </p:cNvPr>
          <p:cNvSpPr/>
          <p:nvPr/>
        </p:nvSpPr>
        <p:spPr>
          <a:xfrm>
            <a:off x="0" y="31419"/>
            <a:ext cx="12192000" cy="4115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th-TH" sz="2133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3 ระบบเครือข่ายการสื่อสารและอินเทอร์เน็ตล้าสมัยไม่สามารถรองรับการให้บริการตามสภาพของการเปลี่ยนแปลงของเทคโนโลยีดิจิทัล</a:t>
            </a:r>
            <a:endParaRPr lang="en-US" sz="2133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2417601A-D9B8-45BF-ACBC-11501EDE7D20}"/>
              </a:ext>
            </a:extLst>
          </p:cNvPr>
          <p:cNvGraphicFramePr>
            <a:graphicFrameLocks noGrp="1"/>
          </p:cNvGraphicFramePr>
          <p:nvPr/>
        </p:nvGraphicFramePr>
        <p:xfrm>
          <a:off x="226632" y="1303194"/>
          <a:ext cx="11738736" cy="4847439"/>
        </p:xfrm>
        <a:graphic>
          <a:graphicData uri="http://schemas.openxmlformats.org/drawingml/2006/table">
            <a:tbl>
              <a:tblPr firstRow="1" firstCol="1" bandRow="1"/>
              <a:tblGrid>
                <a:gridCol w="3246471">
                  <a:extLst>
                    <a:ext uri="{9D8B030D-6E8A-4147-A177-3AD203B41FA5}">
                      <a16:colId xmlns:a16="http://schemas.microsoft.com/office/drawing/2014/main" val="496715451"/>
                    </a:ext>
                  </a:extLst>
                </a:gridCol>
                <a:gridCol w="623577">
                  <a:extLst>
                    <a:ext uri="{9D8B030D-6E8A-4147-A177-3AD203B41FA5}">
                      <a16:colId xmlns:a16="http://schemas.microsoft.com/office/drawing/2014/main" val="900206867"/>
                    </a:ext>
                  </a:extLst>
                </a:gridCol>
                <a:gridCol w="502033">
                  <a:extLst>
                    <a:ext uri="{9D8B030D-6E8A-4147-A177-3AD203B41FA5}">
                      <a16:colId xmlns:a16="http://schemas.microsoft.com/office/drawing/2014/main" val="117300244"/>
                    </a:ext>
                  </a:extLst>
                </a:gridCol>
                <a:gridCol w="3246471">
                  <a:extLst>
                    <a:ext uri="{9D8B030D-6E8A-4147-A177-3AD203B41FA5}">
                      <a16:colId xmlns:a16="http://schemas.microsoft.com/office/drawing/2014/main" val="353853466"/>
                    </a:ext>
                  </a:extLst>
                </a:gridCol>
                <a:gridCol w="1623235">
                  <a:extLst>
                    <a:ext uri="{9D8B030D-6E8A-4147-A177-3AD203B41FA5}">
                      <a16:colId xmlns:a16="http://schemas.microsoft.com/office/drawing/2014/main" val="2015761002"/>
                    </a:ext>
                  </a:extLst>
                </a:gridCol>
                <a:gridCol w="1004065">
                  <a:extLst>
                    <a:ext uri="{9D8B030D-6E8A-4147-A177-3AD203B41FA5}">
                      <a16:colId xmlns:a16="http://schemas.microsoft.com/office/drawing/2014/main" val="2976986440"/>
                    </a:ext>
                  </a:extLst>
                </a:gridCol>
                <a:gridCol w="1492884">
                  <a:extLst>
                    <a:ext uri="{9D8B030D-6E8A-4147-A177-3AD203B41FA5}">
                      <a16:colId xmlns:a16="http://schemas.microsoft.com/office/drawing/2014/main" val="800856864"/>
                    </a:ext>
                  </a:extLst>
                </a:gridCol>
              </a:tblGrid>
              <a:tr h="4876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ปัจจัยเสี่ยง/สาเหตุความเสี่ยง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1600" b="1" spc="-1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(3)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(4)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พ.ศ. 2565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(5)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งบประมาณ/ค่าใช้จ่าย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(6)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ระยะเวลา/</a:t>
                      </a:r>
                      <a:b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(7)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15372"/>
                  </a:ext>
                </a:extLst>
              </a:tr>
              <a:tr h="74167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80571"/>
                  </a:ext>
                </a:extLst>
              </a:tr>
              <a:tr h="3618087">
                <a:tc>
                  <a:txBody>
                    <a:bodyPr/>
                    <a:lstStyle/>
                    <a:p>
                      <a:pPr marL="108585" indent="-108585"/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ขาดห้องสำรองข้อมูล/ห้องควบคุมการทำงานของระบบคู่ขนาน(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Disaster Recovery (DR) Site)</a:t>
                      </a:r>
                    </a:p>
                    <a:p>
                      <a:pPr marL="108585" indent="-108585"/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และขาดอุปกรณ์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Switch , Router, Firewall 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ซอฟต์แวร์ควบคุมระบบของ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DR Site</a:t>
                      </a:r>
                    </a:p>
                    <a:p>
                      <a:pPr marL="108585" indent="-108585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marL="90488" indent="-90488"/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ขาดระบบสายเคเบิลหลักสำหรับการ</a:t>
                      </a:r>
                      <a:b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รับส่งข้อมูลประสิทธิภาพสูงและการสื่อสารระหว่าง  อาคารพร้อมอุปกรณ์กับจุดเชื่อมต่อหลัก</a:t>
                      </a:r>
                    </a:p>
                    <a:p>
                      <a:pPr marL="90488" indent="-90488"/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indent="0"/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ผู้ใช้งานขาดความตระหนักในการใช้งาน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ระบบเครือข่ายการสื่อสารและอินเทอร์เน็ต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เกิดภาวะฉุกเฉิน เช่น ไฟฟ้าขัดข้อง  ไฟฟ้าดับ </a:t>
                      </a:r>
                      <a:b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เครือข่ายอินเทอเน็ตขัดข้อง เป็นต้น</a:t>
                      </a:r>
                      <a:b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b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จัดหาห้องสำรองข้อมูล/ห้องควบคุมการทำงานของระบบคู่ขนาน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 Disaster Recovery (DR) Site)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พร้อมอุปกรณ์ ได้แก่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Switch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 Router, Firewall 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และซอฟต์แวร์ควบคุมระบบของ </a:t>
                      </a:r>
                      <a:b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DR Site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28600" marR="0" lvl="0" indent="-2286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ปรับปรุงระบบสายเคเบิลหลัก  สำหรับการรับส่งข้อมูลประสิทธิภาพสูง และการสื่อสารระหว่างอาคารพร้อมอุปกรณ์กับจุดเชื่อมต่อหลัก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82880" indent="-182880"/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3. สร้างความตระหนักให้ผู้ใช้งานตระหนักในการใช้งานระบบเครือข่ายการสื่อสารและอินเทอร์เน็ต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09855" indent="-109855"/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จัดทำแผนรองรับสถานการณ์วิกฤตใน</a:t>
                      </a:r>
                      <a:b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ด้านเทคโนโลยีสารสนเทศ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โครงการปรับปรุงห้องศูนย์สำรองข้อมูล (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Disaster Recovery </a:t>
                      </a: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DR</a:t>
                      </a: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Site</a:t>
                      </a: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1,800,000</a:t>
                      </a: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30 กันยายน 2565</a:t>
                      </a:r>
                      <a:b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ผู้อำนวยการ</a:t>
                      </a:r>
                      <a:b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สำนัก</a:t>
                      </a:r>
                      <a:r>
                        <a:rPr lang="th-TH" sz="16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วิทยบริ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การและเทคโนโลยี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0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6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9E459F9-80EC-465C-A81A-1FA89FDD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488431"/>
            <a:ext cx="2133600" cy="365125"/>
          </a:xfrm>
        </p:spPr>
        <p:txBody>
          <a:bodyPr/>
          <a:lstStyle/>
          <a:p>
            <a:pPr defTabSz="685783"/>
            <a:fld id="{3478B469-B793-462F-AF0E-55112375AD52}" type="slidenum">
              <a:rPr lang="th-TH">
                <a:solidFill>
                  <a:prstClr val="black"/>
                </a:solidFill>
              </a:rPr>
              <a:pPr defTabSz="685783"/>
              <a:t>11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003EBF-B723-41F2-8ECF-01DC3AAA4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9" y="1467096"/>
            <a:ext cx="138564" cy="39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/>
            <a:endParaRPr lang="th-TH" sz="210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1C10328-695B-46CA-801A-07E5C065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95" y="-25531"/>
            <a:ext cx="10058400" cy="83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altLang="th-TH" sz="1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th-TH" altLang="th-TH" sz="1051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altLang="th-TH" sz="14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ด้านของความเสี่ยง</a:t>
            </a:r>
            <a:r>
              <a:rPr lang="th-TH" altLang="th-TH" sz="1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  <a:r>
              <a:rPr lang="en-US" altLang="th-TH" sz="14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th-TH" altLang="th-TH" sz="1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 2" panose="05020102010507070707" pitchFamily="18" charset="2"/>
              </a:rPr>
              <a:t> </a:t>
            </a:r>
            <a:r>
              <a:rPr lang="en-US" altLang="th-TH" sz="16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Strategy Risk (S)</a:t>
            </a:r>
            <a:r>
              <a:rPr lang="en-US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en-US" altLang="th-TH" sz="1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 </a:t>
            </a:r>
            <a:r>
              <a:rPr lang="en-US" altLang="th-TH" sz="14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Operational Risk (O)</a:t>
            </a:r>
            <a:r>
              <a:rPr lang="en-US" altLang="th-TH" sz="1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 </a:t>
            </a:r>
            <a:r>
              <a:rPr lang="en-US" altLang="th-TH" sz="1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14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Financial Risk (F) </a:t>
            </a:r>
            <a:r>
              <a:rPr lang="en-US" altLang="th-TH" sz="1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</a:t>
            </a:r>
            <a:r>
              <a:rPr lang="en-US" altLang="th-TH" sz="1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14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Compliance Risk (C)</a:t>
            </a:r>
            <a:r>
              <a:rPr lang="en-US" altLang="th-TH" sz="1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 </a:t>
            </a:r>
            <a:r>
              <a:rPr lang="en-US" altLang="th-TH" sz="1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altLang="th-TH" sz="14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อื่นๆ</a:t>
            </a:r>
            <a:r>
              <a:rPr lang="th-TH" altLang="th-TH" sz="1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en-US" altLang="th-TH" sz="1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…………………………</a:t>
            </a:r>
            <a:endParaRPr lang="en-US" altLang="th-TH" sz="525" dirty="0">
              <a:solidFill>
                <a:prstClr val="black"/>
              </a:solidFill>
              <a:latin typeface="Calibri"/>
              <a:cs typeface="Cordia New" panose="020B0304020202020204" pitchFamily="34" charset="-34"/>
              <a:sym typeface="Wingdings" panose="05000000000000000000" pitchFamily="2" charset="2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525" b="1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                                                    </a:t>
            </a:r>
            <a:endParaRPr lang="th-TH" altLang="th-TH" sz="1051" dirty="0">
              <a:solidFill>
                <a:prstClr val="black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  <a:sym typeface="Wingdings" panose="05000000000000000000" pitchFamily="2" charset="2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6C1AFA8F-8363-452B-933F-316A4E1D4348}"/>
              </a:ext>
            </a:extLst>
          </p:cNvPr>
          <p:cNvSpPr/>
          <p:nvPr/>
        </p:nvSpPr>
        <p:spPr>
          <a:xfrm>
            <a:off x="0" y="28943"/>
            <a:ext cx="12192000" cy="4115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th-TH" sz="21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4 </a:t>
            </a:r>
            <a:r>
              <a:rPr lang="th-TH" sz="21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มหาวิทยาลัยยังไม่มียุทธศาสตร์ด้านการวิจัยและนวัตกรรม</a:t>
            </a:r>
            <a:endParaRPr lang="en-US" sz="2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A06380F3-FDE8-421D-BD5F-72B8A25AA627}"/>
              </a:ext>
            </a:extLst>
          </p:cNvPr>
          <p:cNvGraphicFramePr>
            <a:graphicFrameLocks noGrp="1"/>
          </p:cNvGraphicFramePr>
          <p:nvPr/>
        </p:nvGraphicFramePr>
        <p:xfrm>
          <a:off x="125412" y="669219"/>
          <a:ext cx="11941175" cy="5956639"/>
        </p:xfrm>
        <a:graphic>
          <a:graphicData uri="http://schemas.openxmlformats.org/drawingml/2006/table">
            <a:tbl>
              <a:tblPr firstRow="1" firstCol="1" bandRow="1"/>
              <a:tblGrid>
                <a:gridCol w="3301469">
                  <a:extLst>
                    <a:ext uri="{9D8B030D-6E8A-4147-A177-3AD203B41FA5}">
                      <a16:colId xmlns:a16="http://schemas.microsoft.com/office/drawing/2014/main" val="780160746"/>
                    </a:ext>
                  </a:extLst>
                </a:gridCol>
                <a:gridCol w="460873">
                  <a:extLst>
                    <a:ext uri="{9D8B030D-6E8A-4147-A177-3AD203B41FA5}">
                      <a16:colId xmlns:a16="http://schemas.microsoft.com/office/drawing/2014/main" val="3611652864"/>
                    </a:ext>
                  </a:extLst>
                </a:gridCol>
                <a:gridCol w="549457">
                  <a:extLst>
                    <a:ext uri="{9D8B030D-6E8A-4147-A177-3AD203B41FA5}">
                      <a16:colId xmlns:a16="http://schemas.microsoft.com/office/drawing/2014/main" val="2717665062"/>
                    </a:ext>
                  </a:extLst>
                </a:gridCol>
                <a:gridCol w="3771023">
                  <a:extLst>
                    <a:ext uri="{9D8B030D-6E8A-4147-A177-3AD203B41FA5}">
                      <a16:colId xmlns:a16="http://schemas.microsoft.com/office/drawing/2014/main" val="3918401712"/>
                    </a:ext>
                  </a:extLst>
                </a:gridCol>
                <a:gridCol w="1440023">
                  <a:extLst>
                    <a:ext uri="{9D8B030D-6E8A-4147-A177-3AD203B41FA5}">
                      <a16:colId xmlns:a16="http://schemas.microsoft.com/office/drawing/2014/main" val="2724273936"/>
                    </a:ext>
                  </a:extLst>
                </a:gridCol>
                <a:gridCol w="1021073">
                  <a:extLst>
                    <a:ext uri="{9D8B030D-6E8A-4147-A177-3AD203B41FA5}">
                      <a16:colId xmlns:a16="http://schemas.microsoft.com/office/drawing/2014/main" val="4088991749"/>
                    </a:ext>
                  </a:extLst>
                </a:gridCol>
                <a:gridCol w="1397257">
                  <a:extLst>
                    <a:ext uri="{9D8B030D-6E8A-4147-A177-3AD203B41FA5}">
                      <a16:colId xmlns:a16="http://schemas.microsoft.com/office/drawing/2014/main" val="4175482829"/>
                    </a:ext>
                  </a:extLst>
                </a:gridCol>
              </a:tblGrid>
              <a:tr h="4064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ปัจจัยเสี่ยง/สาเหตุความเสี่ยง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(1)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1300" b="1" spc="-1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(2)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(3)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</a:t>
                      </a:r>
                      <a:b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พ.ศ. 2565</a:t>
                      </a:r>
                      <a:b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(4)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งบประมาณ/ค่าใช้จ่าย</a:t>
                      </a:r>
                      <a:b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(5)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ระยะเวลา/</a:t>
                      </a:r>
                      <a:b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(6)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004196"/>
                  </a:ext>
                </a:extLst>
              </a:tr>
              <a:tr h="6734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3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3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423122"/>
                  </a:ext>
                </a:extLst>
              </a:tr>
              <a:tr h="4876800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บุคลากรวิจัยไม่มืออาชีพ</a:t>
                      </a:r>
                      <a:b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1.1 มีข้อเสนอโครงการวิจัยเดี่ยวแต่ชุดโครงการวิจัยตอบโจทย์แหล่งทุน หรือแบบบูรณาการร่วมกับหน่วยงานหรือชุมชนมีน้อย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1.2 ต้องอาศัยผู้นำหรือพี่เลี้ยงเพื่อพัฒนาข้อเสนอโครงการวิจัยในการรับทุนวิจัย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1.3 มีประสบการณ์ด้านการวิจัยน้อย</a:t>
                      </a:r>
                      <a:b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ทุนวิจัย</a:t>
                      </a:r>
                      <a:b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2.1 ทุนภายใน ยังไม่ครอบคลุมอย่างทั่วถึงบุคลากรวิจัย</a:t>
                      </a:r>
                      <a:b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2.2 ทุนภายนอกมีการแข่งขันสูงต้องอาศัยบุคลากรวิจัยมืออาชีพ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b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     </a:t>
                      </a:r>
                      <a:b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เทคโนโลยีและนวัตกรรมมีน้อย และไม่ตอบโจทย์ชุมชน</a:t>
                      </a:r>
                      <a:b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</a:t>
                      </a:r>
                      <a:b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endParaRPr lang="en-US" sz="1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82880" indent="-182880"/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 เครือข่ายความร่วมมือด้านงานวิจัยทั้งในประเทศและต่างประเทศมีน้อย เช่น การใช้เครื่องมือวิจัย การเขียนชุดโครงการวิจัย การร่วมเผยแพร่ผลงานวิจัย และการพัฒนาเทคโนโลยีและนวัตกรรมร่วมกัน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12395" indent="-112395"/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 งานวิจัยสู่เชิงพานิชย์มีน้อย (ขาดการสนับสนุนและส่งเสริมให้สร้างต้นแบบ พัฒนา ต่อยอด และสร้างผู้ประกอบการใหม่</a:t>
                      </a:r>
                      <a:b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endParaRPr lang="th-TH" sz="1300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112395" marR="0" lvl="0" indent="-112395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6.</a:t>
                      </a:r>
                      <a:r>
                        <a:rPr lang="th-TH" sz="13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th-TH" sz="13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งบประมาณลดลง </a:t>
                      </a: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3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การเสนอของบประมาณดำเนินโครงการวิจัยไม่ได้ตามตามแผนของมหาวิทยาลัย</a:t>
                      </a:r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3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ทำให้โครงการวิจัยไม่บรรลุวัตถุประสงค์ตาม</a:t>
                      </a:r>
                      <a:r>
                        <a:rPr lang="th-TH" sz="11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3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ตัวชี้วัดที่กำหนดไว้ทำให้แหล่งทุนพิจารณา</a:t>
                      </a:r>
                      <a:r>
                        <a:rPr lang="th-TH" sz="11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3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งบประมาณน้อยลงในปีถัดไป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</a:p>
                    <a:p>
                      <a:pPr algn="ctr"/>
                      <a:endParaRPr lang="th-TH" sz="13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</a:p>
                    <a:p>
                      <a:pPr algn="ctr"/>
                      <a:b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จัดกลุ่มบุคลากรวิจัย มีระบบพี่เลี้ยง </a:t>
                      </a:r>
                      <a:b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สนับสนุน ส่งเสริมให้เป็นนักวิจัยมืออาชีพ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82880" indent="-182880"/>
                      <a:r>
                        <a:rPr lang="en-US" sz="13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82880" indent="-182880"/>
                      <a:r>
                        <a:rPr lang="en-US" sz="13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b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endParaRPr lang="th-TH" sz="1300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มีการแบ่งประเภททุนวิจัยภายในอย่างชัดเจน  เช่น ทุนพื้นฐาน </a:t>
                      </a:r>
                      <a:b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 ทุนพัฒนานักวิจัยรุ่นใหม่ รุ่นกลาง เมธีวิจัย ทุนพัฒนาต้นแบบนวัตกรรม</a:t>
                      </a:r>
                      <a:b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และต่อยอด ทุนจัดตั้งหน่วยวิจัย ศูนย์วิจัยศูนย์ความเป็นเลิศ </a:t>
                      </a:r>
                      <a:b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และสร้างผู้ประกอบการใหม่</a:t>
                      </a:r>
                    </a:p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ส่งเสริมและสนับสนุนการพัฒนาเทคโนโลยีและนวัตกรรมตามความต้องการของชุมชนท้องถิ่น สังคม และนโยบายประเทศ</a:t>
                      </a:r>
                    </a:p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endParaRPr lang="th-TH" sz="1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endParaRPr lang="en-US" sz="1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11760" indent="-111760"/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en-US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สนับสนุนส่งเสริมให้บุคลกรวิจัยร่วมมือวิจัยกับมหาวิทยาลัยอันดับ 1-10 ภายในประเทศ และ อันดับ 1-100 ต่างประเทศ</a:t>
                      </a:r>
                      <a:b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endParaRPr lang="en-US" sz="1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11760" indent="-111760"/>
                      <a:r>
                        <a:rPr lang="th-TH" sz="13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 มีสถาบันวิจัยและพัฒนา สามารถร่วมมือกับศูนย์บ่มเพาะวิสาหกิจพัฒนาผลงานวิจัยและนวัตกรจากศูนย์ความเป็นเลิศสู่เชิงพาณิชย์และสร้างผู้ประกอบการใหม่</a:t>
                      </a:r>
                      <a:endParaRPr lang="en-US" sz="1300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111760" indent="-111760"/>
                      <a:r>
                        <a:rPr lang="en-US" sz="1300" kern="12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13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จัดทำแผนด้านวิจัยและนวัตกรรมเพื่อ กำหนด ยุทธศาสตร์/ ตัวชี้วัด/ค่าเป้าหมาย ในการดำเนินงานด้านการวิจัยและนวัตกรรม เพื่อนำไปประกอบการพิจารณาจากแหล่งทุนภายใน และภายนอกมหาวิทยาลัย</a:t>
                      </a:r>
                      <a:r>
                        <a:rPr lang="th-TH" sz="12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th-TH" sz="13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จัดทำความร่วมมือจากหน่วยงานภายนอก (</a:t>
                      </a:r>
                      <a:r>
                        <a:rPr lang="en-US" sz="13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MOU</a:t>
                      </a:r>
                      <a:r>
                        <a:rPr lang="th-TH" sz="130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-90488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ทุนสนับสนุนการวิจัยสำหรับบุคลากรมหาวิทยาลัยราชภัฏสกลนคร ประเภทวิจัยเพื่อพัฒนานักวิจัยรุ่นใหม่</a:t>
                      </a: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90488" indent="-90488"/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โครงการบริหารจัดการ</a:t>
                      </a:r>
                      <a:b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ในสำนักงานผู้อำนวยการสถาบันวิจัยและพัฒนา</a:t>
                      </a:r>
                      <a:r>
                        <a:rPr lang="th-TH" sz="15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1,000,000</a:t>
                      </a:r>
                    </a:p>
                    <a:p>
                      <a:pPr algn="ctr"/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5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472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,200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30 กันยายน 2565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รองอธิการบดีฝ่ายวิจัยและนวัตกรรม</a:t>
                      </a:r>
                      <a:b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ผู้อำนวยการสถาบันวิจัยและพัฒนา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3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387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4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9E459F9-80EC-465C-A81A-1FA89FDD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r>
              <a:rPr lang="th-TH" dirty="0">
                <a:solidFill>
                  <a:prstClr val="black"/>
                </a:solidFill>
              </a:rPr>
              <a:t>38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003EBF-B723-41F2-8ECF-01DC3AAA4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9" y="1467096"/>
            <a:ext cx="138564" cy="39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/>
            <a:endParaRPr lang="th-TH" sz="210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2">
            <a:extLst>
              <a:ext uri="{FF2B5EF4-FFF2-40B4-BE49-F238E27FC236}">
                <a16:creationId xmlns:a16="http://schemas.microsoft.com/office/drawing/2014/main" id="{8013756E-AD48-4449-93FA-CE19911CD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992" y="430210"/>
            <a:ext cx="1224816" cy="2667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1351" b="1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 </a:t>
            </a:r>
            <a:r>
              <a:rPr lang="en-US" altLang="th-TH" sz="1351" b="1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SNRU – ERM 3</a:t>
            </a:r>
            <a:endParaRPr lang="en-US" altLang="th-TH" sz="3733" dirty="0">
              <a:solidFill>
                <a:srgbClr val="FF0000"/>
              </a:solidFill>
              <a:latin typeface="Arial" panose="020B06040202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1C10328-695B-46CA-801A-07E5C065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53" y="501305"/>
            <a:ext cx="10058400" cy="50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ด้านของความเสี่ยง</a:t>
            </a:r>
            <a:r>
              <a:rPr lang="th-TH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  <a:r>
              <a:rPr lang="en-US" altLang="th-TH" sz="16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th-TH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 </a:t>
            </a:r>
            <a:r>
              <a:rPr lang="en-US" altLang="th-TH" sz="16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Strategy Risk (S)</a:t>
            </a:r>
            <a:r>
              <a:rPr lang="en-US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 </a:t>
            </a:r>
            <a:r>
              <a:rPr lang="en-US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 2" panose="05020102010507070707" pitchFamily="18" charset="2"/>
              </a:rPr>
              <a:t></a:t>
            </a:r>
            <a:r>
              <a:rPr lang="en-US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16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Operational Risk (O)</a:t>
            </a:r>
            <a:r>
              <a:rPr lang="en-US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 </a:t>
            </a:r>
            <a:r>
              <a:rPr lang="en-US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16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Financial Risk (F) </a:t>
            </a:r>
            <a:r>
              <a:rPr lang="en-US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</a:t>
            </a:r>
            <a:r>
              <a:rPr lang="en-US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16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Compliance Risk (C)</a:t>
            </a:r>
            <a:r>
              <a:rPr lang="en-US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 </a:t>
            </a:r>
            <a:r>
              <a:rPr lang="en-US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altLang="th-TH" sz="16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อื่นๆ</a:t>
            </a:r>
            <a:r>
              <a:rPr lang="th-TH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en-US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…………………………</a:t>
            </a:r>
            <a:endParaRPr lang="en-US" altLang="th-TH" sz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12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                                                    </a:t>
            </a:r>
            <a:endParaRPr lang="th-TH" altLang="th-TH" sz="1600" dirty="0">
              <a:solidFill>
                <a:prstClr val="black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  <a:sym typeface="Wingdings" panose="05000000000000000000" pitchFamily="2" charset="2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8ADED384-89B9-4054-81BE-F92C163E9A70}"/>
              </a:ext>
            </a:extLst>
          </p:cNvPr>
          <p:cNvSpPr/>
          <p:nvPr/>
        </p:nvSpPr>
        <p:spPr>
          <a:xfrm>
            <a:off x="0" y="1"/>
            <a:ext cx="12192000" cy="4302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th-TH" sz="21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 5 </a:t>
            </a:r>
            <a:r>
              <a:rPr lang="th-TH" sz="2133" b="1" dirty="0">
                <a:solidFill>
                  <a:srgbClr val="0000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การผลิตบัณฑิตไม่ทันต่อการเปลี่ยนแปลงตามความต้องการของตลาดแรงงานในปัจจุบัน</a:t>
            </a:r>
            <a:endParaRPr lang="en-US" sz="2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/>
              <a:cs typeface="TH SarabunPSK" pitchFamily="34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EF68F48E-57CB-4A93-8B1F-B57C6DBD7506}"/>
              </a:ext>
            </a:extLst>
          </p:cNvPr>
          <p:cNvGraphicFramePr>
            <a:graphicFrameLocks noGrp="1"/>
          </p:cNvGraphicFramePr>
          <p:nvPr/>
        </p:nvGraphicFramePr>
        <p:xfrm>
          <a:off x="481020" y="1005723"/>
          <a:ext cx="11457154" cy="5288443"/>
        </p:xfrm>
        <a:graphic>
          <a:graphicData uri="http://schemas.openxmlformats.org/drawingml/2006/table">
            <a:tbl>
              <a:tblPr firstRow="1" firstCol="1" bandRow="1"/>
              <a:tblGrid>
                <a:gridCol w="2506475">
                  <a:extLst>
                    <a:ext uri="{9D8B030D-6E8A-4147-A177-3AD203B41FA5}">
                      <a16:colId xmlns:a16="http://schemas.microsoft.com/office/drawing/2014/main" val="2391378608"/>
                    </a:ext>
                  </a:extLst>
                </a:gridCol>
                <a:gridCol w="393436">
                  <a:extLst>
                    <a:ext uri="{9D8B030D-6E8A-4147-A177-3AD203B41FA5}">
                      <a16:colId xmlns:a16="http://schemas.microsoft.com/office/drawing/2014/main" val="3418153691"/>
                    </a:ext>
                  </a:extLst>
                </a:gridCol>
                <a:gridCol w="393436">
                  <a:extLst>
                    <a:ext uri="{9D8B030D-6E8A-4147-A177-3AD203B41FA5}">
                      <a16:colId xmlns:a16="http://schemas.microsoft.com/office/drawing/2014/main" val="1276432839"/>
                    </a:ext>
                  </a:extLst>
                </a:gridCol>
                <a:gridCol w="2897699">
                  <a:extLst>
                    <a:ext uri="{9D8B030D-6E8A-4147-A177-3AD203B41FA5}">
                      <a16:colId xmlns:a16="http://schemas.microsoft.com/office/drawing/2014/main" val="2647563649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297131423"/>
                    </a:ext>
                  </a:extLst>
                </a:gridCol>
                <a:gridCol w="1237388">
                  <a:extLst>
                    <a:ext uri="{9D8B030D-6E8A-4147-A177-3AD203B41FA5}">
                      <a16:colId xmlns:a16="http://schemas.microsoft.com/office/drawing/2014/main" val="260439149"/>
                    </a:ext>
                  </a:extLst>
                </a:gridCol>
                <a:gridCol w="1340421">
                  <a:extLst>
                    <a:ext uri="{9D8B030D-6E8A-4147-A177-3AD203B41FA5}">
                      <a16:colId xmlns:a16="http://schemas.microsoft.com/office/drawing/2014/main" val="3007397439"/>
                    </a:ext>
                  </a:extLst>
                </a:gridCol>
              </a:tblGrid>
              <a:tr h="4064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ปัจจัยเสี่ยง/สาเหตุความเสี่ยง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(1)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1300" b="1" spc="-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(4)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</a:t>
                      </a:r>
                      <a:b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พ.ศ. 2565</a:t>
                      </a:r>
                      <a:b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(5)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งบประมาณ/ค่าใช้จ่าย</a:t>
                      </a:r>
                      <a:b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(6)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3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3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ระยะเวลา/</a:t>
                      </a:r>
                      <a:br>
                        <a:rPr lang="th-TH" sz="13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3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3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(7)</a:t>
                      </a:r>
                      <a:endParaRPr lang="en-US" sz="13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988896"/>
                  </a:ext>
                </a:extLst>
              </a:tr>
              <a:tr h="61484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3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3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553557"/>
                  </a:ext>
                </a:extLst>
              </a:tr>
              <a:tr h="4267200"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ขาดระบบกลไกในการพัฒนาศักยภาพผู้เรียน 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Upskill Reskill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endParaRPr lang="th-TH" sz="1400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1400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การมีงานทำของบัณฑิตไม่ตรงตามวุฒิการศึกษาและองค์กรต้องการคนที่มีความสามารถหลากหลาย</a:t>
                      </a:r>
                    </a:p>
                    <a:p>
                      <a:endParaRPr lang="th-TH" sz="1400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ควรมีการรวมศูนย์ในการสำรวจภาวะ</a:t>
                      </a:r>
                      <a:b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การมีงานทำบัณฑิตเพื่อให้ได้ข้อมูล</a:t>
                      </a:r>
                      <a:b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ที่น่าเชื่อถือและถูกต้อง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4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algn="ctr"/>
                      <a:endParaRPr lang="th-TH" sz="14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พัฒนาระบบและกลไกในการพัฒนาศักยภาพผู้เรียน ได้แก่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การพัฒนาระบบการจัดการศึกษาตลอดชีวิต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การพัฒนาผู้สอนเพื่อเตรียมความพร้อมในการจัดการเรียนการสอนหลักสูตรระยะสั้น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การส่งเสริมสนับสนุนให้อาจารย์ หลักสูตร สาขาวิชา คณะและหน่วยงานภายในมหาวิทยาลัย พัฒนาหลักสูตรระยะสั้นที่ตอบสนองความต้องการของผู้เรียน</a:t>
                      </a:r>
                      <a:b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และตลาดแรงงาน</a:t>
                      </a:r>
                    </a:p>
                    <a:p>
                      <a:pPr marL="88900" marR="0" lvl="0" indent="-8890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ปรับปรุงหรือพัฒนาหลักสูตร ที่สอดคล้องกับแผนผลิตกำลังคนของประเทศ โดยใช้การจัดการเรียนรู้แบบสหกิจศึกษาและการศึกษาเชิงบูรณาการกับการทำงาน (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CWIE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 เพื่อผลิตบัณฑิตให้มีสมรรถนะตรงตามความต้องการของสถานประกอบการและตลาดงาน และพร้อมในการปฏิบัติงานทันทีหลังจบการศึกษา</a:t>
                      </a:r>
                    </a:p>
                    <a:p>
                      <a:pPr marL="88900" marR="0" lvl="0" indent="-8890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ปรับปรุงระบบจัดเก็บฐานข้อมูลการมีงานทำของบัณฑิต และการวิเคราะห์ข้อมูลเพื่อนำไปใช้ในการบริหารหลักสูตรอย่างมีประสิทธิภาพ</a:t>
                      </a: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โครงการพัฒนาหลักสูตร ศ</a:t>
                      </a:r>
                      <a:r>
                        <a:rPr kumimoji="0" lang="th-TH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ศ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.บ. </a:t>
                      </a:r>
                      <a:b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สาขาวิชาสารสนเทศศึกษาและการจัดการ</a:t>
                      </a:r>
                      <a:b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สื่อดิจิทัล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โครงการปรับปรุงหลักสูตร ศ</a:t>
                      </a:r>
                      <a:r>
                        <a:rPr kumimoji="0" lang="th-TH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ศ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.บ. </a:t>
                      </a:r>
                      <a:b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สาขาวิชาภาษาอังกฤษเพื่อการสื่อสารทางธุรกิจ </a:t>
                      </a:r>
                      <a:b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โครงการปรับปรุงหลักสูตร นศ.บ. </a:t>
                      </a:r>
                      <a:b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สาขาวิชานิเทศศาสตร์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โครงการปรับปรุงหลักสูตร รป.บ. </a:t>
                      </a:r>
                      <a:b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สาขาวิชารัฐประศาสนศาสตร์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โครงการพัฒนาการจัดการเรียนรู้แบบสหกิจศึกษาและการศึกษาเชิงบูรณาการกับการทำงาน</a:t>
                      </a: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40,000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30,000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30,000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30,000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487,650</a:t>
                      </a: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30 กันยายน 2565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รองอธิการบดี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ฝ่ายวิชาการ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รองอธิการบดี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ฝ่ายกิจการนักศึกษา</a:t>
                      </a:r>
                      <a:b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คณบดีทุกคณะ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tabLst>
                          <a:tab pos="180975" algn="l"/>
                        </a:tabLst>
                      </a:pPr>
                      <a:r>
                        <a:rPr lang="th-TH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 ผู้อำนวยการสำนัก  ส่งเสริมวิชาการและงานทะเบียน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811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062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13</a:t>
            </a:fld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2C07675-7079-0091-0BDA-3779F44ACBDF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ประเด็นการแลกเปลี่ยน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A6BE4E5-CA8A-6F1A-6522-4B66C37FF2D5}"/>
              </a:ext>
            </a:extLst>
          </p:cNvPr>
          <p:cNvSpPr txBox="1"/>
          <p:nvPr/>
        </p:nvSpPr>
        <p:spPr>
          <a:xfrm>
            <a:off x="342900" y="874913"/>
            <a:ext cx="6013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กำหนดความเสี่ยงอย่างไร</a:t>
            </a:r>
          </a:p>
          <a:p>
            <a:pPr marL="457200" indent="-457200">
              <a:buFontTx/>
              <a:buChar char="-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มีการขับเคลื่อนอย่างไร</a:t>
            </a:r>
          </a:p>
          <a:p>
            <a:pPr marL="457200" indent="-457200">
              <a:buFontTx/>
              <a:buChar char="-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การรายงานผลความเสี่ยง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37" y="-178043"/>
            <a:ext cx="3089404" cy="30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94146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E54A32D-FF09-4C1B-9575-548E775F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14</a:t>
            </a:fld>
            <a:endParaRPr lang="th-TH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0" y="4650696"/>
            <a:ext cx="12192000" cy="768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indent="0" algn="ctr" defTabSz="914400" rtl="0" eaLnBrk="1" latinLnBrk="0" hangingPunct="1"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Thank you</a:t>
            </a:r>
          </a:p>
        </p:txBody>
      </p:sp>
      <p:sp>
        <p:nvSpPr>
          <p:cNvPr id="8" name="Oval 3"/>
          <p:cNvSpPr/>
          <p:nvPr/>
        </p:nvSpPr>
        <p:spPr>
          <a:xfrm>
            <a:off x="4415814" y="983523"/>
            <a:ext cx="3360373" cy="3360373"/>
          </a:xfrm>
          <a:prstGeom prst="ellipse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9" name="Picture 2" descr="E:\002-KIMS BUSINESS\007-02-Fullslidesppt-Contents\20161228\02-edu\bulb-it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02" y="1518948"/>
            <a:ext cx="1092397" cy="24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B873734F-7243-4AF0-8C37-DAE3B0D605E6}"/>
              </a:ext>
            </a:extLst>
          </p:cNvPr>
          <p:cNvCxnSpPr/>
          <p:nvPr/>
        </p:nvCxnSpPr>
        <p:spPr>
          <a:xfrm>
            <a:off x="2063552" y="4576149"/>
            <a:ext cx="8064896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5C590C1D-7FE2-405A-ABE1-CF6B10D510C4}"/>
              </a:ext>
            </a:extLst>
          </p:cNvPr>
          <p:cNvCxnSpPr/>
          <p:nvPr/>
        </p:nvCxnSpPr>
        <p:spPr>
          <a:xfrm>
            <a:off x="2063552" y="5516343"/>
            <a:ext cx="8064896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198669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รูปแบบอิสระ: รูปร่าง 109">
            <a:extLst>
              <a:ext uri="{FF2B5EF4-FFF2-40B4-BE49-F238E27FC236}">
                <a16:creationId xmlns:a16="http://schemas.microsoft.com/office/drawing/2014/main" id="{B5F1EF25-E037-4D94-BE95-315483B39F4B}"/>
              </a:ext>
            </a:extLst>
          </p:cNvPr>
          <p:cNvSpPr/>
          <p:nvPr/>
        </p:nvSpPr>
        <p:spPr>
          <a:xfrm>
            <a:off x="-17237" y="3002507"/>
            <a:ext cx="1748252" cy="3594812"/>
          </a:xfrm>
          <a:custGeom>
            <a:avLst/>
            <a:gdLst>
              <a:gd name="connsiteX0" fmla="*/ 0 w 5466652"/>
              <a:gd name="connsiteY0" fmla="*/ 0 h 5859619"/>
              <a:gd name="connsiteX1" fmla="*/ 2228826 w 5466652"/>
              <a:gd name="connsiteY1" fmla="*/ 0 h 5859619"/>
              <a:gd name="connsiteX2" fmla="*/ 5466652 w 5466652"/>
              <a:gd name="connsiteY2" fmla="*/ 5859619 h 5859619"/>
              <a:gd name="connsiteX3" fmla="*/ 0 w 5466652"/>
              <a:gd name="connsiteY3" fmla="*/ 5859619 h 5859619"/>
              <a:gd name="connsiteX4" fmla="*/ 0 w 5466652"/>
              <a:gd name="connsiteY4" fmla="*/ 0 h 58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6652" h="5859619">
                <a:moveTo>
                  <a:pt x="0" y="0"/>
                </a:moveTo>
                <a:lnTo>
                  <a:pt x="2228826" y="0"/>
                </a:lnTo>
                <a:lnTo>
                  <a:pt x="5466652" y="5859619"/>
                </a:lnTo>
                <a:lnTo>
                  <a:pt x="0" y="5859619"/>
                </a:lnTo>
                <a:lnTo>
                  <a:pt x="0" y="0"/>
                </a:lnTo>
                <a:close/>
              </a:path>
            </a:pathLst>
          </a:cu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7" name="รูปแบบอิสระ: รูปร่าง 94">
            <a:extLst>
              <a:ext uri="{FF2B5EF4-FFF2-40B4-BE49-F238E27FC236}">
                <a16:creationId xmlns:a16="http://schemas.microsoft.com/office/drawing/2014/main" id="{4C931359-E176-4A46-9F59-2CCA18B289DA}"/>
              </a:ext>
            </a:extLst>
          </p:cNvPr>
          <p:cNvSpPr/>
          <p:nvPr/>
        </p:nvSpPr>
        <p:spPr>
          <a:xfrm>
            <a:off x="2960" y="50794"/>
            <a:ext cx="11505109" cy="1132354"/>
          </a:xfrm>
          <a:custGeom>
            <a:avLst/>
            <a:gdLst>
              <a:gd name="connsiteX0" fmla="*/ 0 w 9438444"/>
              <a:gd name="connsiteY0" fmla="*/ 0 h 1132354"/>
              <a:gd name="connsiteX1" fmla="*/ 9438444 w 9438444"/>
              <a:gd name="connsiteY1" fmla="*/ 0 h 1132354"/>
              <a:gd name="connsiteX2" fmla="*/ 9438444 w 9438444"/>
              <a:gd name="connsiteY2" fmla="*/ 1132354 h 1132354"/>
              <a:gd name="connsiteX3" fmla="*/ 637449 w 9438444"/>
              <a:gd name="connsiteY3" fmla="*/ 1132354 h 1132354"/>
              <a:gd name="connsiteX4" fmla="*/ 0 w 9438444"/>
              <a:gd name="connsiteY4" fmla="*/ 0 h 113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8444" h="1132354">
                <a:moveTo>
                  <a:pt x="0" y="0"/>
                </a:moveTo>
                <a:lnTo>
                  <a:pt x="9438444" y="0"/>
                </a:lnTo>
                <a:lnTo>
                  <a:pt x="9438444" y="1132354"/>
                </a:lnTo>
                <a:lnTo>
                  <a:pt x="637449" y="1132354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F289881A-3EC5-4C98-A348-D581929915E5}"/>
              </a:ext>
            </a:extLst>
          </p:cNvPr>
          <p:cNvSpPr txBox="1"/>
          <p:nvPr/>
        </p:nvSpPr>
        <p:spPr>
          <a:xfrm>
            <a:off x="2481961" y="92172"/>
            <a:ext cx="758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ประเด็นในการแลกเปลี่ยน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5C7F201A-A8EF-43F2-90B1-A39DDD43BE4E}"/>
              </a:ext>
            </a:extLst>
          </p:cNvPr>
          <p:cNvSpPr txBox="1"/>
          <p:nvPr/>
        </p:nvSpPr>
        <p:spPr>
          <a:xfrm>
            <a:off x="1650084" y="1443303"/>
            <a:ext cx="9987265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01 </a:t>
            </a:r>
            <a:r>
              <a:rPr lang="th-TH" sz="28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การขับเคลื่อนการประเมินคุณธรรมและความโปร่งใสในการดำเนินงานของหน่วยงานภาครัฐ </a:t>
            </a:r>
            <a:r>
              <a:rPr lang="en-US" sz="2800" b="1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</a:rPr>
              <a:t>(ITA)</a:t>
            </a:r>
            <a:br>
              <a:rPr lang="th-TH" b="1" dirty="0"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02 การจัดทำแผนการดำเนินการเพื่อจัดการความเสี่ยง การทุจริตและประพฤติมิชอบ</a:t>
            </a:r>
            <a:br>
              <a:rPr lang="th-TH" sz="28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28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     </a:t>
            </a:r>
            <a:r>
              <a:rPr lang="th-TH" sz="2800" b="1" dirty="0">
                <a:solidFill>
                  <a:srgbClr val="0070C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โดย</a:t>
            </a:r>
            <a:r>
              <a:rPr lang="th-TH" sz="28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 นายเกษม บุตรดี ผู้อำนวยการสำนักงานอธิการบดี</a:t>
            </a:r>
            <a:br>
              <a:rPr lang="th-TH" sz="28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28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    </a:t>
            </a:r>
            <a:r>
              <a:rPr lang="th-TH" sz="2800" b="1" dirty="0">
                <a:solidFill>
                  <a:srgbClr val="0070C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ร่วมกับ</a:t>
            </a:r>
            <a:r>
              <a:rPr lang="th-TH" sz="28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 </a:t>
            </a:r>
            <a:r>
              <a:rPr lang="th-TH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ผศ.ดร.ชนกานต์  สุวรรณทรัพย์ </a:t>
            </a:r>
            <a:r>
              <a:rPr lang="th-TH" sz="28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ผู้อำนวยการสำนักงานประกันคุณภาพการศึกษา</a:t>
            </a:r>
            <a:endParaRPr lang="th-TH" b="1" i="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รูปแบบอิสระ: รูปร่าง 109">
            <a:extLst>
              <a:ext uri="{FF2B5EF4-FFF2-40B4-BE49-F238E27FC236}">
                <a16:creationId xmlns:a16="http://schemas.microsoft.com/office/drawing/2014/main" id="{B5F1EF25-E037-4D94-BE95-315483B39F4B}"/>
              </a:ext>
            </a:extLst>
          </p:cNvPr>
          <p:cNvSpPr/>
          <p:nvPr/>
        </p:nvSpPr>
        <p:spPr>
          <a:xfrm>
            <a:off x="-5250" y="1150629"/>
            <a:ext cx="2101470" cy="5456724"/>
          </a:xfrm>
          <a:custGeom>
            <a:avLst/>
            <a:gdLst>
              <a:gd name="connsiteX0" fmla="*/ 0 w 5466652"/>
              <a:gd name="connsiteY0" fmla="*/ 0 h 5859619"/>
              <a:gd name="connsiteX1" fmla="*/ 2228826 w 5466652"/>
              <a:gd name="connsiteY1" fmla="*/ 0 h 5859619"/>
              <a:gd name="connsiteX2" fmla="*/ 5466652 w 5466652"/>
              <a:gd name="connsiteY2" fmla="*/ 5859619 h 5859619"/>
              <a:gd name="connsiteX3" fmla="*/ 0 w 5466652"/>
              <a:gd name="connsiteY3" fmla="*/ 5859619 h 5859619"/>
              <a:gd name="connsiteX4" fmla="*/ 0 w 5466652"/>
              <a:gd name="connsiteY4" fmla="*/ 0 h 58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6652" h="5859619">
                <a:moveTo>
                  <a:pt x="0" y="0"/>
                </a:moveTo>
                <a:lnTo>
                  <a:pt x="2228826" y="0"/>
                </a:lnTo>
                <a:lnTo>
                  <a:pt x="5466652" y="5859619"/>
                </a:lnTo>
                <a:lnTo>
                  <a:pt x="0" y="5859619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grpSp>
        <p:nvGrpSpPr>
          <p:cNvPr id="8" name="Group 50">
            <a:extLst>
              <a:ext uri="{FF2B5EF4-FFF2-40B4-BE49-F238E27FC236}">
                <a16:creationId xmlns:a16="http://schemas.microsoft.com/office/drawing/2014/main" id="{E795711A-CB39-4AF7-9BEC-C5959F5D7AFF}"/>
              </a:ext>
            </a:extLst>
          </p:cNvPr>
          <p:cNvGrpSpPr/>
          <p:nvPr/>
        </p:nvGrpSpPr>
        <p:grpSpPr>
          <a:xfrm>
            <a:off x="335460" y="3684684"/>
            <a:ext cx="1395554" cy="2692451"/>
            <a:chOff x="8639132" y="1226194"/>
            <a:chExt cx="2538541" cy="4897619"/>
          </a:xfrm>
          <a:solidFill>
            <a:schemeClr val="bg1">
              <a:alpha val="50000"/>
            </a:schemeClr>
          </a:solidFill>
        </p:grpSpPr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42C24961-2043-48AC-8041-88FFAFAB8A9D}"/>
                </a:ext>
              </a:extLst>
            </p:cNvPr>
            <p:cNvGrpSpPr/>
            <p:nvPr/>
          </p:nvGrpSpPr>
          <p:grpSpPr>
            <a:xfrm>
              <a:off x="9361227" y="4899623"/>
              <a:ext cx="1422003" cy="1224190"/>
              <a:chOff x="5580112" y="4160675"/>
              <a:chExt cx="2016224" cy="1735751"/>
            </a:xfrm>
            <a:grpFill/>
          </p:grpSpPr>
          <p:sp>
            <p:nvSpPr>
              <p:cNvPr id="24" name="Trapezoid 1">
                <a:extLst>
                  <a:ext uri="{FF2B5EF4-FFF2-40B4-BE49-F238E27FC236}">
                    <a16:creationId xmlns:a16="http://schemas.microsoft.com/office/drawing/2014/main" id="{39DA166D-7D57-488B-B373-006F2AB222B3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Trapezoid 6">
                <a:extLst>
                  <a:ext uri="{FF2B5EF4-FFF2-40B4-BE49-F238E27FC236}">
                    <a16:creationId xmlns:a16="http://schemas.microsoft.com/office/drawing/2014/main" id="{6C98C580-3504-4572-9591-992E40F6E511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5">
                <a:extLst>
                  <a:ext uri="{FF2B5EF4-FFF2-40B4-BE49-F238E27FC236}">
                    <a16:creationId xmlns:a16="http://schemas.microsoft.com/office/drawing/2014/main" id="{23C42DD5-7657-44C2-8196-CE48439F8CD8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BA561974-3C7A-4473-8BC5-77C191DFE446}"/>
                </a:ext>
              </a:extLst>
            </p:cNvPr>
            <p:cNvSpPr/>
            <p:nvPr/>
          </p:nvSpPr>
          <p:spPr>
            <a:xfrm>
              <a:off x="9251061" y="1226194"/>
              <a:ext cx="1532091" cy="1343867"/>
            </a:xfrm>
            <a:custGeom>
              <a:avLst/>
              <a:gdLst/>
              <a:ahLst/>
              <a:cxnLst/>
              <a:rect l="l" t="t" r="r" b="b"/>
              <a:pathLst>
                <a:path w="1629237" h="1429078">
                  <a:moveTo>
                    <a:pt x="788250" y="811267"/>
                  </a:moveTo>
                  <a:cubicBezTo>
                    <a:pt x="777162" y="823036"/>
                    <a:pt x="761883" y="830075"/>
                    <a:pt x="745080" y="830075"/>
                  </a:cubicBezTo>
                  <a:cubicBezTo>
                    <a:pt x="731312" y="830075"/>
                    <a:pt x="718566" y="825349"/>
                    <a:pt x="708901" y="816356"/>
                  </a:cubicBezTo>
                  <a:lnTo>
                    <a:pt x="793313" y="1349315"/>
                  </a:lnTo>
                  <a:lnTo>
                    <a:pt x="826489" y="1349049"/>
                  </a:lnTo>
                  <a:lnTo>
                    <a:pt x="826489" y="1349030"/>
                  </a:lnTo>
                  <a:lnTo>
                    <a:pt x="827682" y="1349040"/>
                  </a:lnTo>
                  <a:lnTo>
                    <a:pt x="828874" y="1349030"/>
                  </a:lnTo>
                  <a:lnTo>
                    <a:pt x="828874" y="1349049"/>
                  </a:lnTo>
                  <a:lnTo>
                    <a:pt x="861656" y="1349312"/>
                  </a:lnTo>
                  <a:lnTo>
                    <a:pt x="945043" y="822831"/>
                  </a:lnTo>
                  <a:cubicBezTo>
                    <a:pt x="936966" y="827649"/>
                    <a:pt x="927625" y="830075"/>
                    <a:pt x="917761" y="830075"/>
                  </a:cubicBezTo>
                  <a:cubicBezTo>
                    <a:pt x="900958" y="830075"/>
                    <a:pt x="885679" y="823036"/>
                    <a:pt x="874591" y="811267"/>
                  </a:cubicBezTo>
                  <a:cubicBezTo>
                    <a:pt x="863502" y="823036"/>
                    <a:pt x="848223" y="830075"/>
                    <a:pt x="831420" y="830075"/>
                  </a:cubicBezTo>
                  <a:cubicBezTo>
                    <a:pt x="814617" y="830075"/>
                    <a:pt x="799338" y="823036"/>
                    <a:pt x="788250" y="811267"/>
                  </a:cubicBezTo>
                  <a:close/>
                  <a:moveTo>
                    <a:pt x="1629237" y="597932"/>
                  </a:moveTo>
                  <a:lnTo>
                    <a:pt x="1629237" y="724090"/>
                  </a:lnTo>
                  <a:lnTo>
                    <a:pt x="1449012" y="698858"/>
                  </a:lnTo>
                  <a:lnTo>
                    <a:pt x="1449012" y="623164"/>
                  </a:lnTo>
                  <a:close/>
                  <a:moveTo>
                    <a:pt x="0" y="597932"/>
                  </a:moveTo>
                  <a:lnTo>
                    <a:pt x="180225" y="623164"/>
                  </a:lnTo>
                  <a:lnTo>
                    <a:pt x="180225" y="698858"/>
                  </a:lnTo>
                  <a:lnTo>
                    <a:pt x="0" y="724090"/>
                  </a:lnTo>
                  <a:close/>
                  <a:moveTo>
                    <a:pt x="826489" y="343855"/>
                  </a:moveTo>
                  <a:cubicBezTo>
                    <a:pt x="582980" y="344141"/>
                    <a:pt x="385675" y="541640"/>
                    <a:pt x="385675" y="785222"/>
                  </a:cubicBezTo>
                  <a:cubicBezTo>
                    <a:pt x="385675" y="950118"/>
                    <a:pt x="503361" y="1112862"/>
                    <a:pt x="596022" y="1187212"/>
                  </a:cubicBezTo>
                  <a:cubicBezTo>
                    <a:pt x="638271" y="1236093"/>
                    <a:pt x="634922" y="1237095"/>
                    <a:pt x="652091" y="1299657"/>
                  </a:cubicBezTo>
                  <a:cubicBezTo>
                    <a:pt x="658931" y="1343524"/>
                    <a:pt x="645074" y="1347909"/>
                    <a:pt x="684382" y="1350189"/>
                  </a:cubicBezTo>
                  <a:lnTo>
                    <a:pt x="713002" y="1349959"/>
                  </a:lnTo>
                  <a:lnTo>
                    <a:pt x="616715" y="742031"/>
                  </a:lnTo>
                  <a:cubicBezTo>
                    <a:pt x="613343" y="720743"/>
                    <a:pt x="627867" y="700753"/>
                    <a:pt x="649155" y="697381"/>
                  </a:cubicBezTo>
                  <a:lnTo>
                    <a:pt x="650512" y="697167"/>
                  </a:lnTo>
                  <a:cubicBezTo>
                    <a:pt x="669859" y="694102"/>
                    <a:pt x="688135" y="705820"/>
                    <a:pt x="693142" y="724182"/>
                  </a:cubicBezTo>
                  <a:cubicBezTo>
                    <a:pt x="703502" y="705062"/>
                    <a:pt x="722973" y="692875"/>
                    <a:pt x="745080" y="692875"/>
                  </a:cubicBezTo>
                  <a:cubicBezTo>
                    <a:pt x="761883" y="692875"/>
                    <a:pt x="777162" y="699916"/>
                    <a:pt x="788250" y="711684"/>
                  </a:cubicBezTo>
                  <a:cubicBezTo>
                    <a:pt x="799338" y="699916"/>
                    <a:pt x="814617" y="692875"/>
                    <a:pt x="831420" y="692875"/>
                  </a:cubicBezTo>
                  <a:cubicBezTo>
                    <a:pt x="848223" y="692875"/>
                    <a:pt x="863502" y="699916"/>
                    <a:pt x="874591" y="711684"/>
                  </a:cubicBezTo>
                  <a:cubicBezTo>
                    <a:pt x="885679" y="699916"/>
                    <a:pt x="900958" y="692875"/>
                    <a:pt x="917761" y="692875"/>
                  </a:cubicBezTo>
                  <a:cubicBezTo>
                    <a:pt x="936430" y="692875"/>
                    <a:pt x="953219" y="701567"/>
                    <a:pt x="964433" y="715752"/>
                  </a:cubicBezTo>
                  <a:cubicBezTo>
                    <a:pt x="971427" y="700847"/>
                    <a:pt x="987718" y="691969"/>
                    <a:pt x="1004850" y="694683"/>
                  </a:cubicBezTo>
                  <a:lnTo>
                    <a:pt x="1006207" y="694898"/>
                  </a:lnTo>
                  <a:cubicBezTo>
                    <a:pt x="1027496" y="698270"/>
                    <a:pt x="1042019" y="718259"/>
                    <a:pt x="1038647" y="739547"/>
                  </a:cubicBezTo>
                  <a:lnTo>
                    <a:pt x="941968" y="1349956"/>
                  </a:lnTo>
                  <a:lnTo>
                    <a:pt x="970980" y="1350189"/>
                  </a:lnTo>
                  <a:cubicBezTo>
                    <a:pt x="1010288" y="1347909"/>
                    <a:pt x="996432" y="1343524"/>
                    <a:pt x="1003271" y="1299657"/>
                  </a:cubicBezTo>
                  <a:cubicBezTo>
                    <a:pt x="1020440" y="1237095"/>
                    <a:pt x="1017091" y="1236093"/>
                    <a:pt x="1059340" y="1187212"/>
                  </a:cubicBezTo>
                  <a:cubicBezTo>
                    <a:pt x="1152001" y="1112862"/>
                    <a:pt x="1269687" y="950118"/>
                    <a:pt x="1269687" y="785222"/>
                  </a:cubicBezTo>
                  <a:cubicBezTo>
                    <a:pt x="1269687" y="541640"/>
                    <a:pt x="1072383" y="344141"/>
                    <a:pt x="828874" y="343855"/>
                  </a:cubicBezTo>
                  <a:lnTo>
                    <a:pt x="828874" y="343965"/>
                  </a:lnTo>
                  <a:lnTo>
                    <a:pt x="827682" y="343872"/>
                  </a:lnTo>
                  <a:lnTo>
                    <a:pt x="826489" y="343965"/>
                  </a:lnTo>
                  <a:close/>
                  <a:moveTo>
                    <a:pt x="826666" y="234292"/>
                  </a:moveTo>
                  <a:lnTo>
                    <a:pt x="827682" y="234370"/>
                  </a:lnTo>
                  <a:lnTo>
                    <a:pt x="828696" y="234292"/>
                  </a:lnTo>
                  <a:cubicBezTo>
                    <a:pt x="1127204" y="234292"/>
                    <a:pt x="1369193" y="476281"/>
                    <a:pt x="1369193" y="774790"/>
                  </a:cubicBezTo>
                  <a:cubicBezTo>
                    <a:pt x="1369193" y="976792"/>
                    <a:pt x="1224964" y="1176156"/>
                    <a:pt x="1111484" y="1267155"/>
                  </a:cubicBezTo>
                  <a:cubicBezTo>
                    <a:pt x="1077677" y="1306104"/>
                    <a:pt x="1092596" y="1326571"/>
                    <a:pt x="1085332" y="1377346"/>
                  </a:cubicBezTo>
                  <a:cubicBezTo>
                    <a:pt x="1066445" y="1416544"/>
                    <a:pt x="1049551" y="1429078"/>
                    <a:pt x="1016165" y="1429078"/>
                  </a:cubicBezTo>
                  <a:lnTo>
                    <a:pt x="827682" y="1428403"/>
                  </a:lnTo>
                  <a:lnTo>
                    <a:pt x="639197" y="1429078"/>
                  </a:lnTo>
                  <a:cubicBezTo>
                    <a:pt x="605812" y="1429078"/>
                    <a:pt x="588918" y="1416544"/>
                    <a:pt x="570030" y="1377346"/>
                  </a:cubicBezTo>
                  <a:cubicBezTo>
                    <a:pt x="562766" y="1326571"/>
                    <a:pt x="577686" y="1306104"/>
                    <a:pt x="543878" y="1267155"/>
                  </a:cubicBezTo>
                  <a:cubicBezTo>
                    <a:pt x="430398" y="1176156"/>
                    <a:pt x="286169" y="976792"/>
                    <a:pt x="286169" y="774790"/>
                  </a:cubicBezTo>
                  <a:cubicBezTo>
                    <a:pt x="286169" y="476281"/>
                    <a:pt x="528158" y="234292"/>
                    <a:pt x="826666" y="234292"/>
                  </a:cubicBezTo>
                  <a:close/>
                  <a:moveTo>
                    <a:pt x="1287881" y="124716"/>
                  </a:moveTo>
                  <a:lnTo>
                    <a:pt x="1384523" y="205808"/>
                  </a:lnTo>
                  <a:lnTo>
                    <a:pt x="1249349" y="327650"/>
                  </a:lnTo>
                  <a:lnTo>
                    <a:pt x="1191363" y="278995"/>
                  </a:lnTo>
                  <a:close/>
                  <a:moveTo>
                    <a:pt x="332408" y="124716"/>
                  </a:moveTo>
                  <a:lnTo>
                    <a:pt x="428926" y="278995"/>
                  </a:lnTo>
                  <a:lnTo>
                    <a:pt x="370940" y="327650"/>
                  </a:lnTo>
                  <a:lnTo>
                    <a:pt x="235766" y="205808"/>
                  </a:lnTo>
                  <a:close/>
                  <a:moveTo>
                    <a:pt x="764602" y="0"/>
                  </a:moveTo>
                  <a:lnTo>
                    <a:pt x="890759" y="0"/>
                  </a:lnTo>
                  <a:lnTo>
                    <a:pt x="865528" y="180225"/>
                  </a:lnTo>
                  <a:lnTo>
                    <a:pt x="789834" y="1802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1D73C17-42A3-4DB4-9334-B25F3867CA81}"/>
                </a:ext>
              </a:extLst>
            </p:cNvPr>
            <p:cNvSpPr/>
            <p:nvPr/>
          </p:nvSpPr>
          <p:spPr>
            <a:xfrm>
              <a:off x="9810121" y="3031449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93A8BB5F-8B3F-446A-A8C4-AC727736F5A3}"/>
                </a:ext>
              </a:extLst>
            </p:cNvPr>
            <p:cNvGrpSpPr/>
            <p:nvPr/>
          </p:nvGrpSpPr>
          <p:grpSpPr>
            <a:xfrm rot="15300000">
              <a:off x="8824481" y="3920674"/>
              <a:ext cx="840355" cy="1211053"/>
              <a:chOff x="967240" y="3289369"/>
              <a:chExt cx="1100200" cy="1585520"/>
            </a:xfrm>
            <a:grpFill/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D92FFA0D-C6FA-4507-8DC3-D407A8DC079B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90AC4A35-98E6-44A5-932B-A9C7438FCD60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E153B33-0DF4-4633-A70F-1F53FCB8863C}"/>
                </a:ext>
              </a:extLst>
            </p:cNvPr>
            <p:cNvSpPr/>
            <p:nvPr/>
          </p:nvSpPr>
          <p:spPr>
            <a:xfrm rot="4407011">
              <a:off x="10407640" y="2828708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5D50266F-C1C3-4B0A-9D48-ACA82058E534}"/>
                </a:ext>
              </a:extLst>
            </p:cNvPr>
            <p:cNvGrpSpPr/>
            <p:nvPr/>
          </p:nvGrpSpPr>
          <p:grpSpPr>
            <a:xfrm rot="5400000">
              <a:off x="10163425" y="3352604"/>
              <a:ext cx="830970" cy="1197527"/>
              <a:chOff x="967240" y="3289369"/>
              <a:chExt cx="1100200" cy="1585520"/>
            </a:xfrm>
            <a:grpFill/>
          </p:grpSpPr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9D792A9-FFF6-4246-8567-9A90BEE2FC1D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8EBAE578-E97E-438C-949C-34F815DE9546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906AF98D-2E8E-48BE-A718-393ED50DEDFC}"/>
                </a:ext>
              </a:extLst>
            </p:cNvPr>
            <p:cNvSpPr/>
            <p:nvPr/>
          </p:nvSpPr>
          <p:spPr>
            <a:xfrm rot="7156190" flipV="1">
              <a:off x="9396128" y="2784216"/>
              <a:ext cx="368290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6AF744E5-960B-482B-A0B0-78C1F5337E75}"/>
                </a:ext>
              </a:extLst>
            </p:cNvPr>
            <p:cNvSpPr/>
            <p:nvPr/>
          </p:nvSpPr>
          <p:spPr>
            <a:xfrm rot="3762166">
              <a:off x="10320199" y="4082006"/>
              <a:ext cx="352120" cy="991677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B42F9D14-77A2-49A7-B1DA-26D2FE047EDD}"/>
                </a:ext>
              </a:extLst>
            </p:cNvPr>
            <p:cNvSpPr/>
            <p:nvPr/>
          </p:nvSpPr>
          <p:spPr>
            <a:xfrm rot="6040617" flipV="1">
              <a:off x="9104381" y="3162082"/>
              <a:ext cx="430914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11D38671-860D-4DDA-8DC7-129EA6C5AD1A}"/>
                </a:ext>
              </a:extLst>
            </p:cNvPr>
            <p:cNvSpPr/>
            <p:nvPr/>
          </p:nvSpPr>
          <p:spPr>
            <a:xfrm>
              <a:off x="9777559" y="2609739"/>
              <a:ext cx="511534" cy="482610"/>
            </a:xfrm>
            <a:custGeom>
              <a:avLst/>
              <a:gdLst/>
              <a:ahLst/>
              <a:cxnLst/>
              <a:rect l="l" t="t" r="r" b="b"/>
              <a:pathLst>
                <a:path w="543969" h="513210">
                  <a:moveTo>
                    <a:pt x="72529" y="368152"/>
                  </a:moveTo>
                  <a:lnTo>
                    <a:pt x="471440" y="368152"/>
                  </a:lnTo>
                  <a:lnTo>
                    <a:pt x="471440" y="440681"/>
                  </a:lnTo>
                  <a:cubicBezTo>
                    <a:pt x="471440" y="480738"/>
                    <a:pt x="382141" y="513210"/>
                    <a:pt x="271985" y="513210"/>
                  </a:cubicBezTo>
                  <a:cubicBezTo>
                    <a:pt x="161829" y="513210"/>
                    <a:pt x="72529" y="480738"/>
                    <a:pt x="72529" y="440681"/>
                  </a:cubicBezTo>
                  <a:close/>
                  <a:moveTo>
                    <a:pt x="73404" y="245435"/>
                  </a:moveTo>
                  <a:lnTo>
                    <a:pt x="470566" y="245435"/>
                  </a:lnTo>
                  <a:cubicBezTo>
                    <a:pt x="491077" y="245435"/>
                    <a:pt x="507705" y="262062"/>
                    <a:pt x="507705" y="282574"/>
                  </a:cubicBezTo>
                  <a:lnTo>
                    <a:pt x="507705" y="298967"/>
                  </a:lnTo>
                  <a:cubicBezTo>
                    <a:pt x="507705" y="319478"/>
                    <a:pt x="491077" y="336106"/>
                    <a:pt x="470566" y="336106"/>
                  </a:cubicBezTo>
                  <a:lnTo>
                    <a:pt x="73404" y="336106"/>
                  </a:lnTo>
                  <a:cubicBezTo>
                    <a:pt x="52893" y="336106"/>
                    <a:pt x="36265" y="319478"/>
                    <a:pt x="36265" y="298967"/>
                  </a:cubicBezTo>
                  <a:lnTo>
                    <a:pt x="36265" y="282574"/>
                  </a:lnTo>
                  <a:cubicBezTo>
                    <a:pt x="36265" y="262062"/>
                    <a:pt x="52893" y="245435"/>
                    <a:pt x="73404" y="245435"/>
                  </a:cubicBezTo>
                  <a:close/>
                  <a:moveTo>
                    <a:pt x="55271" y="122718"/>
                  </a:moveTo>
                  <a:lnTo>
                    <a:pt x="488697" y="122718"/>
                  </a:lnTo>
                  <a:cubicBezTo>
                    <a:pt x="509209" y="122718"/>
                    <a:pt x="525837" y="139345"/>
                    <a:pt x="525837" y="159856"/>
                  </a:cubicBezTo>
                  <a:lnTo>
                    <a:pt x="525837" y="176250"/>
                  </a:lnTo>
                  <a:cubicBezTo>
                    <a:pt x="525837" y="196761"/>
                    <a:pt x="509209" y="213389"/>
                    <a:pt x="488697" y="213389"/>
                  </a:cubicBezTo>
                  <a:lnTo>
                    <a:pt x="55271" y="213389"/>
                  </a:lnTo>
                  <a:cubicBezTo>
                    <a:pt x="34760" y="213389"/>
                    <a:pt x="18132" y="196761"/>
                    <a:pt x="18132" y="176250"/>
                  </a:cubicBezTo>
                  <a:lnTo>
                    <a:pt x="18132" y="159856"/>
                  </a:lnTo>
                  <a:cubicBezTo>
                    <a:pt x="18132" y="139345"/>
                    <a:pt x="34760" y="122718"/>
                    <a:pt x="55271" y="122718"/>
                  </a:cubicBezTo>
                  <a:close/>
                  <a:moveTo>
                    <a:pt x="37139" y="0"/>
                  </a:moveTo>
                  <a:lnTo>
                    <a:pt x="506830" y="0"/>
                  </a:lnTo>
                  <a:cubicBezTo>
                    <a:pt x="527341" y="0"/>
                    <a:pt x="543969" y="16628"/>
                    <a:pt x="543969" y="37139"/>
                  </a:cubicBezTo>
                  <a:lnTo>
                    <a:pt x="543969" y="53533"/>
                  </a:lnTo>
                  <a:cubicBezTo>
                    <a:pt x="543969" y="74043"/>
                    <a:pt x="527341" y="90672"/>
                    <a:pt x="506830" y="90672"/>
                  </a:cubicBezTo>
                  <a:lnTo>
                    <a:pt x="37139" y="90672"/>
                  </a:lnTo>
                  <a:cubicBezTo>
                    <a:pt x="16628" y="90672"/>
                    <a:pt x="0" y="74043"/>
                    <a:pt x="0" y="53533"/>
                  </a:cubicBezTo>
                  <a:lnTo>
                    <a:pt x="0" y="37139"/>
                  </a:lnTo>
                  <a:cubicBezTo>
                    <a:pt x="0" y="16628"/>
                    <a:pt x="16628" y="0"/>
                    <a:pt x="3713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9" name="Chord 23">
              <a:extLst>
                <a:ext uri="{FF2B5EF4-FFF2-40B4-BE49-F238E27FC236}">
                  <a16:creationId xmlns:a16="http://schemas.microsoft.com/office/drawing/2014/main" id="{A2CA1051-DD4F-4A5B-9479-EAFFB7155A5F}"/>
                </a:ext>
              </a:extLst>
            </p:cNvPr>
            <p:cNvSpPr/>
            <p:nvPr/>
          </p:nvSpPr>
          <p:spPr>
            <a:xfrm>
              <a:off x="9695350" y="4926932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CCFF270-0F77-2B35-DA53-201F1CDBCDA9}"/>
              </a:ext>
            </a:extLst>
          </p:cNvPr>
          <p:cNvSpPr txBox="1"/>
          <p:nvPr/>
        </p:nvSpPr>
        <p:spPr>
          <a:xfrm>
            <a:off x="1751617" y="3760399"/>
            <a:ext cx="8932400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03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การจัดทำแผนบริหารความเสี่ยงระดับมหาวิทยาลัย</a:t>
            </a:r>
            <a:br>
              <a:rPr lang="th-TH" sz="28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28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     </a:t>
            </a:r>
            <a:r>
              <a:rPr lang="th-TH" sz="2800" b="1" dirty="0">
                <a:solidFill>
                  <a:srgbClr val="0070C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โดย</a:t>
            </a:r>
            <a:r>
              <a:rPr lang="th-TH" sz="28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 นายเกษม บุตรดี ผู้อำนวยการสำนักงานอธิการบดี</a:t>
            </a:r>
            <a:br>
              <a:rPr lang="th-TH" sz="28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28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    </a:t>
            </a:r>
            <a:r>
              <a:rPr lang="th-TH" sz="2800" b="1" dirty="0">
                <a:solidFill>
                  <a:srgbClr val="0070C0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ร่วมกับ</a:t>
            </a:r>
            <a:r>
              <a:rPr lang="th-TH" sz="28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 </a:t>
            </a:r>
            <a:r>
              <a:rPr lang="th-TH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ผศ.อนุวัฒน์ ภักดี </a:t>
            </a:r>
            <a:r>
              <a:rPr lang="th-TH" sz="28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ผู้อำนวยการสำนักงานตรวจสอบภายใน</a:t>
            </a:r>
            <a:endParaRPr lang="th-TH" b="1" i="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168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C8DB3074-54CC-3C54-4E58-F6B5AE88F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10955"/>
              </p:ext>
            </p:extLst>
          </p:nvPr>
        </p:nvGraphicFramePr>
        <p:xfrm>
          <a:off x="6080592" y="677109"/>
          <a:ext cx="5996539" cy="5995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6539">
                  <a:extLst>
                    <a:ext uri="{9D8B030D-6E8A-4147-A177-3AD203B41FA5}">
                      <a16:colId xmlns:a16="http://schemas.microsoft.com/office/drawing/2014/main" val="1762338756"/>
                    </a:ext>
                  </a:extLst>
                </a:gridCol>
              </a:tblGrid>
              <a:tr h="5995100">
                <a:tc>
                  <a:txBody>
                    <a:bodyPr/>
                    <a:lstStyle/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268571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3</a:t>
            </a:fld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2C07675-7079-0091-0BDA-3779F44ACBDF}"/>
              </a:ext>
            </a:extLst>
          </p:cNvPr>
          <p:cNvSpPr txBox="1"/>
          <p:nvPr/>
        </p:nvSpPr>
        <p:spPr>
          <a:xfrm>
            <a:off x="0" y="0"/>
            <a:ext cx="599653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ระบบและกลไกการขับเคลื่อนการประเมินคุณธรรมและความโปร่งใสในการดำเนินงาน</a:t>
            </a:r>
            <a:b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ของหน่วยงานภาครัฐ </a:t>
            </a:r>
            <a:r>
              <a:rPr lang="en-US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(ITA) 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ของมหาวิทยาลัยราชภัฏสกลนคร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B0A0BBC5-C0FF-65FB-5F66-8049C0730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532" y="5918771"/>
            <a:ext cx="1522468" cy="652486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2C07675-7079-0091-0BDA-3779F44ACBDF}"/>
              </a:ext>
            </a:extLst>
          </p:cNvPr>
          <p:cNvSpPr txBox="1"/>
          <p:nvPr/>
        </p:nvSpPr>
        <p:spPr>
          <a:xfrm>
            <a:off x="5996539" y="0"/>
            <a:ext cx="6195461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ระบบและกลไกการขับเคลื่อนการประเมินคุณธรรมและความโปร่งใสในการดำเนินงานของหน่วยงานภาครัฐ </a:t>
            </a:r>
            <a:r>
              <a:rPr lang="en-US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(ITA) 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ของมหาวิทยาลัยราชภัฏ</a:t>
            </a:r>
            <a:r>
              <a:rPr lang="th-TH" sz="2000" b="1" dirty="0" err="1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จั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นทรเกษม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C8DB3074-54CC-3C54-4E58-F6B5AE88F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05676"/>
              </p:ext>
            </p:extLst>
          </p:nvPr>
        </p:nvGraphicFramePr>
        <p:xfrm>
          <a:off x="0" y="646332"/>
          <a:ext cx="5996539" cy="5995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6539">
                  <a:extLst>
                    <a:ext uri="{9D8B030D-6E8A-4147-A177-3AD203B41FA5}">
                      <a16:colId xmlns:a16="http://schemas.microsoft.com/office/drawing/2014/main" val="1762338756"/>
                    </a:ext>
                  </a:extLst>
                </a:gridCol>
              </a:tblGrid>
              <a:tr h="5995100">
                <a:tc>
                  <a:txBody>
                    <a:bodyPr/>
                    <a:lstStyle/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268571"/>
                  </a:ext>
                </a:extLst>
              </a:tr>
            </a:tbl>
          </a:graphicData>
        </a:graphic>
      </p:graphicFrame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06" y="928862"/>
            <a:ext cx="3089404" cy="30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17063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4</a:t>
            </a:fld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2C07675-7079-0091-0BDA-3779F44ACBDF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ผลคะแนนการประเมินคุณธรรมและความโปร่งใสในการดำเนินงานของหน่วยงานภาครัฐ </a:t>
            </a:r>
            <a:r>
              <a:rPr lang="en-US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(ITA) </a:t>
            </a:r>
            <a:br>
              <a:rPr lang="th-TH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ของประจำปีงบประมาณ พ.ศ. 2565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B0A0BBC5-C0FF-65FB-5F66-8049C0730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" y="381238"/>
            <a:ext cx="1522468" cy="652486"/>
          </a:xfrm>
          <a:prstGeom prst="rect">
            <a:avLst/>
          </a:prstGeom>
        </p:spPr>
      </p:pic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701E3316-62DB-AC50-F86F-C669C1AB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872918"/>
              </p:ext>
            </p:extLst>
          </p:nvPr>
        </p:nvGraphicFramePr>
        <p:xfrm>
          <a:off x="68940" y="954107"/>
          <a:ext cx="5475211" cy="5764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5211">
                  <a:extLst>
                    <a:ext uri="{9D8B030D-6E8A-4147-A177-3AD203B41FA5}">
                      <a16:colId xmlns:a16="http://schemas.microsoft.com/office/drawing/2014/main" val="1762338756"/>
                    </a:ext>
                  </a:extLst>
                </a:gridCol>
              </a:tblGrid>
              <a:tr h="612141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มหาวิทยาลัยราชภัฏสกลนคร </a:t>
                      </a:r>
                      <a:endParaRPr lang="th-TH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16355"/>
                  </a:ext>
                </a:extLst>
              </a:tr>
              <a:tr h="5152186">
                <a:tc>
                  <a:txBody>
                    <a:bodyPr/>
                    <a:lstStyle/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</a:txBody>
                  <a:tcPr>
                    <a:lnL w="28575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268571"/>
                  </a:ext>
                </a:extLst>
              </a:tr>
            </a:tbl>
          </a:graphicData>
        </a:graphic>
      </p:graphicFrame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2C21C500-8A3B-56F1-F3F4-50446FC08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021415"/>
              </p:ext>
            </p:extLst>
          </p:nvPr>
        </p:nvGraphicFramePr>
        <p:xfrm>
          <a:off x="5613092" y="954107"/>
          <a:ext cx="5591720" cy="5784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1720">
                  <a:extLst>
                    <a:ext uri="{9D8B030D-6E8A-4147-A177-3AD203B41FA5}">
                      <a16:colId xmlns:a16="http://schemas.microsoft.com/office/drawing/2014/main" val="1762338756"/>
                    </a:ext>
                  </a:extLst>
                </a:gridCol>
              </a:tblGrid>
              <a:tr h="619835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มหาวิทยาลัยราชภัฏ</a:t>
                      </a:r>
                      <a:r>
                        <a:rPr lang="th-TH" sz="3600" b="1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จั</a:t>
                      </a:r>
                      <a:r>
                        <a:rPr lang="th-TH" sz="36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นทรเกษม</a:t>
                      </a:r>
                      <a:endParaRPr lang="th-TH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16355"/>
                  </a:ext>
                </a:extLst>
              </a:tr>
              <a:tr h="5144492">
                <a:tc>
                  <a:txBody>
                    <a:bodyPr/>
                    <a:lstStyle/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</a:txBody>
                  <a:tcPr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268571"/>
                  </a:ext>
                </a:extLst>
              </a:tr>
            </a:tbl>
          </a:graphicData>
        </a:graphic>
      </p:graphicFrame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833" y="264719"/>
            <a:ext cx="1737840" cy="17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98891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5</a:t>
            </a:fld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2C07675-7079-0091-0BDA-3779F44ACBDF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O37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การจัดทำแผนการดำเนินการเพื่อจัดการความเสี่ยง การทุจริตและประพฤติมิชอบ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B0A0BBC5-C0FF-65FB-5F66-8049C0730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" y="0"/>
            <a:ext cx="1522468" cy="652486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FB25E8F8-F475-66C0-1F1C-281A1C4C61BE}"/>
              </a:ext>
            </a:extLst>
          </p:cNvPr>
          <p:cNvSpPr txBox="1"/>
          <p:nvPr/>
        </p:nvSpPr>
        <p:spPr>
          <a:xfrm>
            <a:off x="622032" y="778661"/>
            <a:ext cx="1005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ประเด็นความเสี่ยงการทุจริตและประพฤติมิชอบประจำปีงบประมาณ พ.ศ. 2565</a:t>
            </a:r>
          </a:p>
        </p:txBody>
      </p:sp>
    </p:spTree>
    <p:extLst>
      <p:ext uri="{BB962C8B-B14F-4D97-AF65-F5344CB8AC3E}">
        <p14:creationId xmlns:p14="http://schemas.microsoft.com/office/powerpoint/2010/main" val="3697912761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B9D3-ED80-489C-A6C6-B14F70184784}" type="slidenum">
              <a:rPr lang="th-TH" smtClean="0"/>
              <a:t>6</a:t>
            </a:fld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2C07675-7079-0091-0BDA-3779F44ACBDF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การขับเคลื่อนจัดทำแผนบริหารความเสี่ยงระดับมหาวิทยาลัยราชภัฏสกลนคร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4020AED-6CA5-45CF-0690-2ED8EAFB1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87749"/>
            <a:ext cx="4772392" cy="578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B8D459E-CCCF-34BC-2FA8-D7F1556CA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3" y="587749"/>
            <a:ext cx="4230074" cy="5983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0A95207-A7B0-09AC-FEB5-C4978D3DD1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651" y="655414"/>
            <a:ext cx="2027658" cy="1520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2E1A9FA-3B39-00EF-B501-E7158BA0D5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508" y="2918513"/>
            <a:ext cx="2173897" cy="1630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1548680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" y="23417"/>
            <a:ext cx="12192000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 defTabSz="1219170" latinLnBrk="1"/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การบ่งชี้เหตุการณ์</a:t>
            </a:r>
            <a:endParaRPr lang="en-US" sz="32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335360" y="1084041"/>
            <a:ext cx="11574811" cy="3897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 defTabSz="1219170" latinLnBrk="1"/>
            <a:r>
              <a:rPr lang="th-TH" sz="25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ความเสี่ยงจากปัจจัยภายนอก (ความเสี่ยงจากเหตุการณ์)</a:t>
            </a:r>
            <a:endParaRPr lang="en-US" sz="2533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35360" y="1508787"/>
            <a:ext cx="11574811" cy="486195"/>
          </a:xfrm>
          <a:prstGeom prst="rect">
            <a:avLst/>
          </a:prstGeom>
          <a:solidFill>
            <a:srgbClr val="FFFF00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 defTabSz="1219170" latinLnBrk="1"/>
            <a:r>
              <a:rPr lang="th-TH" sz="25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วัตถุประสงค์ระดับองค์กรและระดับกิจกรรม</a:t>
            </a:r>
            <a:endParaRPr lang="en-US" sz="2533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35360" y="2375453"/>
            <a:ext cx="11574811" cy="428580"/>
          </a:xfrm>
          <a:prstGeom prst="rect">
            <a:avLst/>
          </a:prstGeom>
          <a:solidFill>
            <a:srgbClr val="FFC000"/>
          </a:solidFill>
          <a:ln w="158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8000" bIns="48000" rtlCol="0" anchor="ctr"/>
          <a:lstStyle/>
          <a:p>
            <a:pPr algn="ctr" defTabSz="1219170" latinLnBrk="1"/>
            <a:r>
              <a:rPr lang="th-TH" sz="25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ระบุปัจจัยเสี่ยง</a:t>
            </a:r>
            <a:endParaRPr lang="en-US" sz="2533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ลูกศรขึ้น 14"/>
          <p:cNvSpPr/>
          <p:nvPr/>
        </p:nvSpPr>
        <p:spPr>
          <a:xfrm>
            <a:off x="4191374" y="2022953"/>
            <a:ext cx="480053" cy="338812"/>
          </a:xfrm>
          <a:prstGeom prst="up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th-TH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ลูกศรขึ้น 15"/>
          <p:cNvSpPr/>
          <p:nvPr/>
        </p:nvSpPr>
        <p:spPr>
          <a:xfrm>
            <a:off x="7004963" y="2022953"/>
            <a:ext cx="480053" cy="338812"/>
          </a:xfrm>
          <a:prstGeom prst="up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th-TH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ลูกศรขึ้น 16"/>
          <p:cNvSpPr/>
          <p:nvPr/>
        </p:nvSpPr>
        <p:spPr>
          <a:xfrm>
            <a:off x="10096276" y="2022953"/>
            <a:ext cx="480053" cy="338812"/>
          </a:xfrm>
          <a:prstGeom prst="up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th-TH" sz="240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18" name="ตาราง 17"/>
          <p:cNvGraphicFramePr>
            <a:graphicFrameLocks noGrp="1"/>
          </p:cNvGraphicFramePr>
          <p:nvPr/>
        </p:nvGraphicFramePr>
        <p:xfrm>
          <a:off x="294671" y="2898952"/>
          <a:ext cx="1960903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0903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113792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ความเสี่ยงการปฏิบัติตามกฎหมายระเบียบข้อบังคับที่เกี่ยวข้อง</a:t>
                      </a:r>
                      <a:r>
                        <a:rPr lang="th-TH" sz="19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0" algn="ctr" defTabSz="914400" rtl="0" eaLnBrk="1" latinLnBrk="1" hangingPunct="1"/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Compliance Risk</a:t>
                      </a:r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9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น้ำทิ้งของมหาวิทยาลัยไม่ผ่านมาตรฐานควบคุมการระบายน้ำทิ้งจากอาคาร</a:t>
                      </a: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19" name="ตาราง 18"/>
          <p:cNvGraphicFramePr>
            <a:graphicFrameLocks noGrp="1"/>
          </p:cNvGraphicFramePr>
          <p:nvPr/>
        </p:nvGraphicFramePr>
        <p:xfrm>
          <a:off x="7244990" y="2905007"/>
          <a:ext cx="2403405" cy="2982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3405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ความเสี่ยงด้านกลยุทธ์ </a:t>
                      </a:r>
                      <a:endParaRPr lang="en-US" sz="19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sz="19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(Strategy Risk)</a:t>
                      </a:r>
                      <a:r>
                        <a:rPr lang="th-TH" sz="1900" b="1" dirty="0"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403292">
                <a:tc>
                  <a:txBody>
                    <a:bodyPr/>
                    <a:lstStyle/>
                    <a:p>
                      <a:pPr>
                        <a:lnSpc>
                          <a:spcPct val="89000"/>
                        </a:lnSpc>
                      </a:pP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4. มหาวิทยาลัยไม่มียุทธศาสตร์ด้านการวิจัยและนวัตกรรม</a:t>
                      </a: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24" name="ตาราง 23"/>
          <p:cNvGraphicFramePr>
            <a:graphicFrameLocks noGrp="1"/>
          </p:cNvGraphicFramePr>
          <p:nvPr/>
        </p:nvGraphicFramePr>
        <p:xfrm>
          <a:off x="2320300" y="2898952"/>
          <a:ext cx="2239529" cy="2978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9529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619168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ความเสี่ยงด้านการเงิน </a:t>
                      </a: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Financial Risk</a:t>
                      </a:r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359139"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buFontTx/>
                        <a:buNone/>
                      </a:pPr>
                      <a:r>
                        <a:rPr lang="th-TH" sz="1900" b="1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ความไม่มั่นคงด้านงบประมาณของมหาวิทยาลัย</a:t>
                      </a: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 algn="l" defTabSz="914400" rtl="0" eaLnBrk="1" latinLnBrk="1" hangingPunct="1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 algn="l" defTabSz="914400" rtl="0" eaLnBrk="1" latinLnBrk="1" hangingPunct="1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 algn="l" defTabSz="914400" rtl="0" eaLnBrk="1" latinLnBrk="1" hangingPunct="1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graphicFrame>
        <p:nvGraphicFramePr>
          <p:cNvPr id="25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755643"/>
              </p:ext>
            </p:extLst>
          </p:nvPr>
        </p:nvGraphicFramePr>
        <p:xfrm>
          <a:off x="4649812" y="2889323"/>
          <a:ext cx="255449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4490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ความเสี่ยงด้านเทคโนโลยีสารสนเทศ</a:t>
                      </a:r>
                    </a:p>
                    <a:p>
                      <a:pPr marL="0" algn="ctr" defTabSz="914400" rtl="0" eaLnBrk="1" latinLnBrk="1" hangingPunct="1"/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9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Information Technology  Risk</a:t>
                      </a:r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39776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3. ระบบเครือข่ายการสื่อสารและอินเทอร์เน็ตล้าสมัย ไม่สามารถรองรับการให้บริการตามสภาพของการเปลี่ยนแปลงของเทคโนโลยีดิจิทัล</a:t>
                      </a: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th-TH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  <p:sp>
        <p:nvSpPr>
          <p:cNvPr id="26" name="กล่องข้อความ 25"/>
          <p:cNvSpPr txBox="1"/>
          <p:nvPr/>
        </p:nvSpPr>
        <p:spPr>
          <a:xfrm>
            <a:off x="335360" y="5829267"/>
            <a:ext cx="11574811" cy="3897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 defTabSz="1219170" latinLnBrk="1"/>
            <a:r>
              <a:rPr lang="th-TH" sz="2533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ความเสี่ยงจากปัจจัยภายใน (ความเสี่ยงจากองค์กร หน่วยงาน การปฏิบัติงาน)</a:t>
            </a:r>
            <a:endParaRPr lang="en-US" sz="2533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รูปแบบอิสระ 33"/>
          <p:cNvSpPr/>
          <p:nvPr/>
        </p:nvSpPr>
        <p:spPr>
          <a:xfrm>
            <a:off x="335360" y="548681"/>
            <a:ext cx="11574811" cy="532404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 latinLnBrk="1"/>
            <a:r>
              <a:rPr lang="th-TH" sz="2533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บุเหตุ/ปัจจัยที่อาจก่อให้เกิดความเสี่ยงที่จะไม่บรรลุวัตถุประสงค์ที่กำหนดภายใต้สภาพแวดล้อมภายใน</a:t>
            </a:r>
            <a:endParaRPr lang="en-US" sz="2533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ลูกศรขึ้น 38"/>
          <p:cNvSpPr/>
          <p:nvPr/>
        </p:nvSpPr>
        <p:spPr>
          <a:xfrm>
            <a:off x="1395995" y="2022953"/>
            <a:ext cx="480053" cy="338812"/>
          </a:xfrm>
          <a:prstGeom prst="up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th-TH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335360" y="6264109"/>
            <a:ext cx="11574811" cy="486195"/>
          </a:xfrm>
          <a:prstGeom prst="rect">
            <a:avLst/>
          </a:prstGeom>
          <a:solidFill>
            <a:srgbClr val="92D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 defTabSz="1219170" latinLnBrk="1"/>
            <a:r>
              <a:rPr lang="th-TH" sz="2533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ระบุปัจจัยเสี่ยงที่สอดคล้องกับวัตถุประสงค์การบริหารความเสี่ยง</a:t>
            </a:r>
            <a:endParaRPr lang="en-US" sz="2533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กล่องข้อความ 36"/>
          <p:cNvSpPr txBox="1"/>
          <p:nvPr/>
        </p:nvSpPr>
        <p:spPr>
          <a:xfrm>
            <a:off x="9440787" y="5939989"/>
            <a:ext cx="2469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th-TH" sz="1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: กรมบัญชีกลาง กระทรวงการคลัง</a:t>
            </a:r>
            <a:endParaRPr lang="en-US" sz="16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0" name="ตาราง 19">
            <a:extLst>
              <a:ext uri="{FF2B5EF4-FFF2-40B4-BE49-F238E27FC236}">
                <a16:creationId xmlns:a16="http://schemas.microsoft.com/office/drawing/2014/main" id="{86A33B99-23BD-FDC1-49A5-D6C58C52FE43}"/>
              </a:ext>
            </a:extLst>
          </p:cNvPr>
          <p:cNvGraphicFramePr>
            <a:graphicFrameLocks noGrp="1"/>
          </p:cNvGraphicFramePr>
          <p:nvPr/>
        </p:nvGraphicFramePr>
        <p:xfrm>
          <a:off x="9727538" y="2887665"/>
          <a:ext cx="2223321" cy="2989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3321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78343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ความเสี่ยงด้านการดำเนินงาน</a:t>
                      </a: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Operation Risk</a:t>
                      </a:r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206159">
                <a:tc>
                  <a:txBody>
                    <a:bodyPr/>
                    <a:lstStyle/>
                    <a:p>
                      <a:pPr>
                        <a:lnSpc>
                          <a:spcPct val="89000"/>
                        </a:lnSpc>
                      </a:pPr>
                      <a:r>
                        <a:rPr lang="th-TH" sz="19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การผลิตบัณฑิตไม่ทันต่อการเปลี่ยนแปลงตามความต้องการของตลาดแรงงาน</a:t>
                      </a:r>
                      <a:br>
                        <a:rPr lang="th-TH" sz="19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9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ในปัจจุบัน</a:t>
                      </a:r>
                      <a:endParaRPr lang="en-US" sz="19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724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9E459F9-80EC-465C-A81A-1FA89FDD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3478B469-B793-462F-AF0E-55112375AD52}" type="slidenum">
              <a:rPr lang="th-TH">
                <a:solidFill>
                  <a:prstClr val="black"/>
                </a:solidFill>
              </a:rPr>
              <a:pPr defTabSz="914377"/>
              <a:t>8</a:t>
            </a:fld>
            <a:endParaRPr lang="th-TH">
              <a:solidFill>
                <a:prstClr val="black"/>
              </a:solidFill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23C954FC-BAA8-49F7-AB89-BF51969A7A47}"/>
              </a:ext>
            </a:extLst>
          </p:cNvPr>
          <p:cNvGraphicFramePr>
            <a:graphicFrameLocks noGrp="1"/>
          </p:cNvGraphicFramePr>
          <p:nvPr/>
        </p:nvGraphicFramePr>
        <p:xfrm>
          <a:off x="171456" y="1266355"/>
          <a:ext cx="11912617" cy="4859882"/>
        </p:xfrm>
        <a:graphic>
          <a:graphicData uri="http://schemas.openxmlformats.org/drawingml/2006/table">
            <a:tbl>
              <a:tblPr firstRow="1" firstCol="1" bandRow="1"/>
              <a:tblGrid>
                <a:gridCol w="3306212">
                  <a:extLst>
                    <a:ext uri="{9D8B030D-6E8A-4147-A177-3AD203B41FA5}">
                      <a16:colId xmlns:a16="http://schemas.microsoft.com/office/drawing/2014/main" val="2847325388"/>
                    </a:ext>
                  </a:extLst>
                </a:gridCol>
                <a:gridCol w="548976">
                  <a:extLst>
                    <a:ext uri="{9D8B030D-6E8A-4147-A177-3AD203B41FA5}">
                      <a16:colId xmlns:a16="http://schemas.microsoft.com/office/drawing/2014/main" val="4127398582"/>
                    </a:ext>
                  </a:extLst>
                </a:gridCol>
                <a:gridCol w="548976">
                  <a:extLst>
                    <a:ext uri="{9D8B030D-6E8A-4147-A177-3AD203B41FA5}">
                      <a16:colId xmlns:a16="http://schemas.microsoft.com/office/drawing/2014/main" val="2855837316"/>
                    </a:ext>
                  </a:extLst>
                </a:gridCol>
                <a:gridCol w="2631853">
                  <a:extLst>
                    <a:ext uri="{9D8B030D-6E8A-4147-A177-3AD203B41FA5}">
                      <a16:colId xmlns:a16="http://schemas.microsoft.com/office/drawing/2014/main" val="2966541891"/>
                    </a:ext>
                  </a:extLst>
                </a:gridCol>
                <a:gridCol w="1685392">
                  <a:extLst>
                    <a:ext uri="{9D8B030D-6E8A-4147-A177-3AD203B41FA5}">
                      <a16:colId xmlns:a16="http://schemas.microsoft.com/office/drawing/2014/main" val="33566039"/>
                    </a:ext>
                  </a:extLst>
                </a:gridCol>
                <a:gridCol w="1416185">
                  <a:extLst>
                    <a:ext uri="{9D8B030D-6E8A-4147-A177-3AD203B41FA5}">
                      <a16:colId xmlns:a16="http://schemas.microsoft.com/office/drawing/2014/main" val="947615349"/>
                    </a:ext>
                  </a:extLst>
                </a:gridCol>
                <a:gridCol w="1775023">
                  <a:extLst>
                    <a:ext uri="{9D8B030D-6E8A-4147-A177-3AD203B41FA5}">
                      <a16:colId xmlns:a16="http://schemas.microsoft.com/office/drawing/2014/main" val="4100971514"/>
                    </a:ext>
                  </a:extLst>
                </a:gridCol>
              </a:tblGrid>
              <a:tr h="512405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ปัจจัยเสี่ยง/สาเหตุความเสี่ยง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(1)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1600" b="1" spc="-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(3)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พ.ศ. 2565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(4)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งบประมาณ/ค่าใช้จ่าย</a:t>
                      </a:r>
                      <a:b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ระยะเวลา/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(6)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627627"/>
                  </a:ext>
                </a:extLst>
              </a:tr>
              <a:tr h="68987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14438"/>
                  </a:ext>
                </a:extLst>
              </a:tr>
              <a:tr h="3576320">
                <a:tc>
                  <a:txBody>
                    <a:bodyPr/>
                    <a:lstStyle/>
                    <a:p>
                      <a:pPr marL="180975" indent="-180975">
                        <a:buAutoNum type="arabicPeriod"/>
                      </a:pPr>
                      <a:r>
                        <a:rPr lang="th-TH" sz="15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ระบบบำบัดน้ำเสียในปัจจุบันเสื่อมสภาพ</a:t>
                      </a:r>
                      <a:r>
                        <a:rPr lang="th-TH" sz="15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ไม่สอดคล้องกับกายภาพของมหาวิทยาลัยที่ขยายขนาดใหญ่ขึ้น</a:t>
                      </a:r>
                    </a:p>
                    <a:p>
                      <a:pPr marL="180975" indent="-180975">
                        <a:buAutoNum type="arabicPeriod"/>
                      </a:pPr>
                      <a:endParaRPr lang="th-TH" sz="15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180975" indent="-180975">
                        <a:buAutoNum type="arabicPeriod"/>
                      </a:pPr>
                      <a:r>
                        <a:rPr lang="th-TH" sz="15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ไม่มีระบบรวบรวมน้ำเสียของเทศบาลนครสกลนคร</a:t>
                      </a:r>
                    </a:p>
                    <a:p>
                      <a:pPr marL="180975" indent="-180975">
                        <a:buAutoNum type="arabicPeriod"/>
                      </a:pPr>
                      <a:endParaRPr lang="th-TH" sz="15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180975" indent="-180975">
                        <a:buAutoNum type="arabicPeriod"/>
                      </a:pPr>
                      <a:endParaRPr lang="th-TH" sz="15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180975" indent="-180975">
                        <a:buAutoNum type="arabicPeriod"/>
                      </a:pPr>
                      <a:endParaRPr lang="th-TH" sz="15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180975" indent="-180975">
                        <a:buAutoNum type="arabicPeriod"/>
                      </a:pPr>
                      <a:endParaRPr lang="th-TH" sz="15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180975" indent="-180975">
                        <a:buAutoNum type="arabicPeriod"/>
                      </a:pPr>
                      <a:r>
                        <a:rPr lang="th-TH" sz="15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มหาวิทยาลัยยังขาดแผนบำบัดน้ำเสีย</a:t>
                      </a:r>
                    </a:p>
                    <a:p>
                      <a:pPr marL="180975" indent="-180975">
                        <a:buAutoNum type="arabicPeriod"/>
                      </a:pPr>
                      <a:endParaRPr lang="th-TH" sz="15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180975" indent="-180975">
                        <a:buAutoNum type="arabicPeriod"/>
                      </a:pPr>
                      <a:endParaRPr lang="th-TH" sz="15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buNone/>
                      </a:pPr>
                      <a:endParaRPr lang="th-TH" sz="15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buNone/>
                      </a:pPr>
                      <a:r>
                        <a:rPr lang="th-TH" sz="15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  ขาดบุคลากรวิชาชีพในการดูแลระบบบำบัดน้ำเสีย</a:t>
                      </a:r>
                      <a:br>
                        <a:rPr lang="th-TH" sz="15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endParaRPr lang="th-TH" sz="15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th-TH" sz="15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</a:p>
                    <a:p>
                      <a:pPr algn="ctr"/>
                      <a:endParaRPr lang="en-US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algn="ctr"/>
                      <a:endParaRPr lang="en-US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90488">
                        <a:buAutoNum type="arabicPeriod"/>
                      </a:pPr>
                      <a:r>
                        <a:rPr lang="th-TH" sz="15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ติดตามคุณภาพน้ำทิ้งของมหาวิทยาลัย</a:t>
                      </a:r>
                    </a:p>
                    <a:p>
                      <a:pPr marL="90488" indent="-90488">
                        <a:buAutoNum type="arabicPeriod"/>
                      </a:pPr>
                      <a:endParaRPr lang="th-TH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90488" indent="-90488">
                        <a:buAutoNum type="arabicPeriod"/>
                      </a:pPr>
                      <a:endParaRPr lang="th-TH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90488" indent="-90488">
                        <a:buAutoNum type="arabicPeriod"/>
                      </a:pPr>
                      <a:r>
                        <a:rPr lang="th-TH" sz="15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ประชุมหารือ</a:t>
                      </a:r>
                      <a:r>
                        <a:rPr lang="th-TH" sz="15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ร่วมเทศบาลนคร สกลนคร เพื่อแก้ไขปัญหาท่อน้ำทิ้งของมหาวิทยาลัย</a:t>
                      </a:r>
                    </a:p>
                    <a:p>
                      <a:pPr marL="90488" indent="-90488">
                        <a:buAutoNum type="arabicPeriod"/>
                      </a:pPr>
                      <a:endParaRPr lang="th-TH" sz="15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90488" indent="-90488">
                        <a:buAutoNum type="arabicPeriod"/>
                      </a:pPr>
                      <a:endParaRPr lang="th-TH" sz="15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90488" indent="-90488">
                        <a:buAutoNum type="arabicPeriod"/>
                      </a:pPr>
                      <a:endParaRPr lang="th-TH" sz="15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90488" indent="-90488">
                        <a:buAutoNum type="arabicPeriod"/>
                      </a:pPr>
                      <a:r>
                        <a:rPr lang="th-TH" sz="15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ทำแผน/ก่อสร้าง/ปรับปรุงระบบบำบัดน้ำเสียของมหาวิทยาลัย</a:t>
                      </a:r>
                    </a:p>
                    <a:p>
                      <a:pPr marL="90488" indent="-90488">
                        <a:buAutoNum type="arabicPeriod"/>
                      </a:pPr>
                      <a:endParaRPr lang="th-TH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buNone/>
                      </a:pPr>
                      <a:endParaRPr lang="th-TH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90488" indent="-90488">
                        <a:buNone/>
                      </a:pPr>
                      <a:r>
                        <a:rPr lang="th-TH" sz="15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 ทำแผน/จัดหาบุคลากรวิชาชีพด้านสิ่งแวดล้อม (นักวิทยาศาสตร์/วิศวกรสิ่งแวดล้อม)ในการดูแลบำบัดน้ำเสีย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 สร้างเสริมการพลิกโฉมมหาวิทยาลัยราชภัฏสกลนครสู่องค์กรแห่งความยั่งยืนด้านน้ำสะอาด </a:t>
                      </a:r>
                      <a:b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กิจกรรมการจัดทำแผนแม่บทการจัดการน้ำและน้ำเสียมหาวิทยาลัยราชภัฏสกลนคร</a:t>
                      </a:r>
                    </a:p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โครงการเพิ่มประสิทธิภาพระบบบำบัดน้ำเสียอย่างยั่งยืน </a:t>
                      </a:r>
                    </a:p>
                    <a:p>
                      <a:pPr marL="90488" marR="0" lvl="0" indent="-904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  กิจกรรมการจัดทำ </a:t>
                      </a:r>
                      <a:b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แผนการจัดหาบุคลากร      วิชาชีพด้านสิ่งแวดล้อม</a:t>
                      </a:r>
                      <a:endParaRPr lang="en-US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endParaRPr lang="en-US" sz="15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158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,000</a:t>
                      </a:r>
                      <a:endParaRPr lang="th-TH" sz="15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5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5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5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5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5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5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br>
                        <a:rPr lang="en-US" sz="15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30 กันยายน 2565</a:t>
                      </a:r>
                      <a:b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1.  รองอธิการบดีฝ่ายบริหาร</a:t>
                      </a:r>
                      <a:b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ผู้อำนวยการสำนักงานอธิการบดี</a:t>
                      </a:r>
                      <a:b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3.  ผศ.ดร.ประวิทย์ สุวรรณรงค์</a:t>
                      </a:r>
                      <a:b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4.  ผู้อำนวยการกองกลาง</a:t>
                      </a:r>
                      <a:b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5. หัวหน้างานอาคารสถานที่และยานพาหนะ</a:t>
                      </a:r>
                      <a:b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endParaRPr kumimoji="0" lang="th-TH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221665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C8003EBF-B723-41F2-8ECF-01DC3AAA4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1" y="195613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th-TH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2">
            <a:extLst>
              <a:ext uri="{FF2B5EF4-FFF2-40B4-BE49-F238E27FC236}">
                <a16:creationId xmlns:a16="http://schemas.microsoft.com/office/drawing/2014/main" id="{8013756E-AD48-4449-93FA-CE19911CD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7975" y="634999"/>
            <a:ext cx="1447800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 </a:t>
            </a:r>
            <a:r>
              <a:rPr lang="en-US" altLang="th-TH" sz="16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SNRU – ERM 3</a:t>
            </a:r>
            <a:endParaRPr lang="en-US" altLang="th-TH" dirty="0">
              <a:solidFill>
                <a:prstClr val="black"/>
              </a:solidFill>
              <a:latin typeface="Arial" panose="020B06040202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1C10328-695B-46CA-801A-07E5C065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6768" y="45475"/>
            <a:ext cx="13411200" cy="121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altLang="th-TH" sz="2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th-TH" altLang="th-TH" sz="1600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altLang="th-TH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ด้านของความเสี่ยง</a:t>
            </a:r>
            <a:r>
              <a:rPr lang="th-TH" alt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  <a:r>
              <a:rPr lang="en-US" altLang="th-TH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th-TH" alt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en-US" alt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</a:t>
            </a:r>
            <a:r>
              <a:rPr lang="th-TH" alt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Strategy Risk (S)</a:t>
            </a:r>
            <a:r>
              <a:rPr lang="en-US" alt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 </a:t>
            </a:r>
            <a:r>
              <a:rPr lang="en-US" altLang="th-TH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Operational Risk (O)</a:t>
            </a:r>
            <a:r>
              <a:rPr lang="en-US" alt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 </a:t>
            </a:r>
            <a:r>
              <a:rPr lang="en-US" alt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Financial Risk (F) </a:t>
            </a:r>
            <a:r>
              <a:rPr lang="en-US" altLang="th-TH" sz="2000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 2" panose="05020102010507070707" pitchFamily="18" charset="2"/>
              </a:rPr>
              <a:t></a:t>
            </a:r>
            <a:r>
              <a:rPr lang="en-US" altLang="th-TH" sz="2000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Compliance Risk </a:t>
            </a:r>
            <a:r>
              <a:rPr lang="en-US" altLang="th-TH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(C)</a:t>
            </a:r>
            <a:r>
              <a:rPr lang="en-US" alt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 </a:t>
            </a:r>
            <a:r>
              <a:rPr lang="en-US" alt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altLang="th-TH" sz="2000" b="1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อื่นๆ</a:t>
            </a:r>
            <a:r>
              <a:rPr lang="th-TH" alt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en-US" altLang="th-TH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…………………………</a:t>
            </a:r>
            <a:endParaRPr lang="en-US" altLang="th-TH" sz="2000" dirty="0">
              <a:solidFill>
                <a:prstClr val="black"/>
              </a:solidFill>
              <a:latin typeface="Calibri"/>
              <a:cs typeface="Cordia New" panose="020B0304020202020204" pitchFamily="34" charset="-34"/>
              <a:sym typeface="Wingdings" panose="05000000000000000000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1067" b="1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                                                    </a:t>
            </a:r>
            <a:endParaRPr lang="th-TH" altLang="th-TH" sz="2133" dirty="0">
              <a:solidFill>
                <a:prstClr val="black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  <a:sym typeface="Wingdings" panose="05000000000000000000" pitchFamily="2" charset="2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6C1AFA8F-8363-452B-933F-316A4E1D4348}"/>
              </a:ext>
            </a:extLst>
          </p:cNvPr>
          <p:cNvSpPr/>
          <p:nvPr/>
        </p:nvSpPr>
        <p:spPr>
          <a:xfrm>
            <a:off x="0" y="0"/>
            <a:ext cx="12192000" cy="548680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th-TH" sz="3733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ความเสี่ยงที่ 1 น้ำทิ้งของมหาวิทยาลัยไม่ผ่านมาตรฐานควบคุมการระบายน้ำทิ้งจากอาคาร ฯ</a:t>
            </a:r>
            <a:endParaRPr lang="en-US" sz="3733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578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9E459F9-80EC-465C-A81A-1FA89FDD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B469-B793-462F-AF0E-55112375AD52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003EBF-B723-41F2-8ECF-01DC3AAA4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1" y="203307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8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1C10328-695B-46CA-801A-07E5C065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7155" y="535571"/>
            <a:ext cx="1341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ด้านของความเสี่ยง</a:t>
            </a:r>
            <a:r>
              <a:rPr lang="th-TH" alt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  <a:r>
              <a:rPr lang="en-US" altLang="th-TH" sz="1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th-TH" alt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en-US" alt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</a:t>
            </a:r>
            <a:r>
              <a:rPr lang="th-TH" alt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1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Strategy Risk (S)</a:t>
            </a:r>
            <a:r>
              <a:rPr lang="en-US" alt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 </a:t>
            </a:r>
            <a:r>
              <a:rPr lang="en-US" alt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1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Operational Risk (O)</a:t>
            </a:r>
            <a:r>
              <a:rPr lang="en-US" alt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en-US" altLang="th-TH" sz="1600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 2" panose="05020102010507070707" pitchFamily="18" charset="2"/>
              </a:rPr>
              <a:t></a:t>
            </a:r>
            <a:r>
              <a:rPr lang="th-TH" altLang="th-TH" sz="1600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en-US" altLang="th-TH" sz="16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Financial Risk (F) </a:t>
            </a:r>
            <a:r>
              <a:rPr lang="en-US" altLang="th-TH" sz="1600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en-US" alt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</a:t>
            </a:r>
            <a:r>
              <a:rPr lang="en-US" alt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altLang="th-TH" sz="1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Compliance Risk (C)</a:t>
            </a:r>
            <a:r>
              <a:rPr lang="en-US" alt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 </a:t>
            </a:r>
            <a:r>
              <a:rPr lang="en-US" alt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altLang="th-TH" sz="1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อื่นๆ</a:t>
            </a:r>
            <a:r>
              <a:rPr lang="th-TH" alt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en-US" altLang="th-TH" sz="1600" dirty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  <a:sym typeface="Wingdings" panose="05000000000000000000" pitchFamily="2" charset="2"/>
              </a:rPr>
              <a:t>…………………………</a:t>
            </a:r>
            <a:endParaRPr lang="en-US" altLang="th-TH" sz="800" dirty="0">
              <a:sym typeface="Wingdings" panose="05000000000000000000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8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                                                     </a:t>
            </a:r>
            <a:endParaRPr lang="th-TH" altLang="th-TH" sz="16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  <a:sym typeface="Wingdings" panose="05000000000000000000" pitchFamily="2" charset="2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6C1AFA8F-8363-452B-933F-316A4E1D4348}"/>
              </a:ext>
            </a:extLst>
          </p:cNvPr>
          <p:cNvSpPr/>
          <p:nvPr/>
        </p:nvSpPr>
        <p:spPr>
          <a:xfrm>
            <a:off x="0" y="0"/>
            <a:ext cx="12192000" cy="54868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ความเสี่ยงที่ 2 </a:t>
            </a:r>
            <a:r>
              <a:rPr lang="th-TH" b="1" dirty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ความไม่มั่นคงด้านงบประมาณของมหาวิทยาลัย</a:t>
            </a:r>
            <a:endParaRPr lang="en-US" sz="1800" dirty="0">
              <a:solidFill>
                <a:schemeClr val="tx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95EBDD2-8ED2-40F7-99A6-0A13A0690045}"/>
              </a:ext>
            </a:extLst>
          </p:cNvPr>
          <p:cNvSpPr txBox="1"/>
          <p:nvPr/>
        </p:nvSpPr>
        <p:spPr>
          <a:xfrm>
            <a:off x="11147463" y="1181496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P.34</a:t>
            </a:r>
            <a:endParaRPr lang="th-TH" sz="2000" dirty="0">
              <a:solidFill>
                <a:srgbClr val="FF0000"/>
              </a:solidFill>
            </a:endParaRPr>
          </a:p>
        </p:txBody>
      </p:sp>
      <p:graphicFrame>
        <p:nvGraphicFramePr>
          <p:cNvPr id="11" name="ตาราง 10">
            <a:extLst>
              <a:ext uri="{FF2B5EF4-FFF2-40B4-BE49-F238E27FC236}">
                <a16:creationId xmlns:a16="http://schemas.microsoft.com/office/drawing/2014/main" id="{E9EAC0AC-D4D0-AD1F-DA0F-FA3F2A125CDB}"/>
              </a:ext>
            </a:extLst>
          </p:cNvPr>
          <p:cNvGraphicFramePr>
            <a:graphicFrameLocks noGrp="1"/>
          </p:cNvGraphicFramePr>
          <p:nvPr/>
        </p:nvGraphicFramePr>
        <p:xfrm>
          <a:off x="221644" y="894449"/>
          <a:ext cx="11748712" cy="5701242"/>
        </p:xfrm>
        <a:graphic>
          <a:graphicData uri="http://schemas.openxmlformats.org/drawingml/2006/table">
            <a:tbl>
              <a:tblPr firstRow="1" firstCol="1" bandRow="1"/>
              <a:tblGrid>
                <a:gridCol w="2809697">
                  <a:extLst>
                    <a:ext uri="{9D8B030D-6E8A-4147-A177-3AD203B41FA5}">
                      <a16:colId xmlns:a16="http://schemas.microsoft.com/office/drawing/2014/main" val="4118697386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54246716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50227548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546123159"/>
                    </a:ext>
                  </a:extLst>
                </a:gridCol>
                <a:gridCol w="1839956">
                  <a:extLst>
                    <a:ext uri="{9D8B030D-6E8A-4147-A177-3AD203B41FA5}">
                      <a16:colId xmlns:a16="http://schemas.microsoft.com/office/drawing/2014/main" val="2498356895"/>
                    </a:ext>
                  </a:extLst>
                </a:gridCol>
                <a:gridCol w="1124801">
                  <a:extLst>
                    <a:ext uri="{9D8B030D-6E8A-4147-A177-3AD203B41FA5}">
                      <a16:colId xmlns:a16="http://schemas.microsoft.com/office/drawing/2014/main" val="4080163152"/>
                    </a:ext>
                  </a:extLst>
                </a:gridCol>
                <a:gridCol w="1749789">
                  <a:extLst>
                    <a:ext uri="{9D8B030D-6E8A-4147-A177-3AD203B41FA5}">
                      <a16:colId xmlns:a16="http://schemas.microsoft.com/office/drawing/2014/main" val="423164529"/>
                    </a:ext>
                  </a:extLst>
                </a:gridCol>
              </a:tblGrid>
              <a:tr h="4876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ปัจจัยเสี่ยง/สาเหตุความเสี่ยง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(1)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79641" marR="79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แหล่งที่</a:t>
                      </a:r>
                      <a:r>
                        <a:rPr lang="th-TH" sz="1600" b="1" spc="-1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79641" marR="79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กลยุทธ์/แนวทาง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การจัดการความเสี่ยง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(3)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79641" marR="79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โครงการ/กิจกรรม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ปีงบประมาณ 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พ.ศ. 2565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(4)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79641" marR="79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งบประมาณ/ค่าใช้จ่าย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(5)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79641" marR="79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ระยะเวลา/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(6)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79641" marR="79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184899"/>
                  </a:ext>
                </a:extLst>
              </a:tr>
              <a:tr h="74614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79641" marR="7964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79641" marR="7964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198761"/>
                  </a:ext>
                </a:extLst>
              </a:tr>
              <a:tr h="4467415"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1. รายได้ของมหาวิทยาลัยลดลง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endParaRPr lang="th-TH" sz="1600" kern="12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ขาดการบูรณาการด้านการจัดการทรัพย์สิน</a:t>
                      </a:r>
                      <a:b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ของมหาวิทยาลัย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แผนกลยุทธ์การเงินไม่สอดคล้องกับ</a:t>
                      </a:r>
                      <a:b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สถานการณ์ปัจจุบัน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79641" marR="79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b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b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endParaRPr lang="th-TH" sz="16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79641" marR="79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79641" marR="79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9855" indent="-109855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 จัดหารายได้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109855" indent="-109855"/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 1.1 สร้างช่องทางการจัดหารายได้เพิ่มขึ้น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เช่น รายได้จากการวิจัย และความร่วมมือจากภายนอก เพิ่มมาตรการการหารายได้ รายได้จากการบริการวิชาการ จัดทำแผนธุรกิจ 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BMC)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การบริหารจัดการทรัพย์สิน </a:t>
                      </a:r>
                      <a:b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เป็นต้น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109855" indent="-109855"/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1.2  แต่งตั้งคณะทำงานที่เชี่ยวชาญเฉพาะ เพื่อจัดทำชุดโครงการเตรียมขอรับจัดสรรงบประมาณของยุทธศาสตร์  ตามนโยบายของชาติ งบประมาณกลุ่มจังหวัด งบประมาณจังหวัด และหน่วยงานที่เกี่ยวข้อง</a:t>
                      </a:r>
                      <a:b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109855" indent="-109855"/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 จัดทำแผนบูรณาการและแผนการจัดการทรัพย์สินของมหาวิทยาลัยให้เชื่อมโยงกันทุกระดับ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109855" marR="0" lvl="0" indent="-10985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จัดทำแผนกลยุทธ์ทางการเงินระยะ 5 ปี </a:t>
                      </a:r>
                      <a:b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(พ.ศ.2565 – 2569) ให้สอดคล้องกับแผนยุทธศาสตร์มหาวิทยาลัยราชภัฏสกลนคร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109855" indent="-109855"/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79641" marR="79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b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กิจกรรมทบทวนแผนกลยุทธ์การเงินประจำปีงบประมาณ </a:t>
                      </a:r>
                      <a:b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พ.ศ.  2565 - 2569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79641" marR="79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b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b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30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,000</a:t>
                      </a:r>
                    </a:p>
                  </a:txBody>
                  <a:tcPr marL="79641" marR="79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   </a:t>
                      </a: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30 กันยายน 2565</a:t>
                      </a:r>
                      <a:b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1. รองอธิการบดี</a:t>
                      </a:r>
                      <a:b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ฝ่ายบริหาร</a:t>
                      </a:r>
                      <a:b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2. รองอธิการบดีทุกฝ่าย</a:t>
                      </a:r>
                      <a:b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4. ผู้ช่วยอธิการบดี</a:t>
                      </a:r>
                      <a:b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ทุกฝ่าย</a:t>
                      </a:r>
                      <a:b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5. คณบดีทุกคณะ </a:t>
                      </a:r>
                      <a:b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6. ผู้อำนวยการสำนัก </a:t>
                      </a:r>
                      <a:b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สถาบัน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บัณฑิตวิทยาลัย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79641" marR="79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0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986205"/>
      </p:ext>
    </p:extLst>
  </p:cSld>
  <p:clrMapOvr>
    <a:masterClrMapping/>
  </p:clrMapOvr>
</p:sld>
</file>

<file path=ppt/theme/theme1.xml><?xml version="1.0" encoding="utf-8"?>
<a:theme xmlns:a="http://schemas.openxmlformats.org/drawingml/2006/main" name="แบบสีฟ้า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แบบสีฟ้า.potx" id="{32FDB142-C576-4101-A526-B8798314CF18}" vid="{369E894D-CF22-44FD-ADF9-BF7CEEF5A643}"/>
    </a:ext>
  </a:extLst>
</a:theme>
</file>

<file path=ppt/theme/theme2.xml><?xml version="1.0" encoding="utf-8"?>
<a:theme xmlns:a="http://schemas.openxmlformats.org/drawingml/2006/main" name="1_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D2D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แบบสีฟ้า</Template>
  <TotalTime>999</TotalTime>
  <Words>2603</Words>
  <Application>Microsoft Office PowerPoint</Application>
  <PresentationFormat>แบบจอกว้าง</PresentationFormat>
  <Paragraphs>459</Paragraphs>
  <Slides>14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TH Niramit AS</vt:lpstr>
      <vt:lpstr>TH SarabunIT๙</vt:lpstr>
      <vt:lpstr>TH SarabunPSK</vt:lpstr>
      <vt:lpstr>แบบสีฟ้า</vt:lpstr>
      <vt:lpstr>1_Contents Slide Master</vt:lpstr>
      <vt:lpstr>Contents Slide Master</vt:lpstr>
      <vt:lpstr>2_Contents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Chanokyada</cp:lastModifiedBy>
  <cp:revision>110</cp:revision>
  <dcterms:created xsi:type="dcterms:W3CDTF">2021-11-29T07:01:40Z</dcterms:created>
  <dcterms:modified xsi:type="dcterms:W3CDTF">2022-08-22T05:00:26Z</dcterms:modified>
</cp:coreProperties>
</file>