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9"/>
  </p:notesMasterIdLst>
  <p:sldIdLst>
    <p:sldId id="1271" r:id="rId4"/>
    <p:sldId id="1195" r:id="rId5"/>
    <p:sldId id="1198" r:id="rId6"/>
    <p:sldId id="1232" r:id="rId7"/>
    <p:sldId id="1273" r:id="rId8"/>
    <p:sldId id="256" r:id="rId9"/>
    <p:sldId id="1267" r:id="rId10"/>
    <p:sldId id="1270" r:id="rId11"/>
    <p:sldId id="1272" r:id="rId12"/>
    <p:sldId id="1268" r:id="rId13"/>
    <p:sldId id="1205" r:id="rId14"/>
    <p:sldId id="1217" r:id="rId15"/>
    <p:sldId id="1274" r:id="rId16"/>
    <p:sldId id="1200" r:id="rId17"/>
    <p:sldId id="1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  <a:srgbClr val="9437FF"/>
    <a:srgbClr val="00B1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85868" autoAdjust="0"/>
  </p:normalViewPr>
  <p:slideViewPr>
    <p:cSldViewPr snapToGrid="0" showGuides="1">
      <p:cViewPr varScale="1">
        <p:scale>
          <a:sx n="91" d="100"/>
          <a:sy n="91" d="100"/>
        </p:scale>
        <p:origin x="768" y="18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52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54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06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50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21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03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67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68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96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770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22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4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6236" y="1423110"/>
            <a:ext cx="9156475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164091" y="2622978"/>
            <a:ext cx="8638193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873383" y="635637"/>
            <a:ext cx="4784843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01497" y="665147"/>
            <a:ext cx="4285716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000500" y="0"/>
            <a:ext cx="5143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5339485" y="5067541"/>
            <a:ext cx="322326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9144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5150481" y="1360227"/>
            <a:ext cx="3749508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27920" y="1624179"/>
            <a:ext cx="343503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9303" y="1223317"/>
            <a:ext cx="4080821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08224" y="553701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48681" y="3488723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6048681" y="553701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3408224" y="3489035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8637" y="216000"/>
            <a:ext cx="3921708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16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8982000" y="0"/>
            <a:ext cx="16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9144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45395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7597059" y="5122366"/>
            <a:ext cx="1205225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7599442" y="4237997"/>
            <a:ext cx="432980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7541626" y="2964359"/>
            <a:ext cx="1229540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6725815" y="3381941"/>
            <a:ext cx="702485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2268093" y="1688320"/>
            <a:ext cx="788752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8339152" y="220249"/>
            <a:ext cx="640442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3065383" y="247504"/>
            <a:ext cx="229100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6380603" y="529601"/>
            <a:ext cx="2058945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5737602" y="4932903"/>
            <a:ext cx="1639387" cy="73879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164090" y="4076953"/>
            <a:ext cx="2058945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2879809" y="5541765"/>
            <a:ext cx="702485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2268093" y="4785587"/>
            <a:ext cx="788752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241763" y="3332011"/>
            <a:ext cx="91415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4806211" y="6041992"/>
            <a:ext cx="370825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699168" y="2146960"/>
            <a:ext cx="1916415" cy="129417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397362" y="248544"/>
            <a:ext cx="432980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5674292" y="431683"/>
            <a:ext cx="947829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154850" y="743266"/>
            <a:ext cx="229100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5108096" y="5777610"/>
            <a:ext cx="958315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6606820" y="351409"/>
            <a:ext cx="432980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3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0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69F4-5EA7-4C50-BCF6-EFD4ED2CD483}" type="datetimeFigureOut">
              <a:rPr lang="en-US"/>
              <a:pPr>
                <a:defRPr/>
              </a:pPr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A58E-AE96-4095-8A31-E56E2BB4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6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1" y="0"/>
            <a:ext cx="29860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092750" y="4225532"/>
            <a:ext cx="529823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091634" y="4597087"/>
            <a:ext cx="579799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1796993" y="4312399"/>
            <a:ext cx="709209" cy="36993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480595" y="1362254"/>
            <a:ext cx="1521393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1" y="2766599"/>
            <a:ext cx="2058945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2355681" y="3608103"/>
            <a:ext cx="467936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77673" y="2021657"/>
            <a:ext cx="91415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19034" y="0"/>
            <a:ext cx="1213866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1806350" y="3007859"/>
            <a:ext cx="303915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1955045" y="3916161"/>
            <a:ext cx="340169" cy="255128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049675" y="1686978"/>
            <a:ext cx="487113" cy="1276090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1568363" y="2624217"/>
            <a:ext cx="385845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636782" y="392928"/>
            <a:ext cx="344946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560807" y="1420860"/>
            <a:ext cx="463971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610846" y="1487577"/>
            <a:ext cx="363894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702003" y="1609753"/>
            <a:ext cx="181582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762574" y="1689879"/>
            <a:ext cx="60441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358705" y="255586"/>
            <a:ext cx="934526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480723" y="322185"/>
            <a:ext cx="690490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19035" y="6035759"/>
            <a:ext cx="2575581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1614926" y="5199164"/>
            <a:ext cx="608679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835966" y="213823"/>
            <a:ext cx="120531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361404" y="4658426"/>
            <a:ext cx="912206" cy="61601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233570" y="369492"/>
            <a:ext cx="467936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1884" y="0"/>
            <a:ext cx="7220236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8396" y="659468"/>
            <a:ext cx="416721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606352" y="3753258"/>
            <a:ext cx="2357438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9144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614362" y="1762127"/>
            <a:ext cx="2357438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17" y="1883517"/>
            <a:ext cx="2216708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  <p:sldLayoutId id="2147483661" r:id="rId18"/>
    <p:sldLayoutId id="2147483676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umultirank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A51B92-C5EA-174A-8CF6-683308E02DBB}"/>
              </a:ext>
            </a:extLst>
          </p:cNvPr>
          <p:cNvSpPr/>
          <p:nvPr/>
        </p:nvSpPr>
        <p:spPr>
          <a:xfrm>
            <a:off x="17038" y="5464227"/>
            <a:ext cx="9104488" cy="1393773"/>
          </a:xfrm>
          <a:prstGeom prst="rect">
            <a:avLst/>
          </a:prstGeom>
          <a:gradFill flip="none" rotWithShape="1">
            <a:gsLst>
              <a:gs pos="25000">
                <a:srgbClr val="008000"/>
              </a:gs>
              <a:gs pos="100000">
                <a:srgbClr val="FF40FF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2"/>
            <a:ext cx="9161038" cy="710263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U-</a:t>
            </a:r>
            <a:r>
              <a:rPr lang="en-US" sz="2800" dirty="0" err="1"/>
              <a:t>Multirank</a:t>
            </a:r>
            <a:r>
              <a:rPr lang="en-US" sz="2800" dirty="0"/>
              <a:t> Staff Meeting 22-06-2022</a:t>
            </a:r>
            <a:endParaRPr sz="2800" dirty="0"/>
          </a:p>
        </p:txBody>
      </p:sp>
      <p:sp>
        <p:nvSpPr>
          <p:cNvPr id="135" name="Prof.  Dr.  Tosawat  Seetawan"/>
          <p:cNvSpPr txBox="1"/>
          <p:nvPr/>
        </p:nvSpPr>
        <p:spPr>
          <a:xfrm>
            <a:off x="1444442" y="5525187"/>
            <a:ext cx="6402868" cy="130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lnSpc>
                <a:spcPts val="10300"/>
              </a:lnSpc>
              <a:defRPr sz="4266" b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Roman"/>
                <a:cs typeface="TH Fah kwang" panose="02000506000000020004" pitchFamily="2" charset="-34"/>
                <a:sym typeface="Times Roman"/>
              </a:rPr>
              <a:t>ศาสตราจารย์ ดร.ทศวรรษ สีตะวัน</a:t>
            </a:r>
          </a:p>
          <a:p>
            <a:pPr algn="ctr">
              <a:lnSpc>
                <a:spcPct val="100000"/>
              </a:lnSpc>
            </a:pPr>
            <a:r>
              <a:rPr lang="th-TH" sz="4000" b="1" dirty="0">
                <a:solidFill>
                  <a:schemeClr val="bg1"/>
                </a:solidFill>
                <a:latin typeface="TH Fah kwang" panose="02000506000000020004" pitchFamily="2" charset="-34"/>
                <a:ea typeface="Times Roman"/>
                <a:cs typeface="TH Fah kwang" panose="02000506000000020004" pitchFamily="2" charset="-34"/>
                <a:sym typeface="Times Roman"/>
              </a:rPr>
              <a:t>รองอธิการบดีฝ่ายวิจัยและนวัตกรรม</a:t>
            </a:r>
          </a:p>
        </p:txBody>
      </p:sp>
      <p:sp>
        <p:nvSpPr>
          <p:cNvPr id="136" name="Thermoelectric Technology and Applications"/>
          <p:cNvSpPr txBox="1"/>
          <p:nvPr/>
        </p:nvSpPr>
        <p:spPr>
          <a:xfrm>
            <a:off x="36512" y="930235"/>
            <a:ext cx="9144001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457200">
              <a:defRPr sz="6200" b="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th-TH" sz="5400" b="1" dirty="0">
                <a:solidFill>
                  <a:srgbClr val="0432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การจัดอันดับมหาวิทยาลัย</a:t>
            </a:r>
          </a:p>
          <a:p>
            <a:pPr algn="ctr"/>
            <a:r>
              <a:rPr lang="en-US" sz="5400" b="1" dirty="0">
                <a:solidFill>
                  <a:srgbClr val="0432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“U-</a:t>
            </a:r>
            <a:r>
              <a:rPr lang="en-US" sz="5400" b="1" dirty="0" err="1">
                <a:solidFill>
                  <a:srgbClr val="0432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Multirank</a:t>
            </a:r>
            <a:r>
              <a:rPr lang="en-US" sz="5400" b="1" dirty="0">
                <a:solidFill>
                  <a:srgbClr val="0432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34018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1AA78A2-F5CB-1F01-FBDF-73277B9FB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75" y="2806541"/>
            <a:ext cx="5680582" cy="1170600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00F8D7E-19F7-194A-A56B-1803079EB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018"/>
            <a:ext cx="9144000" cy="1969242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8F5AF784-4425-DDB9-2048-15F27FCAD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770"/>
            <a:ext cx="9144000" cy="296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U-</a:t>
            </a:r>
            <a:r>
              <a:rPr lang="en-US" sz="2800" dirty="0" err="1"/>
              <a:t>Multirank</a:t>
            </a:r>
            <a:r>
              <a:rPr lang="en-US" sz="2800" dirty="0"/>
              <a:t> : 2019/2021 Data for UM 2023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FEE29-922E-F14D-BD99-EFDFE8E448C4}"/>
              </a:ext>
            </a:extLst>
          </p:cNvPr>
          <p:cNvSpPr txBox="1"/>
          <p:nvPr/>
        </p:nvSpPr>
        <p:spPr>
          <a:xfrm>
            <a:off x="0" y="1072280"/>
            <a:ext cx="28984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TH" sz="1200" dirty="0"/>
              <a:t>Name</a:t>
            </a:r>
          </a:p>
          <a:p>
            <a:pPr marL="342900" indent="-342900">
              <a:buAutoNum type="arabicPeriod"/>
            </a:pPr>
            <a:r>
              <a:rPr lang="en-TH" sz="1200" dirty="0"/>
              <a:t>General Characteristic</a:t>
            </a:r>
          </a:p>
          <a:p>
            <a:pPr marL="342900" indent="-342900">
              <a:buAutoNum type="arabicPeriod"/>
            </a:pPr>
            <a:r>
              <a:rPr lang="en-TH" sz="1200" dirty="0"/>
              <a:t>Contact</a:t>
            </a:r>
          </a:p>
          <a:p>
            <a:pPr marL="342900" indent="-342900">
              <a:buAutoNum type="arabicPeriod"/>
            </a:pPr>
            <a:r>
              <a:rPr lang="en-TH" sz="1200" dirty="0"/>
              <a:t>Degree Programmes</a:t>
            </a:r>
          </a:p>
          <a:p>
            <a:pPr marL="342900" indent="-342900">
              <a:buAutoNum type="arabicPeriod"/>
            </a:pPr>
            <a:r>
              <a:rPr lang="en-TH" sz="1200" dirty="0"/>
              <a:t>Students</a:t>
            </a:r>
          </a:p>
          <a:p>
            <a:pPr marL="342900" indent="-342900">
              <a:buAutoNum type="arabicPeriod"/>
            </a:pPr>
            <a:r>
              <a:rPr lang="en-TH" sz="1200" dirty="0"/>
              <a:t>International Students</a:t>
            </a:r>
          </a:p>
          <a:p>
            <a:pPr marL="342900" indent="-342900">
              <a:buAutoNum type="arabicPeriod"/>
            </a:pPr>
            <a:r>
              <a:rPr lang="en-TH" sz="1200" dirty="0"/>
              <a:t>New Entrants </a:t>
            </a:r>
          </a:p>
          <a:p>
            <a:pPr marL="342900" indent="-342900">
              <a:buAutoNum type="arabicPeriod"/>
            </a:pPr>
            <a:r>
              <a:rPr lang="en-TH" sz="1200" dirty="0"/>
              <a:t>New Eentrants Region</a:t>
            </a:r>
          </a:p>
          <a:p>
            <a:pPr marL="342900" indent="-342900">
              <a:buAutoNum type="arabicPeriod"/>
            </a:pPr>
            <a:r>
              <a:rPr lang="en-TH" sz="1200" dirty="0"/>
              <a:t>Transfer Students</a:t>
            </a:r>
          </a:p>
          <a:p>
            <a:pPr marL="342900" indent="-342900">
              <a:buAutoNum type="arabicPeriod"/>
            </a:pPr>
            <a:r>
              <a:rPr lang="en-TH" sz="1200" dirty="0"/>
              <a:t>Internships</a:t>
            </a:r>
          </a:p>
          <a:p>
            <a:pPr marL="342900" indent="-342900">
              <a:buAutoNum type="arabicPeriod"/>
            </a:pPr>
            <a:r>
              <a:rPr lang="en-TH" sz="1200" dirty="0"/>
              <a:t>Graduates</a:t>
            </a:r>
          </a:p>
          <a:p>
            <a:pPr marL="342900" indent="-342900">
              <a:buAutoNum type="arabicPeriod"/>
            </a:pPr>
            <a:r>
              <a:rPr lang="en-TH" sz="1200" dirty="0"/>
              <a:t>Graduates on Time</a:t>
            </a:r>
          </a:p>
          <a:p>
            <a:pPr marL="342900" indent="-342900">
              <a:buAutoNum type="arabicPeriod"/>
            </a:pPr>
            <a:r>
              <a:rPr lang="en-TH" sz="1200" dirty="0"/>
              <a:t>Grduates by Field</a:t>
            </a:r>
          </a:p>
          <a:p>
            <a:pPr marL="342900" indent="-342900">
              <a:buAutoNum type="arabicPeriod"/>
            </a:pPr>
            <a:r>
              <a:rPr lang="en-TH" sz="1200" dirty="0"/>
              <a:t>Graduates Unemployment</a:t>
            </a:r>
          </a:p>
          <a:p>
            <a:pPr marL="342900" indent="-342900">
              <a:buAutoNum type="arabicPeriod"/>
            </a:pPr>
            <a:r>
              <a:rPr lang="en-TH" sz="1200" dirty="0"/>
              <a:t>Graduate in Region</a:t>
            </a:r>
          </a:p>
          <a:p>
            <a:pPr marL="342900" indent="-342900">
              <a:buAutoNum type="arabicPeriod"/>
            </a:pPr>
            <a:r>
              <a:rPr lang="en-TH" sz="1200" dirty="0"/>
              <a:t>Academic Staff</a:t>
            </a:r>
          </a:p>
          <a:p>
            <a:pPr marL="342900" indent="-342900">
              <a:buAutoNum type="arabicPeriod"/>
            </a:pPr>
            <a:r>
              <a:rPr lang="en-TH" sz="1200" dirty="0"/>
              <a:t>Post-Docs</a:t>
            </a:r>
          </a:p>
          <a:p>
            <a:pPr marL="342900" indent="-342900">
              <a:buAutoNum type="arabicPeriod"/>
            </a:pPr>
            <a:r>
              <a:rPr lang="en-TH" sz="1200" dirty="0"/>
              <a:t>Currency and Factor</a:t>
            </a:r>
          </a:p>
          <a:p>
            <a:pPr marL="342900" indent="-342900">
              <a:buAutoNum type="arabicPeriod"/>
            </a:pPr>
            <a:r>
              <a:rPr lang="en-TH" sz="1200" dirty="0"/>
              <a:t>Revenues</a:t>
            </a:r>
          </a:p>
          <a:p>
            <a:pPr marL="342900" indent="-342900">
              <a:buAutoNum type="arabicPeriod"/>
            </a:pPr>
            <a:r>
              <a:rPr lang="en-TH" sz="1200" dirty="0"/>
              <a:t>Revenues by Source</a:t>
            </a:r>
          </a:p>
          <a:p>
            <a:r>
              <a:rPr lang="en-TH" sz="1200" dirty="0"/>
              <a:t>21. Expenditure</a:t>
            </a:r>
          </a:p>
          <a:p>
            <a:r>
              <a:rPr lang="en-TH" sz="1200" dirty="0"/>
              <a:t>22. Research Outputs</a:t>
            </a:r>
          </a:p>
          <a:p>
            <a:r>
              <a:rPr lang="en-TH" sz="1200" dirty="0"/>
              <a:t>23. Graduate Companies</a:t>
            </a:r>
          </a:p>
          <a:p>
            <a:r>
              <a:rPr lang="en-TH" sz="1200" dirty="0"/>
              <a:t>24. Spin Off Companies</a:t>
            </a:r>
          </a:p>
          <a:p>
            <a:r>
              <a:rPr lang="en-TH" sz="1200" dirty="0"/>
              <a:t>25. Strategic Partnerships</a:t>
            </a:r>
          </a:p>
          <a:p>
            <a:r>
              <a:rPr lang="en-TH" sz="1200" dirty="0"/>
              <a:t>26. Institution Experienced</a:t>
            </a:r>
          </a:p>
          <a:p>
            <a:r>
              <a:rPr lang="en-TH" sz="1200" dirty="0"/>
              <a:t>27. Gender/Age</a:t>
            </a:r>
          </a:p>
          <a:p>
            <a:r>
              <a:rPr lang="en-TH" sz="1200" dirty="0"/>
              <a:t>28. Outresearch Programmes</a:t>
            </a:r>
          </a:p>
          <a:p>
            <a:r>
              <a:rPr lang="en-TH" sz="1200" dirty="0"/>
              <a:t>29. Pedagogically Skilled Teaching Staff</a:t>
            </a:r>
          </a:p>
          <a:p>
            <a:r>
              <a:rPr lang="en-TH" sz="1200" dirty="0"/>
              <a:t>30. Digital Education Ivestment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638C16A3-9BCD-4348-9FB3-62C5CA8E2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1183832"/>
            <a:ext cx="6749387" cy="4618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90FDD-ACAA-D440-A86F-A7DF38B47E88}"/>
              </a:ext>
            </a:extLst>
          </p:cNvPr>
          <p:cNvSpPr txBox="1"/>
          <p:nvPr/>
        </p:nvSpPr>
        <p:spPr>
          <a:xfrm>
            <a:off x="93710" y="66118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b="1" dirty="0">
                <a:solidFill>
                  <a:srgbClr val="0432FF"/>
                </a:solidFill>
              </a:rPr>
              <a:t>Input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A5CAB-7413-A94C-9CBF-41C798CAA1A3}"/>
              </a:ext>
            </a:extLst>
          </p:cNvPr>
          <p:cNvSpPr txBox="1"/>
          <p:nvPr/>
        </p:nvSpPr>
        <p:spPr>
          <a:xfrm>
            <a:off x="3492366" y="5914069"/>
            <a:ext cx="562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Plan: SNRU-International Partnership Day</a:t>
            </a:r>
          </a:p>
          <a:p>
            <a:r>
              <a:rPr lang="en-US" dirty="0">
                <a:solidFill>
                  <a:srgbClr val="FF0000"/>
                </a:solidFill>
              </a:rPr>
              <a:t>The International Partnership Day is a partner-only event, scheduled in 2022.</a:t>
            </a:r>
            <a:endParaRPr lang="en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6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SNRU-U-</a:t>
            </a:r>
            <a:r>
              <a:rPr lang="en-US" sz="2800" dirty="0" err="1"/>
              <a:t>Multirank</a:t>
            </a:r>
            <a:r>
              <a:rPr lang="en-US" sz="2800" dirty="0"/>
              <a:t> 2022 (2015-2020 data)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9B92B-0720-5B89-4B9B-3516E4F29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7" b="96470" l="9251" r="89972">
                        <a14:foregroundMark x1="20339" y1="25780" x2="20339" y2="25780"/>
                        <a14:foregroundMark x1="32133" y1="15846" x2="32133" y2="15846"/>
                        <a14:foregroundMark x1="58757" y1="10755" x2="58757" y2="10755"/>
                        <a14:foregroundMark x1="68927" y1="16092" x2="68927" y2="16092"/>
                        <a14:foregroundMark x1="76412" y1="22824" x2="76412" y2="22824"/>
                        <a14:foregroundMark x1="80791" y1="31938" x2="80791" y2="31938"/>
                        <a14:foregroundMark x1="85664" y1="44417" x2="85664" y2="44417"/>
                        <a14:foregroundMark x1="85876" y1="57964" x2="85876" y2="57964"/>
                        <a14:foregroundMark x1="83828" y1="66256" x2="83828" y2="66256"/>
                        <a14:foregroundMark x1="79096" y1="77422" x2="79096" y2="77422"/>
                        <a14:foregroundMark x1="71469" y1="86371" x2="71469" y2="86371"/>
                        <a14:foregroundMark x1="62571" y1="91872" x2="62571" y2="91872"/>
                        <a14:foregroundMark x1="52754" y1="94417" x2="52754" y2="94417"/>
                        <a14:foregroundMark x1="46751" y1="94007" x2="46751" y2="94007"/>
                        <a14:foregroundMark x1="36017" y1="91461" x2="36017" y2="91461"/>
                        <a14:foregroundMark x1="25989" y1="83580" x2="25989" y2="83580"/>
                        <a14:foregroundMark x1="18856" y1="71346" x2="18856" y2="71346"/>
                        <a14:foregroundMark x1="14831" y1="60755" x2="14831" y2="60755"/>
                        <a14:foregroundMark x1="12147" y1="52709" x2="12147" y2="52709"/>
                        <a14:foregroundMark x1="12288" y1="40640" x2="12288" y2="40640"/>
                        <a14:foregroundMark x1="15254" y1="31938" x2="15254" y2="31938"/>
                        <a14:foregroundMark x1="20480" y1="24795" x2="20480" y2="24795"/>
                        <a14:foregroundMark x1="24506" y1="18391" x2="24506" y2="18391"/>
                        <a14:foregroundMark x1="34887" y1="10591" x2="34887" y2="10591"/>
                        <a14:foregroundMark x1="43291" y1="8867" x2="43291" y2="8867"/>
                        <a14:foregroundMark x1="50212" y1="8867" x2="50212" y2="8867"/>
                        <a14:foregroundMark x1="38912" y1="94828" x2="38912" y2="94828"/>
                        <a14:foregroundMark x1="45056" y1="96470" x2="45056" y2="96470"/>
                        <a14:foregroundMark x1="9251" y1="50985" x2="9251" y2="50985"/>
                        <a14:foregroundMark x1="46893" y1="54844" x2="46893" y2="54844"/>
                        <a14:foregroundMark x1="51624" y1="48440" x2="51624" y2="48440"/>
                        <a14:foregroundMark x1="48517" y1="43842" x2="48517" y2="43842"/>
                        <a14:foregroundMark x1="56356" y1="46552" x2="56356" y2="46552"/>
                        <a14:foregroundMark x1="53672" y1="56897" x2="53672" y2="56897"/>
                        <a14:foregroundMark x1="47599" y1="59934" x2="47599" y2="59934"/>
                        <a14:foregroundMark x1="42867" y1="55911" x2="42867" y2="55911"/>
                        <a14:foregroundMark x1="41455" y1="48686" x2="41455" y2="48686"/>
                        <a14:foregroundMark x1="46893" y1="40887" x2="46893" y2="40887"/>
                        <a14:foregroundMark x1="53249" y1="43596" x2="53249" y2="43596"/>
                        <a14:foregroundMark x1="56215" y1="52463" x2="56215" y2="52463"/>
                        <a14:foregroundMark x1="56709" y1="56732" x2="56709" y2="56732"/>
                        <a14:foregroundMark x1="55438" y1="61166" x2="55438" y2="61166"/>
                        <a14:foregroundMark x1="54520" y1="63875" x2="54520" y2="63875"/>
                        <a14:foregroundMark x1="45833" y1="63875" x2="45833" y2="63875"/>
                        <a14:foregroundMark x1="41102" y1="60920" x2="41102" y2="60920"/>
                        <a14:foregroundMark x1="38559" y1="54187" x2="38559" y2="54187"/>
                        <a14:foregroundMark x1="38912" y1="48440" x2="38912" y2="48440"/>
                        <a14:foregroundMark x1="41596" y1="43350" x2="41596" y2="43350"/>
                        <a14:foregroundMark x1="44703" y1="41051" x2="44703" y2="41051"/>
                        <a14:foregroundMark x1="51483" y1="40230" x2="51483" y2="40230"/>
                        <a14:foregroundMark x1="54025" y1="41708" x2="54025" y2="41708"/>
                        <a14:foregroundMark x1="46186" y1="52299" x2="46186" y2="52299"/>
                        <a14:foregroundMark x1="55085" y1="41461" x2="55085" y2="41461"/>
                        <a14:foregroundMark x1="59463" y1="48276" x2="59463" y2="48276"/>
                        <a14:foregroundMark x1="48517" y1="48851" x2="48517" y2="48851"/>
                        <a14:foregroundMark x1="48517" y1="48851" x2="48517" y2="48851"/>
                        <a14:foregroundMark x1="47458" y1="46798" x2="47458" y2="46798"/>
                        <a14:foregroundMark x1="45268" y1="48686" x2="45268" y2="48686"/>
                        <a14:foregroundMark x1="42867" y1="54187" x2="42867" y2="54187"/>
                        <a14:foregroundMark x1="41596" y1="56076" x2="41596" y2="56076"/>
                        <a14:foregroundMark x1="45056" y1="46141" x2="45056" y2="46141"/>
                        <a14:foregroundMark x1="48164" y1="44007" x2="48164" y2="44007"/>
                        <a14:foregroundMark x1="46540" y1="43842" x2="46540" y2="43842"/>
                        <a14:foregroundMark x1="44915" y1="44007" x2="44915" y2="44007"/>
                        <a14:foregroundMark x1="49082" y1="53120" x2="49082" y2="53120"/>
                        <a14:foregroundMark x1="49082" y1="56322" x2="49082" y2="56322"/>
                        <a14:foregroundMark x1="52542" y1="54598" x2="52542" y2="54598"/>
                        <a14:foregroundMark x1="52542" y1="49343" x2="52542" y2="49343"/>
                        <a14:foregroundMark x1="45975" y1="48276" x2="45975" y2="48276"/>
                        <a14:foregroundMark x1="45975" y1="53366" x2="45975" y2="53366"/>
                        <a14:foregroundMark x1="45975" y1="56897" x2="45975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488" y="1620181"/>
            <a:ext cx="4274050" cy="3676408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799CF3-6999-8D5F-E934-9AED82811B6C}"/>
              </a:ext>
            </a:extLst>
          </p:cNvPr>
          <p:cNvCxnSpPr/>
          <p:nvPr/>
        </p:nvCxnSpPr>
        <p:spPr>
          <a:xfrm flipV="1">
            <a:off x="4679576" y="1155828"/>
            <a:ext cx="609600" cy="1458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C430539-6786-6BB6-4E1C-EDBE96F766C9}"/>
              </a:ext>
            </a:extLst>
          </p:cNvPr>
          <p:cNvSpPr txBox="1"/>
          <p:nvPr/>
        </p:nvSpPr>
        <p:spPr>
          <a:xfrm>
            <a:off x="5187577" y="900617"/>
            <a:ext cx="3098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Bachelor graduation rate : 57.9% (C)</a:t>
            </a:r>
            <a:endParaRPr lang="en-TH" sz="14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980EFD-537B-17E7-0D29-6508589EC61F}"/>
              </a:ext>
            </a:extLst>
          </p:cNvPr>
          <p:cNvCxnSpPr>
            <a:cxnSpLocks/>
          </p:cNvCxnSpPr>
          <p:nvPr/>
        </p:nvCxnSpPr>
        <p:spPr>
          <a:xfrm flipV="1">
            <a:off x="4876800" y="1425766"/>
            <a:ext cx="567758" cy="125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FAC135-45C4-2EA1-5FE7-66A49AA01047}"/>
              </a:ext>
            </a:extLst>
          </p:cNvPr>
          <p:cNvSpPr txBox="1"/>
          <p:nvPr/>
        </p:nvSpPr>
        <p:spPr>
          <a:xfrm>
            <a:off x="5342959" y="1170555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Master graduation rate : 75.68% (C)</a:t>
            </a:r>
            <a:endParaRPr lang="en-TH" sz="14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C80DC2-C18D-745D-1317-E319F507310F}"/>
              </a:ext>
            </a:extLst>
          </p:cNvPr>
          <p:cNvCxnSpPr>
            <a:cxnSpLocks/>
          </p:cNvCxnSpPr>
          <p:nvPr/>
        </p:nvCxnSpPr>
        <p:spPr>
          <a:xfrm flipV="1">
            <a:off x="5187577" y="1695704"/>
            <a:ext cx="475122" cy="805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A83D7F3-3A5B-8841-7199-339929A9647E}"/>
              </a:ext>
            </a:extLst>
          </p:cNvPr>
          <p:cNvSpPr txBox="1"/>
          <p:nvPr/>
        </p:nvSpPr>
        <p:spPr>
          <a:xfrm>
            <a:off x="5561100" y="1440493"/>
            <a:ext cx="356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Graduation on time (Bachelors) : 100% (A)</a:t>
            </a:r>
            <a:endParaRPr lang="en-TH" sz="14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9F2DA1-A958-09E1-BC2C-CE31B1AC4746}"/>
              </a:ext>
            </a:extLst>
          </p:cNvPr>
          <p:cNvCxnSpPr>
            <a:cxnSpLocks/>
          </p:cNvCxnSpPr>
          <p:nvPr/>
        </p:nvCxnSpPr>
        <p:spPr>
          <a:xfrm flipV="1">
            <a:off x="5444558" y="1898925"/>
            <a:ext cx="475122" cy="77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09FCFAA-5AE3-5A80-F532-1F5BA4E9913E}"/>
              </a:ext>
            </a:extLst>
          </p:cNvPr>
          <p:cNvSpPr txBox="1"/>
          <p:nvPr/>
        </p:nvSpPr>
        <p:spPr>
          <a:xfrm>
            <a:off x="5740617" y="1696879"/>
            <a:ext cx="330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Graduation on time (Masters) : 100% (A)</a:t>
            </a:r>
            <a:endParaRPr lang="en-TH" sz="140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9A14CD-1F81-9081-A36D-26F56BFCB5A4}"/>
              </a:ext>
            </a:extLst>
          </p:cNvPr>
          <p:cNvCxnSpPr>
            <a:cxnSpLocks/>
          </p:cNvCxnSpPr>
          <p:nvPr/>
        </p:nvCxnSpPr>
        <p:spPr>
          <a:xfrm flipV="1">
            <a:off x="5214472" y="2456931"/>
            <a:ext cx="813883" cy="64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3C9C144-0D13-2D76-AD9B-77EDC69AE2DE}"/>
              </a:ext>
            </a:extLst>
          </p:cNvPr>
          <p:cNvSpPr txBox="1"/>
          <p:nvPr/>
        </p:nvSpPr>
        <p:spPr>
          <a:xfrm>
            <a:off x="5926756" y="2201720"/>
            <a:ext cx="30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External research income : 2.26 (D)</a:t>
            </a:r>
            <a:endParaRPr lang="en-TH" sz="1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E9E35F-B3B0-C9E6-FA8A-72C26657DCAC}"/>
              </a:ext>
            </a:extLst>
          </p:cNvPr>
          <p:cNvCxnSpPr>
            <a:cxnSpLocks/>
          </p:cNvCxnSpPr>
          <p:nvPr/>
        </p:nvCxnSpPr>
        <p:spPr>
          <a:xfrm flipV="1">
            <a:off x="5314011" y="2676455"/>
            <a:ext cx="887529" cy="583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297915D-9D47-EC13-7A77-84C49D7D13CE}"/>
              </a:ext>
            </a:extLst>
          </p:cNvPr>
          <p:cNvSpPr txBox="1"/>
          <p:nvPr/>
        </p:nvSpPr>
        <p:spPr>
          <a:xfrm>
            <a:off x="6145507" y="2449887"/>
            <a:ext cx="289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Research publications : 0.006 (D)</a:t>
            </a:r>
            <a:endParaRPr lang="en-TH" sz="14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8B55499-22F5-8C57-3138-A9C536A2A03F}"/>
              </a:ext>
            </a:extLst>
          </p:cNvPr>
          <p:cNvCxnSpPr>
            <a:cxnSpLocks/>
          </p:cNvCxnSpPr>
          <p:nvPr/>
        </p:nvCxnSpPr>
        <p:spPr>
          <a:xfrm flipV="1">
            <a:off x="5342959" y="2946393"/>
            <a:ext cx="958120" cy="447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A871F29-D653-194E-C922-7B16CA5BA606}"/>
              </a:ext>
            </a:extLst>
          </p:cNvPr>
          <p:cNvSpPr txBox="1"/>
          <p:nvPr/>
        </p:nvSpPr>
        <p:spPr>
          <a:xfrm>
            <a:off x="6301079" y="2746235"/>
            <a:ext cx="236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 related output : 0.02 (D)</a:t>
            </a:r>
            <a:endParaRPr lang="en-TH" sz="14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EAFD4B-CEBA-7B6F-BF0D-47FF66CA9193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5342959" y="3191194"/>
            <a:ext cx="1110520" cy="3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571DFE2-AA84-9AE8-2014-E72FC9246829}"/>
              </a:ext>
            </a:extLst>
          </p:cNvPr>
          <p:cNvSpPr txBox="1"/>
          <p:nvPr/>
        </p:nvSpPr>
        <p:spPr>
          <a:xfrm>
            <a:off x="6453479" y="3037305"/>
            <a:ext cx="192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Citation rate : 0.34 (D)</a:t>
            </a:r>
            <a:endParaRPr lang="en-TH" sz="140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E9F845-797F-95AB-2018-F491C70CEA48}"/>
              </a:ext>
            </a:extLst>
          </p:cNvPr>
          <p:cNvCxnSpPr>
            <a:cxnSpLocks/>
          </p:cNvCxnSpPr>
          <p:nvPr/>
        </p:nvCxnSpPr>
        <p:spPr>
          <a:xfrm flipV="1">
            <a:off x="5314011" y="3635193"/>
            <a:ext cx="1168416" cy="10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1A138B9-F09A-263A-F47B-DB9EAB6A9F5E}"/>
              </a:ext>
            </a:extLst>
          </p:cNvPr>
          <p:cNvSpPr txBox="1"/>
          <p:nvPr/>
        </p:nvSpPr>
        <p:spPr>
          <a:xfrm>
            <a:off x="6373906" y="3451582"/>
            <a:ext cx="2770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Top cited publications : 3.1% (D)</a:t>
            </a:r>
            <a:endParaRPr lang="en-TH" sz="14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A5B3E0-AB8E-6B69-796A-66D384106D7C}"/>
              </a:ext>
            </a:extLst>
          </p:cNvPr>
          <p:cNvCxnSpPr>
            <a:cxnSpLocks/>
          </p:cNvCxnSpPr>
          <p:nvPr/>
        </p:nvCxnSpPr>
        <p:spPr>
          <a:xfrm>
            <a:off x="5274062" y="3893486"/>
            <a:ext cx="1099844" cy="19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70AC483-1904-2148-B692-88A2A9C6FB76}"/>
              </a:ext>
            </a:extLst>
          </p:cNvPr>
          <p:cNvSpPr txBox="1"/>
          <p:nvPr/>
        </p:nvSpPr>
        <p:spPr>
          <a:xfrm>
            <a:off x="6201540" y="3898009"/>
            <a:ext cx="294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Interdisciplinary publication : 5 (D)</a:t>
            </a:r>
            <a:endParaRPr lang="en-TH" sz="14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27D7986-902A-AA29-1A15-0EDF62C1F2B6}"/>
              </a:ext>
            </a:extLst>
          </p:cNvPr>
          <p:cNvCxnSpPr>
            <a:cxnSpLocks/>
          </p:cNvCxnSpPr>
          <p:nvPr/>
        </p:nvCxnSpPr>
        <p:spPr>
          <a:xfrm>
            <a:off x="5071491" y="3956888"/>
            <a:ext cx="1229588" cy="586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FB4B1F2-0D35-E0AF-B419-980759AD4ED8}"/>
              </a:ext>
            </a:extLst>
          </p:cNvPr>
          <p:cNvSpPr txBox="1"/>
          <p:nvPr/>
        </p:nvSpPr>
        <p:spPr>
          <a:xfrm>
            <a:off x="6167150" y="4405556"/>
            <a:ext cx="250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Post-doc  positions : 0% (E)</a:t>
            </a:r>
            <a:endParaRPr lang="en-TH" sz="1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F50E8B3-6568-E0F0-7402-AD56D0423F66}"/>
              </a:ext>
            </a:extLst>
          </p:cNvPr>
          <p:cNvCxnSpPr>
            <a:cxnSpLocks/>
          </p:cNvCxnSpPr>
          <p:nvPr/>
        </p:nvCxnSpPr>
        <p:spPr>
          <a:xfrm>
            <a:off x="4980842" y="4047821"/>
            <a:ext cx="903988" cy="1000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EC94E61-C1D6-B7E8-8686-4951683CF415}"/>
              </a:ext>
            </a:extLst>
          </p:cNvPr>
          <p:cNvSpPr txBox="1"/>
          <p:nvPr/>
        </p:nvSpPr>
        <p:spPr>
          <a:xfrm>
            <a:off x="5757775" y="4912383"/>
            <a:ext cx="3236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Income from private sources : 0% (E)</a:t>
            </a:r>
            <a:endParaRPr lang="en-TH" sz="14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803ACC-2512-020F-C7F1-5626557D259E}"/>
              </a:ext>
            </a:extLst>
          </p:cNvPr>
          <p:cNvCxnSpPr>
            <a:cxnSpLocks/>
          </p:cNvCxnSpPr>
          <p:nvPr/>
        </p:nvCxnSpPr>
        <p:spPr>
          <a:xfrm>
            <a:off x="4922750" y="4253829"/>
            <a:ext cx="539132" cy="1000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FF20CCF-1261-D48B-CE79-879584ADBC09}"/>
              </a:ext>
            </a:extLst>
          </p:cNvPr>
          <p:cNvSpPr txBox="1"/>
          <p:nvPr/>
        </p:nvSpPr>
        <p:spPr>
          <a:xfrm>
            <a:off x="5339796" y="5146426"/>
            <a:ext cx="37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Co-publications with industrial partners : 1.9% (D)</a:t>
            </a:r>
            <a:endParaRPr lang="en-TH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6C4758-B429-B6E6-D972-83C170D08BE0}"/>
              </a:ext>
            </a:extLst>
          </p:cNvPr>
          <p:cNvSpPr txBox="1"/>
          <p:nvPr/>
        </p:nvSpPr>
        <p:spPr>
          <a:xfrm>
            <a:off x="4876800" y="5447704"/>
            <a:ext cx="222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Patents awarded : 0 (E)</a:t>
            </a:r>
            <a:endParaRPr lang="en-TH" sz="1400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2A72BC-F327-2201-9022-3EABD360304A}"/>
              </a:ext>
            </a:extLst>
          </p:cNvPr>
          <p:cNvCxnSpPr>
            <a:cxnSpLocks/>
          </p:cNvCxnSpPr>
          <p:nvPr/>
        </p:nvCxnSpPr>
        <p:spPr>
          <a:xfrm>
            <a:off x="4734930" y="4173009"/>
            <a:ext cx="288451" cy="138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F7BAEF1-ED21-0B1C-879B-0019CECC75AF}"/>
              </a:ext>
            </a:extLst>
          </p:cNvPr>
          <p:cNvSpPr txBox="1"/>
          <p:nvPr/>
        </p:nvSpPr>
        <p:spPr>
          <a:xfrm>
            <a:off x="4368597" y="5737045"/>
            <a:ext cx="422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Industry co-patents : null-data unavailable (E)</a:t>
            </a:r>
            <a:endParaRPr lang="en-TH" sz="1400" dirty="0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8681531-86BB-EAF6-0302-3438A82E1531}"/>
              </a:ext>
            </a:extLst>
          </p:cNvPr>
          <p:cNvCxnSpPr>
            <a:cxnSpLocks/>
          </p:cNvCxnSpPr>
          <p:nvPr/>
        </p:nvCxnSpPr>
        <p:spPr>
          <a:xfrm>
            <a:off x="4608513" y="4173009"/>
            <a:ext cx="45857" cy="1687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A9D6895-4B60-91F4-D63B-59407B2AE9EF}"/>
              </a:ext>
            </a:extLst>
          </p:cNvPr>
          <p:cNvSpPr txBox="1"/>
          <p:nvPr/>
        </p:nvSpPr>
        <p:spPr>
          <a:xfrm>
            <a:off x="3941496" y="5955032"/>
            <a:ext cx="150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Spin-offs : 0 (E)</a:t>
            </a:r>
            <a:endParaRPr lang="en-TH" sz="1400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6FDB890-D33B-155E-7578-60C96BACDCB1}"/>
              </a:ext>
            </a:extLst>
          </p:cNvPr>
          <p:cNvCxnSpPr>
            <a:cxnSpLocks/>
          </p:cNvCxnSpPr>
          <p:nvPr/>
        </p:nvCxnSpPr>
        <p:spPr>
          <a:xfrm flipH="1">
            <a:off x="4047064" y="4173009"/>
            <a:ext cx="421512" cy="187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4E39A19-3F3A-C521-4D86-FFAFDFBF4033}"/>
              </a:ext>
            </a:extLst>
          </p:cNvPr>
          <p:cNvSpPr txBox="1"/>
          <p:nvPr/>
        </p:nvSpPr>
        <p:spPr>
          <a:xfrm>
            <a:off x="3151900" y="6187279"/>
            <a:ext cx="344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Publications cited in patents : 0%  (E)</a:t>
            </a:r>
            <a:endParaRPr lang="en-TH" sz="1400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C0BAB2E-32CF-880D-6B6E-A28C6C67BED9}"/>
              </a:ext>
            </a:extLst>
          </p:cNvPr>
          <p:cNvCxnSpPr>
            <a:cxnSpLocks/>
          </p:cNvCxnSpPr>
          <p:nvPr/>
        </p:nvCxnSpPr>
        <p:spPr>
          <a:xfrm flipH="1">
            <a:off x="3359313" y="4127938"/>
            <a:ext cx="962551" cy="221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D8E4621-6D8F-F330-D478-D39BC59F514F}"/>
              </a:ext>
            </a:extLst>
          </p:cNvPr>
          <p:cNvSpPr txBox="1"/>
          <p:nvPr/>
        </p:nvSpPr>
        <p:spPr>
          <a:xfrm>
            <a:off x="2197175" y="6535383"/>
            <a:ext cx="5333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Income from continuous professional development : 0%  (E)</a:t>
            </a:r>
            <a:endParaRPr lang="en-TH" sz="1400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D028710-48A5-907C-0667-AEAB133F2FE7}"/>
              </a:ext>
            </a:extLst>
          </p:cNvPr>
          <p:cNvCxnSpPr>
            <a:cxnSpLocks/>
          </p:cNvCxnSpPr>
          <p:nvPr/>
        </p:nvCxnSpPr>
        <p:spPr>
          <a:xfrm flipH="1">
            <a:off x="2435582" y="4047821"/>
            <a:ext cx="1764498" cy="260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57C7428-B9B8-B6CB-C342-E45C0E9FABF2}"/>
              </a:ext>
            </a:extLst>
          </p:cNvPr>
          <p:cNvCxnSpPr>
            <a:cxnSpLocks/>
          </p:cNvCxnSpPr>
          <p:nvPr/>
        </p:nvCxnSpPr>
        <p:spPr>
          <a:xfrm flipV="1">
            <a:off x="3097337" y="3956888"/>
            <a:ext cx="1022797" cy="118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29CB50C-5ED0-35E6-A1D7-2ED090935B6F}"/>
              </a:ext>
            </a:extLst>
          </p:cNvPr>
          <p:cNvSpPr txBox="1"/>
          <p:nvPr/>
        </p:nvSpPr>
        <p:spPr>
          <a:xfrm>
            <a:off x="1088418" y="5106802"/>
            <a:ext cx="240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Foreign language bachelor </a:t>
            </a:r>
            <a:r>
              <a:rPr lang="en-US" sz="1400" dirty="0" err="1"/>
              <a:t>programmes</a:t>
            </a:r>
            <a:r>
              <a:rPr lang="en-US" sz="1400" dirty="0"/>
              <a:t> : 0% (E)</a:t>
            </a:r>
            <a:endParaRPr lang="en-TH" sz="1400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5972A75-2054-7DFB-90FB-A06DCDF47E2A}"/>
              </a:ext>
            </a:extLst>
          </p:cNvPr>
          <p:cNvCxnSpPr>
            <a:cxnSpLocks/>
          </p:cNvCxnSpPr>
          <p:nvPr/>
        </p:nvCxnSpPr>
        <p:spPr>
          <a:xfrm flipV="1">
            <a:off x="2780922" y="3856473"/>
            <a:ext cx="1245458" cy="91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0D153E3-93DC-2132-1027-8EB4076975DB}"/>
              </a:ext>
            </a:extLst>
          </p:cNvPr>
          <p:cNvSpPr txBox="1"/>
          <p:nvPr/>
        </p:nvSpPr>
        <p:spPr>
          <a:xfrm>
            <a:off x="695717" y="4650773"/>
            <a:ext cx="240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Foreign language master </a:t>
            </a:r>
            <a:r>
              <a:rPr lang="en-US" sz="1400" dirty="0" err="1"/>
              <a:t>programmes</a:t>
            </a:r>
            <a:r>
              <a:rPr lang="en-US" sz="1400" dirty="0"/>
              <a:t> : 0% (E)</a:t>
            </a:r>
            <a:endParaRPr lang="en-TH" sz="1400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B409265-20E2-7068-CC99-0E5273A9CFE9}"/>
              </a:ext>
            </a:extLst>
          </p:cNvPr>
          <p:cNvCxnSpPr>
            <a:cxnSpLocks/>
          </p:cNvCxnSpPr>
          <p:nvPr/>
        </p:nvCxnSpPr>
        <p:spPr>
          <a:xfrm flipV="1">
            <a:off x="2421101" y="3791650"/>
            <a:ext cx="1293201" cy="630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04F85A33-FA31-C366-149C-55F8E616F942}"/>
              </a:ext>
            </a:extLst>
          </p:cNvPr>
          <p:cNvSpPr txBox="1"/>
          <p:nvPr/>
        </p:nvSpPr>
        <p:spPr>
          <a:xfrm>
            <a:off x="265158" y="4357875"/>
            <a:ext cx="240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 mobility : 0.03 (C)</a:t>
            </a:r>
            <a:endParaRPr lang="en-TH" sz="1400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EA8DFE2-38D7-841F-4A5E-D7042C7C0A15}"/>
              </a:ext>
            </a:extLst>
          </p:cNvPr>
          <p:cNvCxnSpPr>
            <a:cxnSpLocks/>
          </p:cNvCxnSpPr>
          <p:nvPr/>
        </p:nvCxnSpPr>
        <p:spPr>
          <a:xfrm flipV="1">
            <a:off x="2629545" y="3567067"/>
            <a:ext cx="1338225" cy="45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4723A6B-0BAB-D1D5-13A0-AF23BB4D7A84}"/>
              </a:ext>
            </a:extLst>
          </p:cNvPr>
          <p:cNvSpPr txBox="1"/>
          <p:nvPr/>
        </p:nvSpPr>
        <p:spPr>
          <a:xfrm>
            <a:off x="19481" y="3881718"/>
            <a:ext cx="27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International academic staff : 0% (E)</a:t>
            </a:r>
            <a:endParaRPr lang="en-TH" sz="1400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C5FC77A-460F-9966-0595-2725BE46260D}"/>
              </a:ext>
            </a:extLst>
          </p:cNvPr>
          <p:cNvCxnSpPr>
            <a:cxnSpLocks/>
          </p:cNvCxnSpPr>
          <p:nvPr/>
        </p:nvCxnSpPr>
        <p:spPr>
          <a:xfrm flipV="1">
            <a:off x="2610064" y="3452514"/>
            <a:ext cx="1357706" cy="70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AAAD3592-0461-FBF9-E784-3B0473A8194B}"/>
              </a:ext>
            </a:extLst>
          </p:cNvPr>
          <p:cNvSpPr txBox="1"/>
          <p:nvPr/>
        </p:nvSpPr>
        <p:spPr>
          <a:xfrm>
            <a:off x="0" y="3378970"/>
            <a:ext cx="27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International doctorate degrees : 0% (E)</a:t>
            </a:r>
            <a:endParaRPr lang="en-TH" sz="14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678AFC1-D07C-D898-9B9E-87386F900DD1}"/>
              </a:ext>
            </a:extLst>
          </p:cNvPr>
          <p:cNvCxnSpPr>
            <a:cxnSpLocks/>
          </p:cNvCxnSpPr>
          <p:nvPr/>
        </p:nvCxnSpPr>
        <p:spPr>
          <a:xfrm>
            <a:off x="2666968" y="3068351"/>
            <a:ext cx="1163022" cy="17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BE468B2B-AE03-53A3-D4C9-71D0D25C5DBA}"/>
              </a:ext>
            </a:extLst>
          </p:cNvPr>
          <p:cNvSpPr txBox="1"/>
          <p:nvPr/>
        </p:nvSpPr>
        <p:spPr>
          <a:xfrm>
            <a:off x="56904" y="2924554"/>
            <a:ext cx="27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International joint publications : 33.3% (D)</a:t>
            </a:r>
            <a:endParaRPr lang="en-TH" sz="1400" dirty="0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88FA4A7-6BE1-C2DA-5EF7-FB272EA4B57E}"/>
              </a:ext>
            </a:extLst>
          </p:cNvPr>
          <p:cNvCxnSpPr>
            <a:cxnSpLocks/>
          </p:cNvCxnSpPr>
          <p:nvPr/>
        </p:nvCxnSpPr>
        <p:spPr>
          <a:xfrm flipH="1" flipV="1">
            <a:off x="2500812" y="2499129"/>
            <a:ext cx="1120929" cy="39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AFE9128D-47EE-8EA5-142F-F12A0C973D40}"/>
              </a:ext>
            </a:extLst>
          </p:cNvPr>
          <p:cNvSpPr txBox="1"/>
          <p:nvPr/>
        </p:nvSpPr>
        <p:spPr>
          <a:xfrm>
            <a:off x="-37649" y="2336721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Bachelor graduates working in </a:t>
            </a:r>
          </a:p>
          <a:p>
            <a:pPr algn="ctr"/>
            <a:r>
              <a:rPr lang="en-US" sz="1400" dirty="0"/>
              <a:t>the region : 94.02% (A)</a:t>
            </a:r>
            <a:endParaRPr lang="en-TH" sz="1400" dirty="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ACDE9D0-7516-6306-9DDA-17DD60493839}"/>
              </a:ext>
            </a:extLst>
          </p:cNvPr>
          <p:cNvCxnSpPr>
            <a:cxnSpLocks/>
          </p:cNvCxnSpPr>
          <p:nvPr/>
        </p:nvCxnSpPr>
        <p:spPr>
          <a:xfrm flipH="1" flipV="1">
            <a:off x="2977963" y="2036437"/>
            <a:ext cx="1152585" cy="104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4386A473-4335-7F73-D481-B74169F509B7}"/>
              </a:ext>
            </a:extLst>
          </p:cNvPr>
          <p:cNvSpPr txBox="1"/>
          <p:nvPr/>
        </p:nvSpPr>
        <p:spPr>
          <a:xfrm>
            <a:off x="253865" y="1851930"/>
            <a:ext cx="276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Student internships in the region : 0% (E)</a:t>
            </a:r>
            <a:endParaRPr lang="en-TH" sz="14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D303709-3B93-B0AC-0A9E-FEB02F0ED4C0}"/>
              </a:ext>
            </a:extLst>
          </p:cNvPr>
          <p:cNvSpPr txBox="1"/>
          <p:nvPr/>
        </p:nvSpPr>
        <p:spPr>
          <a:xfrm>
            <a:off x="90228" y="755711"/>
            <a:ext cx="460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Master graduates working in the region : 98.3% (A)</a:t>
            </a:r>
            <a:endParaRPr lang="en-TH" sz="1400" dirty="0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717AF26-A287-CA19-F139-ACB6999AD5EE}"/>
              </a:ext>
            </a:extLst>
          </p:cNvPr>
          <p:cNvCxnSpPr>
            <a:cxnSpLocks/>
          </p:cNvCxnSpPr>
          <p:nvPr/>
        </p:nvCxnSpPr>
        <p:spPr>
          <a:xfrm flipH="1" flipV="1">
            <a:off x="4321864" y="1118250"/>
            <a:ext cx="135093" cy="1252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4DDDC25-7BEF-7360-CEBF-F76999739B86}"/>
              </a:ext>
            </a:extLst>
          </p:cNvPr>
          <p:cNvCxnSpPr>
            <a:cxnSpLocks/>
          </p:cNvCxnSpPr>
          <p:nvPr/>
        </p:nvCxnSpPr>
        <p:spPr>
          <a:xfrm flipH="1" flipV="1">
            <a:off x="3044144" y="1729020"/>
            <a:ext cx="1216951" cy="1266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F0E1AA34-E023-7EF9-3356-0D49AE85870A}"/>
              </a:ext>
            </a:extLst>
          </p:cNvPr>
          <p:cNvSpPr txBox="1"/>
          <p:nvPr/>
        </p:nvSpPr>
        <p:spPr>
          <a:xfrm>
            <a:off x="225817" y="1455948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Regional joint publications : 0% (E)</a:t>
            </a:r>
            <a:endParaRPr lang="en-TH" sz="140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6902147-892C-B34E-4026-6C4BCB4415DF}"/>
              </a:ext>
            </a:extLst>
          </p:cNvPr>
          <p:cNvCxnSpPr>
            <a:cxnSpLocks/>
          </p:cNvCxnSpPr>
          <p:nvPr/>
        </p:nvCxnSpPr>
        <p:spPr>
          <a:xfrm flipH="1" flipV="1">
            <a:off x="3276994" y="1361035"/>
            <a:ext cx="1015775" cy="131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A20B5F48-D05E-B4AD-984F-B40FE7B2B1DD}"/>
              </a:ext>
            </a:extLst>
          </p:cNvPr>
          <p:cNvSpPr txBox="1"/>
          <p:nvPr/>
        </p:nvSpPr>
        <p:spPr>
          <a:xfrm>
            <a:off x="153554" y="1087963"/>
            <a:ext cx="35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Income from regional sources : 11.45% (C)</a:t>
            </a:r>
            <a:endParaRPr lang="en-TH" sz="1400" dirty="0"/>
          </a:p>
        </p:txBody>
      </p:sp>
    </p:spTree>
    <p:extLst>
      <p:ext uri="{BB962C8B-B14F-4D97-AF65-F5344CB8AC3E}">
        <p14:creationId xmlns:p14="http://schemas.microsoft.com/office/powerpoint/2010/main" val="344160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Result-SNRU-2022</a:t>
            </a:r>
            <a:endParaRPr sz="2800"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TH" smtClean="0"/>
              <a:p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E267DC-07BE-9A7F-5588-2143E3F0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25552"/>
              </p:ext>
            </p:extLst>
          </p:nvPr>
        </p:nvGraphicFramePr>
        <p:xfrm>
          <a:off x="11235" y="1515392"/>
          <a:ext cx="912153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53">
                  <a:extLst>
                    <a:ext uri="{9D8B030D-6E8A-4147-A177-3AD203B41FA5}">
                      <a16:colId xmlns:a16="http://schemas.microsoft.com/office/drawing/2014/main" val="1277719812"/>
                    </a:ext>
                  </a:extLst>
                </a:gridCol>
                <a:gridCol w="880698">
                  <a:extLst>
                    <a:ext uri="{9D8B030D-6E8A-4147-A177-3AD203B41FA5}">
                      <a16:colId xmlns:a16="http://schemas.microsoft.com/office/drawing/2014/main" val="4208637020"/>
                    </a:ext>
                  </a:extLst>
                </a:gridCol>
                <a:gridCol w="778476">
                  <a:extLst>
                    <a:ext uri="{9D8B030D-6E8A-4147-A177-3AD203B41FA5}">
                      <a16:colId xmlns:a16="http://schemas.microsoft.com/office/drawing/2014/main" val="2660433665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val="2961307204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013595008"/>
                    </a:ext>
                  </a:extLst>
                </a:gridCol>
                <a:gridCol w="988540">
                  <a:extLst>
                    <a:ext uri="{9D8B030D-6E8A-4147-A177-3AD203B41FA5}">
                      <a16:colId xmlns:a16="http://schemas.microsoft.com/office/drawing/2014/main" val="3613339150"/>
                    </a:ext>
                  </a:extLst>
                </a:gridCol>
                <a:gridCol w="704335">
                  <a:extLst>
                    <a:ext uri="{9D8B030D-6E8A-4147-A177-3AD203B41FA5}">
                      <a16:colId xmlns:a16="http://schemas.microsoft.com/office/drawing/2014/main" val="1160309517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838677011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858439393"/>
                    </a:ext>
                  </a:extLst>
                </a:gridCol>
                <a:gridCol w="1039089">
                  <a:extLst>
                    <a:ext uri="{9D8B030D-6E8A-4147-A177-3AD203B41FA5}">
                      <a16:colId xmlns:a16="http://schemas.microsoft.com/office/drawing/2014/main" val="35331811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&amp; Learning</a:t>
                      </a:r>
                    </a:p>
                  </a:txBody>
                  <a:tcPr>
                    <a:solidFill>
                      <a:srgbClr val="00B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</a:txBody>
                  <a:tcPr>
                    <a:solidFill>
                      <a:srgbClr val="FF4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Transfer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Orientation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Engagement</a:t>
                      </a:r>
                    </a:p>
                  </a:txBody>
                  <a:tcPr>
                    <a:solidFill>
                      <a:srgbClr val="943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2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graduation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Graduating on time (masters)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publications (size-normalised)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Co-publications with industrial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Patents awarded (size-normalised)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joint 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graduates working in the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H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Regiomal joint publications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670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930402-8757-F765-9C23-EB1A6976164E}"/>
              </a:ext>
            </a:extLst>
          </p:cNvPr>
          <p:cNvSpPr txBox="1"/>
          <p:nvPr/>
        </p:nvSpPr>
        <p:spPr>
          <a:xfrm>
            <a:off x="1433384" y="3604182"/>
            <a:ext cx="2069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A : Very good</a:t>
            </a:r>
          </a:p>
          <a:p>
            <a:r>
              <a:rPr lang="en-TH" dirty="0"/>
              <a:t>B : Good</a:t>
            </a:r>
          </a:p>
          <a:p>
            <a:r>
              <a:rPr lang="en-TH" dirty="0"/>
              <a:t>C : Average</a:t>
            </a:r>
          </a:p>
          <a:p>
            <a:r>
              <a:rPr lang="en-TH" dirty="0"/>
              <a:t>D : Below average</a:t>
            </a:r>
          </a:p>
          <a:p>
            <a:r>
              <a:rPr lang="en-TH" dirty="0"/>
              <a:t>E : Weak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9A2FD8B-BA41-892B-42E9-D1D0DDE25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2" y="617330"/>
            <a:ext cx="4093101" cy="843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47D2C-811E-ED59-3176-96DD3E739D10}"/>
              </a:ext>
            </a:extLst>
          </p:cNvPr>
          <p:cNvSpPr txBox="1"/>
          <p:nvPr/>
        </p:nvSpPr>
        <p:spPr>
          <a:xfrm>
            <a:off x="6964111" y="351196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21 June 2022-Data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FC1A0B4-A167-8344-8AB6-3642B21E6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9238"/>
            <a:ext cx="4572000" cy="26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U-</a:t>
            </a:r>
            <a:r>
              <a:rPr lang="en-US" sz="2800" dirty="0" err="1"/>
              <a:t>Multirank</a:t>
            </a:r>
            <a:r>
              <a:rPr lang="en-US" sz="2800" dirty="0"/>
              <a:t> Thailand 2021</a:t>
            </a:r>
            <a:endParaRPr sz="2800"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TH" smtClean="0"/>
              <a:pPr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ble, calendar&#10;&#10;Description automatically generated">
            <a:extLst>
              <a:ext uri="{FF2B5EF4-FFF2-40B4-BE49-F238E27FC236}">
                <a16:creationId xmlns:a16="http://schemas.microsoft.com/office/drawing/2014/main" id="{47F6C44F-46C2-F6DD-01F5-FAFE14D3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65"/>
            <a:ext cx="9144000" cy="56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U-</a:t>
            </a:r>
            <a:r>
              <a:rPr lang="en-US" sz="2800" dirty="0" err="1"/>
              <a:t>Multirank</a:t>
            </a:r>
            <a:r>
              <a:rPr lang="en-US" sz="2800" dirty="0"/>
              <a:t> Meeting 2023?</a:t>
            </a:r>
            <a:endParaRPr sz="2800"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TH" smtClean="0"/>
              <a:pPr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40B8E-34C3-2E4B-89EB-88873E394011}"/>
              </a:ext>
            </a:extLst>
          </p:cNvPr>
          <p:cNvSpPr txBox="1"/>
          <p:nvPr/>
        </p:nvSpPr>
        <p:spPr>
          <a:xfrm>
            <a:off x="149567" y="861327"/>
            <a:ext cx="8994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200" dirty="0"/>
              <a:t>1. Students, B-M-D-PostD.</a:t>
            </a:r>
          </a:p>
          <a:p>
            <a:r>
              <a:rPr lang="en-TH" sz="3200" dirty="0"/>
              <a:t>2. Knoledge Transfer : Rese</a:t>
            </a:r>
            <a:r>
              <a:rPr lang="en-US" sz="3200" dirty="0"/>
              <a:t>ar</a:t>
            </a:r>
            <a:r>
              <a:rPr lang="en-TH" sz="3200" dirty="0"/>
              <a:t>ch &amp; Innovation to publications and co-company patens</a:t>
            </a:r>
          </a:p>
          <a:p>
            <a:r>
              <a:rPr lang="en-TH" sz="3200" dirty="0"/>
              <a:t>3. Regional Engagement </a:t>
            </a:r>
            <a:r>
              <a:rPr lang="en-US" sz="3200" dirty="0"/>
              <a:t>: Student jobs in area</a:t>
            </a:r>
          </a:p>
          <a:p>
            <a:r>
              <a:rPr lang="en-US" sz="3200" dirty="0"/>
              <a:t>4. SNRU-International Partnership Day (The International Partnership Day is a partner-only event, scheduled in 2022-2023)</a:t>
            </a:r>
          </a:p>
          <a:p>
            <a:r>
              <a:rPr lang="en-US" sz="3200" dirty="0"/>
              <a:t>5. Selected Subject Area</a:t>
            </a:r>
            <a:endParaRPr lang="en-TH" sz="3200" dirty="0"/>
          </a:p>
          <a:p>
            <a:endParaRPr lang="en-TH" sz="3200" dirty="0"/>
          </a:p>
        </p:txBody>
      </p:sp>
    </p:spTree>
    <p:extLst>
      <p:ext uri="{BB962C8B-B14F-4D97-AF65-F5344CB8AC3E}">
        <p14:creationId xmlns:p14="http://schemas.microsoft.com/office/powerpoint/2010/main" val="21433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Timeline U-</a:t>
            </a:r>
            <a:r>
              <a:rPr lang="en-US" sz="2800" dirty="0" err="1"/>
              <a:t>Multirank</a:t>
            </a:r>
            <a:r>
              <a:rPr lang="en-US" sz="2800" dirty="0"/>
              <a:t> 2023</a:t>
            </a:r>
            <a:endParaRPr sz="2800"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TH" smtClean="0"/>
              <a:pPr/>
              <a:t>15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879DA-D7C5-A230-9936-8E09913E0F6A}"/>
              </a:ext>
            </a:extLst>
          </p:cNvPr>
          <p:cNvCxnSpPr>
            <a:cxnSpLocks/>
          </p:cNvCxnSpPr>
          <p:nvPr/>
        </p:nvCxnSpPr>
        <p:spPr>
          <a:xfrm flipV="1">
            <a:off x="503768" y="3558814"/>
            <a:ext cx="8279607" cy="27302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4">
            <a:extLst>
              <a:ext uri="{FF2B5EF4-FFF2-40B4-BE49-F238E27FC236}">
                <a16:creationId xmlns:a16="http://schemas.microsoft.com/office/drawing/2014/main" id="{EF1B3A14-02FC-BE9D-BE90-41111D1E1132}"/>
              </a:ext>
            </a:extLst>
          </p:cNvPr>
          <p:cNvGrpSpPr/>
          <p:nvPr/>
        </p:nvGrpSpPr>
        <p:grpSpPr>
          <a:xfrm>
            <a:off x="1001789" y="3231133"/>
            <a:ext cx="648072" cy="1133328"/>
            <a:chOff x="1234621" y="3594272"/>
            <a:chExt cx="648072" cy="113332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53C292-F078-B5BD-2703-435F2A96B08A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2E42A8-2906-C4A1-D1D4-EE088447069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E5A77B41-2B86-564A-C9AD-E90F3A107CE1}"/>
              </a:ext>
            </a:extLst>
          </p:cNvPr>
          <p:cNvGrpSpPr/>
          <p:nvPr/>
        </p:nvGrpSpPr>
        <p:grpSpPr>
          <a:xfrm>
            <a:off x="2548266" y="2770093"/>
            <a:ext cx="648072" cy="1109112"/>
            <a:chOff x="4137552" y="3133232"/>
            <a:chExt cx="648072" cy="11091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238698-BAD3-A757-0D50-4A8FD9E72B8C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44E241-5F04-3869-35C7-6BF08C6879DC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50E83D50-5FE0-A666-5FB7-17F577CA3F9A}"/>
              </a:ext>
            </a:extLst>
          </p:cNvPr>
          <p:cNvGrpSpPr/>
          <p:nvPr/>
        </p:nvGrpSpPr>
        <p:grpSpPr>
          <a:xfrm>
            <a:off x="4077998" y="3160941"/>
            <a:ext cx="648072" cy="1131139"/>
            <a:chOff x="5757732" y="3594272"/>
            <a:chExt cx="648072" cy="113113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E69EBA-E991-7B55-2309-8AD7B1E806A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1E7E70-4470-BE5A-D029-C62313A356F8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그룹 7">
            <a:extLst>
              <a:ext uri="{FF2B5EF4-FFF2-40B4-BE49-F238E27FC236}">
                <a16:creationId xmlns:a16="http://schemas.microsoft.com/office/drawing/2014/main" id="{A2862E51-B4E0-A18D-A749-35105B886FEF}"/>
              </a:ext>
            </a:extLst>
          </p:cNvPr>
          <p:cNvGrpSpPr/>
          <p:nvPr/>
        </p:nvGrpSpPr>
        <p:grpSpPr>
          <a:xfrm>
            <a:off x="5744418" y="2699901"/>
            <a:ext cx="648072" cy="1109112"/>
            <a:chOff x="7377912" y="3133232"/>
            <a:chExt cx="648072" cy="1109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200D5E-BD95-C548-3557-9ABFE8A7D45D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39D97D-3C62-D704-B9DE-8FE0E3446C64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:a16="http://schemas.microsoft.com/office/drawing/2014/main" id="{D0A33F96-EB60-7D13-7F19-F49BCFC9EFA5}"/>
              </a:ext>
            </a:extLst>
          </p:cNvPr>
          <p:cNvGrpSpPr/>
          <p:nvPr/>
        </p:nvGrpSpPr>
        <p:grpSpPr>
          <a:xfrm>
            <a:off x="7353498" y="3212571"/>
            <a:ext cx="648072" cy="1128950"/>
            <a:chOff x="10229008" y="3594272"/>
            <a:chExt cx="648072" cy="112895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F1818A-0055-D2B3-4E0F-A57EDB9EEDB3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0598B9-9C34-0E7F-A80F-4067B29E287D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BEB679-C1BB-6603-0DC7-D33B5CF8B346}"/>
              </a:ext>
            </a:extLst>
          </p:cNvPr>
          <p:cNvGrpSpPr/>
          <p:nvPr/>
        </p:nvGrpSpPr>
        <p:grpSpPr>
          <a:xfrm>
            <a:off x="6623704" y="4480049"/>
            <a:ext cx="2107662" cy="1022290"/>
            <a:chOff x="7026501" y="4509120"/>
            <a:chExt cx="1499710" cy="10222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B9DF4D-B9B0-B94F-9BA8-BEDAEF7A205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31 </a:t>
              </a:r>
              <a:r>
                <a:rPr lang="th-TH" altLang="ko-KR" sz="24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ธ.ค. 65</a:t>
              </a:r>
              <a:endParaRPr lang="ko-KR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CA1CB7-C6EF-B1E4-F149-1F3F6911CC54}"/>
                </a:ext>
              </a:extLst>
            </p:cNvPr>
            <p:cNvSpPr txBox="1"/>
            <p:nvPr/>
          </p:nvSpPr>
          <p:spPr>
            <a:xfrm>
              <a:off x="7026501" y="4823524"/>
              <a:ext cx="14997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วันสุดท้ายของการ</a:t>
              </a:r>
            </a:p>
            <a:p>
              <a:pPr algn="ctr"/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ยืนยันข้อมูลในระบบ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C9C93D-AF21-A4DF-9E02-0CA17DF2220F}"/>
              </a:ext>
            </a:extLst>
          </p:cNvPr>
          <p:cNvGrpSpPr/>
          <p:nvPr/>
        </p:nvGrpSpPr>
        <p:grpSpPr>
          <a:xfrm>
            <a:off x="3347738" y="4462055"/>
            <a:ext cx="2162401" cy="1291992"/>
            <a:chOff x="7026172" y="4538379"/>
            <a:chExt cx="1538660" cy="12919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515081-818B-7BC3-4956-7B60E14FAEF7}"/>
                </a:ext>
              </a:extLst>
            </p:cNvPr>
            <p:cNvSpPr txBox="1"/>
            <p:nvPr/>
          </p:nvSpPr>
          <p:spPr>
            <a:xfrm>
              <a:off x="7026172" y="4538379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400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9</a:t>
              </a:r>
              <a:r>
                <a:rPr lang="th-TH" sz="2400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มิ.ย. 65</a:t>
              </a:r>
              <a:endParaRPr lang="ko-KR" altLang="en-US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6A377C-DF2B-1B2B-4CA6-494FDA75CEF3}"/>
                </a:ext>
              </a:extLst>
            </p:cNvPr>
            <p:cNvSpPr txBox="1"/>
            <p:nvPr/>
          </p:nvSpPr>
          <p:spPr>
            <a:xfrm>
              <a:off x="7065122" y="4814708"/>
              <a:ext cx="14997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ลงทะเบียนเข้าระบบ</a:t>
              </a:r>
            </a:p>
            <a:p>
              <a:pPr algn="ctr"/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-ระดับมหาวิทยาลัย</a:t>
              </a:r>
            </a:p>
            <a:p>
              <a:pPr algn="ctr"/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ระดับหลักสูตร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443352B-A3DF-DCB4-E1D9-E72637B2EE13}"/>
              </a:ext>
            </a:extLst>
          </p:cNvPr>
          <p:cNvSpPr txBox="1"/>
          <p:nvPr/>
        </p:nvSpPr>
        <p:spPr>
          <a:xfrm>
            <a:off x="648106" y="4384255"/>
            <a:ext cx="14107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มี.ค. 65</a:t>
            </a:r>
            <a:endParaRPr lang="ko-KR" altLang="en-US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B37D3B-0FE4-CAD5-4DB1-9425C72D6AB1}"/>
              </a:ext>
            </a:extLst>
          </p:cNvPr>
          <p:cNvSpPr txBox="1"/>
          <p:nvPr/>
        </p:nvSpPr>
        <p:spPr>
          <a:xfrm>
            <a:off x="-76200" y="4771867"/>
            <a:ext cx="315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271/2565 แต่งตั้งคณะกรรมการ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จัดอันดับสถาบันอุดมศึกษา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BFCE7A-9173-FB15-3D16-1D04A10B070F}"/>
              </a:ext>
            </a:extLst>
          </p:cNvPr>
          <p:cNvSpPr txBox="1"/>
          <p:nvPr/>
        </p:nvSpPr>
        <p:spPr>
          <a:xfrm>
            <a:off x="1677536" y="1811595"/>
            <a:ext cx="248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ประชุมคณะกรรมการเพื่อ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วางแผนการดำเนินงานในการ</a:t>
            </a:r>
          </a:p>
          <a:p>
            <a:pPr algn="ctr"/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อันดับสถาบันอุดมศึกษา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FAEB3-CA89-D278-B64D-B7F6D35F0EA8}"/>
              </a:ext>
            </a:extLst>
          </p:cNvPr>
          <p:cNvSpPr txBox="1"/>
          <p:nvPr/>
        </p:nvSpPr>
        <p:spPr>
          <a:xfrm>
            <a:off x="2194018" y="1406946"/>
            <a:ext cx="13565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altLang="ko-KR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65</a:t>
            </a:r>
            <a:endParaRPr lang="ko-KR" altLang="en-US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EB8DC2-E1C6-46D2-5CE8-CDCE484A441F}"/>
              </a:ext>
            </a:extLst>
          </p:cNvPr>
          <p:cNvSpPr txBox="1"/>
          <p:nvPr/>
        </p:nvSpPr>
        <p:spPr>
          <a:xfrm>
            <a:off x="4793264" y="1879456"/>
            <a:ext cx="254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ประชุมติดตามความก้าวหน้า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ในการรวบรวมข้อมูลลงระบบ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F68554FE-056F-CB2B-E106-8A767FEF0A3A}"/>
              </a:ext>
            </a:extLst>
          </p:cNvPr>
          <p:cNvSpPr/>
          <p:nvPr/>
        </p:nvSpPr>
        <p:spPr>
          <a:xfrm flipH="1">
            <a:off x="1148007" y="3404259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5BB3745E-D9EF-46B3-E703-0CD0886C5D42}"/>
              </a:ext>
            </a:extLst>
          </p:cNvPr>
          <p:cNvSpPr/>
          <p:nvPr/>
        </p:nvSpPr>
        <p:spPr>
          <a:xfrm>
            <a:off x="4242363" y="3319618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61CC46D8-E60B-2A72-DD78-37F18E0FEA19}"/>
              </a:ext>
            </a:extLst>
          </p:cNvPr>
          <p:cNvSpPr/>
          <p:nvPr/>
        </p:nvSpPr>
        <p:spPr>
          <a:xfrm>
            <a:off x="7494030" y="3380281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id="{691DA6F9-429F-7575-E11D-10D735530221}"/>
              </a:ext>
            </a:extLst>
          </p:cNvPr>
          <p:cNvSpPr/>
          <p:nvPr/>
        </p:nvSpPr>
        <p:spPr>
          <a:xfrm>
            <a:off x="2750780" y="3375386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9100D5D3-7676-4B19-C5D5-74470E0696F3}"/>
              </a:ext>
            </a:extLst>
          </p:cNvPr>
          <p:cNvSpPr/>
          <p:nvPr/>
        </p:nvSpPr>
        <p:spPr>
          <a:xfrm>
            <a:off x="5902017" y="3316480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236FA369-82E9-9343-111B-BCB5E5BD06CF}"/>
              </a:ext>
            </a:extLst>
          </p:cNvPr>
          <p:cNvSpPr txBox="1"/>
          <p:nvPr/>
        </p:nvSpPr>
        <p:spPr>
          <a:xfrm>
            <a:off x="5012678" y="1487449"/>
            <a:ext cx="21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65 – ต.ค.65</a:t>
            </a:r>
            <a:endParaRPr lang="ko-KR" altLang="en-US" sz="24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211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C528AF-AA7A-634B-B5BD-9EDB0E5D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7329"/>
            <a:ext cx="9121526" cy="623346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U-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Multirank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เป็นโครงการอิสระที่ได้รับการสนับสนุนจาก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European Commission’s Erasmus Program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ตั้งแต่ปี ค.ศ. 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2014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โดยเป็นการร่วมมือกันขององค์กรด้านการอุดมศึกษาที่รู้จักกันดีในยุโรป คือ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Center for Higher Education Policy Studies (CHEPS), the Netherlands, Centre for Higher Education (CHE), Germany, Centre for Science and Technology Studies (CWTS), Fundaci</a:t>
            </a:r>
            <a:r>
              <a:rPr lang="en-US" sz="2000" dirty="0">
                <a:solidFill>
                  <a:schemeClr val="tx1"/>
                </a:solidFill>
              </a:rPr>
              <a:t>ó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 CYD and 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Folge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ดำเนินการในลักษณะของ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Consortium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ที่มีคณะกรรมการที่ปรึกษา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Advisory Board)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ประกอบด้วยผู้ทรงคุณวุฒิจากสถาบันต่าง ๆ ที่มีชื่อเสียง</a:t>
            </a:r>
          </a:p>
          <a:p>
            <a:pPr algn="l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U-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Multirank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จะประเมินมหาวิทยาลัยต่าง ๆ จากผลงานใน 5 ด้าน คือ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ด้านการสอนและการเรียนรู้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Teaching and Learning), 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ด้านการวิจัย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Research), 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ด้านการถ่ายทอดความรู้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Transfer), 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ด้านความเป็นนานาชาติ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Orientation)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ด้านการมีส่วนร่วมในภูมิภาค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Regional Engagement)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U-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Multirank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จะประเมินมหาวิทยาลัยต่าง ๆ จากผลงานใน 5 ด้าน ทั้ง</a:t>
            </a:r>
            <a:r>
              <a:rPr lang="th-TH" altLang="en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ระดับสถาบันและแยกตามสาขาวิชา (สาขาวิชา </a:t>
            </a:r>
            <a:r>
              <a:rPr lang="en-US" altLang="en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 </a:t>
            </a:r>
            <a:r>
              <a:rPr lang="th-TH" altLang="en-TH" dirty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นักศึกษา)</a:t>
            </a:r>
            <a:endParaRPr lang="en-TH" altLang="en-TH" dirty="0">
              <a:solidFill>
                <a:srgbClr val="0432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pecial Lecture : Department of Physics, Brawijaya University…">
            <a:extLst>
              <a:ext uri="{FF2B5EF4-FFF2-40B4-BE49-F238E27FC236}">
                <a16:creationId xmlns:a16="http://schemas.microsoft.com/office/drawing/2014/main" id="{199F28D3-96C2-C64D-B692-ECA136603901}"/>
              </a:ext>
            </a:extLst>
          </p:cNvPr>
          <p:cNvSpPr txBox="1">
            <a:spLocks/>
          </p:cNvSpPr>
          <p:nvPr/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U-</a:t>
            </a:r>
            <a:r>
              <a:rPr lang="en-US" sz="2800" dirty="0" err="1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Multirank</a:t>
            </a:r>
            <a:endParaRPr lang="en-US" sz="2800" dirty="0">
              <a:solidFill>
                <a:srgbClr val="FFFFFF"/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7C06D-40F3-314B-AF7C-DE2513F5AE9A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61B9BD6-8124-314A-BF8E-942D2213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20AD79-8914-F847-83BB-A99353FD0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6" b="17296"/>
          <a:stretch/>
        </p:blipFill>
        <p:spPr bwMode="auto">
          <a:xfrm>
            <a:off x="4532488" y="6046839"/>
            <a:ext cx="4589038" cy="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058E88-48AD-6440-A050-D08A508718D5}"/>
              </a:ext>
            </a:extLst>
          </p:cNvPr>
          <p:cNvSpPr/>
          <p:nvPr/>
        </p:nvSpPr>
        <p:spPr>
          <a:xfrm>
            <a:off x="1018246" y="6255420"/>
            <a:ext cx="295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H" dirty="0">
                <a:hlinkClick r:id="rId4"/>
              </a:rPr>
              <a:t>https://www.umultirank.org/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98860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TH" smtClean="0"/>
              <a:pPr/>
              <a:t>3</a:t>
            </a:fld>
            <a:endParaRPr/>
          </a:p>
        </p:txBody>
      </p:sp>
      <p:sp>
        <p:nvSpPr>
          <p:cNvPr id="12" name="Special Lecture : Department of Physics, Brawijaya University…">
            <a:extLst>
              <a:ext uri="{FF2B5EF4-FFF2-40B4-BE49-F238E27FC236}">
                <a16:creationId xmlns:a16="http://schemas.microsoft.com/office/drawing/2014/main" id="{8247A6A2-9CE0-6540-A658-F376B37F10FC}"/>
              </a:ext>
            </a:extLst>
          </p:cNvPr>
          <p:cNvSpPr txBox="1">
            <a:spLocks/>
          </p:cNvSpPr>
          <p:nvPr/>
        </p:nvSpPr>
        <p:spPr>
          <a:xfrm>
            <a:off x="-17038" y="-53241"/>
            <a:ext cx="9161038" cy="65968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4000" b="1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ASEAN U-</a:t>
            </a:r>
            <a:r>
              <a:rPr lang="en-US" sz="4000" b="1" dirty="0" err="1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Multirank</a:t>
            </a:r>
            <a:r>
              <a:rPr lang="en-US" sz="4000" b="1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 Indicators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C7F61-BA30-FD4B-AAAF-5160207F85FB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C2F39C8-AADB-FE47-9C1C-C701A0D7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F71158D-EE28-F841-B780-EB922652C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5" y="639993"/>
            <a:ext cx="4332548" cy="6183909"/>
          </a:xfrm>
        </p:spPr>
        <p:txBody>
          <a:bodyPr/>
          <a:lstStyle/>
          <a:p>
            <a:pPr algn="l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สถาบันอุดมศึกษาในภูมิภาคอาเซียน เมื่อพิจารณาตามตัวชี้วัดในด้านต่าง ๆ คือ 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Bachelor graduation rate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Graduating on time (masters)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Citation rate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Research publications (size-normalized)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Co-publications with industrial partners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Patents awarded (size-normalized)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Student mobility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joint publications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Bachelor graduates working in the region</a:t>
            </a:r>
          </a:p>
          <a:p>
            <a:pPr marL="514350" indent="-514350" algn="l"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Regional joint publications</a:t>
            </a:r>
            <a:endParaRPr lang="en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474B3-FF6F-0001-FFBE-41EB844BE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32" b="17385"/>
          <a:stretch/>
        </p:blipFill>
        <p:spPr>
          <a:xfrm>
            <a:off x="5374613" y="637393"/>
            <a:ext cx="3741392" cy="3657600"/>
          </a:xfrm>
          <a:prstGeom prst="rect">
            <a:avLst/>
          </a:prstGeom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BAC6B73C-450B-5D07-135C-160078258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18" y="3996813"/>
            <a:ext cx="2861187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U-</a:t>
            </a:r>
            <a:r>
              <a:rPr lang="en-US" sz="2800" dirty="0" err="1"/>
              <a:t>Multirank</a:t>
            </a:r>
            <a:r>
              <a:rPr lang="en-US" sz="2800" dirty="0"/>
              <a:t> : 2020/2021 Data for UM 2022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94DB45-5092-BE45-8F48-F7E670CCF304}"/>
              </a:ext>
            </a:extLst>
          </p:cNvPr>
          <p:cNvSpPr/>
          <p:nvPr/>
        </p:nvSpPr>
        <p:spPr>
          <a:xfrm>
            <a:off x="85574" y="1637439"/>
            <a:ext cx="63215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U-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Multirank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ใช้ตัวชี้วัดเพื่อประเมินมหาวิทยาลัยต่าง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ๆ จากผลงานใน 5 ด้าน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ด้านการเรียนการสอน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Teaching &amp; Learning) 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ด้านการวิจัย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Research) 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ด้านการถ่ายทอดองค์ความรู้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Knowledge Transfer) 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ด้านการต่างประเทศ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Orientation)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ด้านการมีส่วนร่วมในระดับภูมิภาค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Regional Engagement)</a:t>
            </a:r>
            <a:endParaRPr lang="en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09A10-B473-9549-9DD0-B6DCB9B4BA89}"/>
              </a:ext>
            </a:extLst>
          </p:cNvPr>
          <p:cNvSpPr txBox="1"/>
          <p:nvPr/>
        </p:nvSpPr>
        <p:spPr>
          <a:xfrm>
            <a:off x="5719483" y="5927467"/>
            <a:ext cx="3424518" cy="923330"/>
          </a:xfrm>
          <a:prstGeom prst="rect">
            <a:avLst/>
          </a:prstGeom>
          <a:solidFill>
            <a:srgbClr val="00B100">
              <a:alpha val="20041"/>
            </a:srgb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Submitted : 2020/2021 data</a:t>
            </a:r>
          </a:p>
          <a:p>
            <a:pPr algn="ctr"/>
            <a:r>
              <a:rPr lang="en-US" b="1" dirty="0"/>
              <a:t>University : 9 Jan 2022</a:t>
            </a:r>
          </a:p>
          <a:p>
            <a:pPr algn="ctr"/>
            <a:r>
              <a:rPr lang="en-US" b="1" dirty="0"/>
              <a:t>Students :31 January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84187-9396-E842-A7D9-AC2A5897A865}"/>
              </a:ext>
            </a:extLst>
          </p:cNvPr>
          <p:cNvSpPr txBox="1"/>
          <p:nvPr/>
        </p:nvSpPr>
        <p:spPr>
          <a:xfrm>
            <a:off x="85574" y="5144780"/>
            <a:ext cx="5756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TH" dirty="0"/>
              <a:t>Short programmes/ISCED-5 (up to 3 years)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TH" dirty="0"/>
              <a:t>BA/ISCED-6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TH" dirty="0"/>
              <a:t>MA/ISCED-7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TH" dirty="0"/>
              <a:t>Long frist degree/ISCED-7 long (more than 3 years)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TH" dirty="0"/>
              <a:t>PhD/ISCED-8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05F048-734E-D072-1B89-7C860CEF225C}"/>
              </a:ext>
            </a:extLst>
          </p:cNvPr>
          <p:cNvGrpSpPr/>
          <p:nvPr/>
        </p:nvGrpSpPr>
        <p:grpSpPr>
          <a:xfrm>
            <a:off x="6269653" y="1800156"/>
            <a:ext cx="2628591" cy="3970983"/>
            <a:chOff x="6269653" y="1800156"/>
            <a:chExt cx="2628591" cy="3970983"/>
          </a:xfrm>
        </p:grpSpPr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8783590-9ECB-7447-B37C-1D8D546CE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653" y="1800156"/>
              <a:ext cx="2628591" cy="3970983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C1ABB2-87BD-997D-90EB-5DCFE989D0C1}"/>
                </a:ext>
              </a:extLst>
            </p:cNvPr>
            <p:cNvSpPr/>
            <p:nvPr/>
          </p:nvSpPr>
          <p:spPr>
            <a:xfrm>
              <a:off x="6416103" y="1897681"/>
              <a:ext cx="83393" cy="89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E269A-6760-DB45-9933-07AA90F32E71}"/>
                </a:ext>
              </a:extLst>
            </p:cNvPr>
            <p:cNvSpPr/>
            <p:nvPr/>
          </p:nvSpPr>
          <p:spPr>
            <a:xfrm>
              <a:off x="6425064" y="2462457"/>
              <a:ext cx="83393" cy="89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88E682-8321-88DD-138C-D4FAFD3F5BF6}"/>
                </a:ext>
              </a:extLst>
            </p:cNvPr>
            <p:cNvSpPr/>
            <p:nvPr/>
          </p:nvSpPr>
          <p:spPr>
            <a:xfrm>
              <a:off x="6425068" y="4380907"/>
              <a:ext cx="83393" cy="89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DE7C58-32A0-9D74-EAF1-4ECCB1D6DE90}"/>
                </a:ext>
              </a:extLst>
            </p:cNvPr>
            <p:cNvSpPr/>
            <p:nvPr/>
          </p:nvSpPr>
          <p:spPr>
            <a:xfrm>
              <a:off x="6434032" y="4927753"/>
              <a:ext cx="83393" cy="89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3DA29-50AF-E09C-BE7E-360072B83EB5}"/>
                </a:ext>
              </a:extLst>
            </p:cNvPr>
            <p:cNvSpPr/>
            <p:nvPr/>
          </p:nvSpPr>
          <p:spPr>
            <a:xfrm>
              <a:off x="6425068" y="3296178"/>
              <a:ext cx="83393" cy="89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02071F-BEBE-4AD3-42CD-8D3A30259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" y="647854"/>
            <a:ext cx="6198441" cy="1411526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FBC1510B-131D-A743-9CCA-AC9756636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2" y="617330"/>
            <a:ext cx="4093101" cy="8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U-</a:t>
            </a:r>
            <a:r>
              <a:rPr lang="en-US" sz="2800" dirty="0" err="1"/>
              <a:t>Multirank</a:t>
            </a:r>
            <a:r>
              <a:rPr lang="en-US" sz="2800" dirty="0"/>
              <a:t> : Subjects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B4968C-EBFA-FB06-5C34-DA1255257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33" y="613018"/>
            <a:ext cx="5017962" cy="62449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B1FB56-D172-5948-CB87-9894A820F367}"/>
              </a:ext>
            </a:extLst>
          </p:cNvPr>
          <p:cNvSpPr/>
          <p:nvPr/>
        </p:nvSpPr>
        <p:spPr>
          <a:xfrm>
            <a:off x="5579433" y="1191492"/>
            <a:ext cx="95805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0115C8-0B88-E321-D009-ACB435CF4A1B}"/>
              </a:ext>
            </a:extLst>
          </p:cNvPr>
          <p:cNvSpPr/>
          <p:nvPr/>
        </p:nvSpPr>
        <p:spPr>
          <a:xfrm>
            <a:off x="4621379" y="1728401"/>
            <a:ext cx="95805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6CF82-DE8C-B00B-6E71-1EDC846EFC4B}"/>
              </a:ext>
            </a:extLst>
          </p:cNvPr>
          <p:cNvSpPr/>
          <p:nvPr/>
        </p:nvSpPr>
        <p:spPr>
          <a:xfrm>
            <a:off x="5607143" y="1714546"/>
            <a:ext cx="95805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99B80F-333E-47CE-87C8-46B2B75FB812}"/>
              </a:ext>
            </a:extLst>
          </p:cNvPr>
          <p:cNvSpPr/>
          <p:nvPr/>
        </p:nvSpPr>
        <p:spPr>
          <a:xfrm>
            <a:off x="5620993" y="2230583"/>
            <a:ext cx="95805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69CF22-AAAF-ADA7-AF82-8D40E01B89AC}"/>
              </a:ext>
            </a:extLst>
          </p:cNvPr>
          <p:cNvSpPr/>
          <p:nvPr/>
        </p:nvSpPr>
        <p:spPr>
          <a:xfrm>
            <a:off x="4637318" y="2216736"/>
            <a:ext cx="95805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557442-182C-1FFE-3CDF-EE351EFD0EDE}"/>
              </a:ext>
            </a:extLst>
          </p:cNvPr>
          <p:cNvCxnSpPr/>
          <p:nvPr/>
        </p:nvCxnSpPr>
        <p:spPr>
          <a:xfrm flipH="1">
            <a:off x="6579047" y="1371601"/>
            <a:ext cx="805426" cy="3429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3E26A2-7E69-D8DD-C503-233B98FCF675}"/>
              </a:ext>
            </a:extLst>
          </p:cNvPr>
          <p:cNvSpPr txBox="1"/>
          <p:nvPr/>
        </p:nvSpPr>
        <p:spPr>
          <a:xfrm>
            <a:off x="7351993" y="1165895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TH" dirty="0"/>
              <a:t>2020/2021 data</a:t>
            </a:r>
          </a:p>
        </p:txBody>
      </p:sp>
    </p:spTree>
    <p:extLst>
      <p:ext uri="{BB962C8B-B14F-4D97-AF65-F5344CB8AC3E}">
        <p14:creationId xmlns:p14="http://schemas.microsoft.com/office/powerpoint/2010/main" val="412482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0DEECE-B533-B34E-8C77-D7B77DAF69F7}"/>
              </a:ext>
            </a:extLst>
          </p:cNvPr>
          <p:cNvSpPr txBox="1"/>
          <p:nvPr/>
        </p:nvSpPr>
        <p:spPr>
          <a:xfrm>
            <a:off x="-1" y="10852"/>
            <a:ext cx="4670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ARTS AND HUMANITIES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Art</a:t>
            </a:r>
            <a:r>
              <a:rPr lang="th-TH" sz="1400" dirty="0">
                <a:solidFill>
                  <a:srgbClr val="00B050"/>
                </a:solidFill>
              </a:rPr>
              <a:t> (ศิลปศาสตร์)</a:t>
            </a:r>
            <a:r>
              <a:rPr lang="en-US" sz="1400" dirty="0"/>
              <a:t>, Performing Arts &amp; Design (inc. Creative Arts)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Languages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Literature</a:t>
            </a:r>
            <a:r>
              <a:rPr lang="th-TH" sz="1400" dirty="0">
                <a:solidFill>
                  <a:srgbClr val="00B050"/>
                </a:solidFill>
              </a:rPr>
              <a:t> (วรรณกรรม)</a:t>
            </a:r>
            <a:r>
              <a:rPr lang="en-US" sz="1400" dirty="0"/>
              <a:t> &amp; Linguistics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History</a:t>
            </a:r>
            <a:r>
              <a:rPr lang="th-TH" sz="1400" dirty="0">
                <a:solidFill>
                  <a:srgbClr val="00B050"/>
                </a:solidFill>
              </a:rPr>
              <a:t> (ประวัติศาสตร์)</a:t>
            </a:r>
            <a:r>
              <a:rPr lang="en-US" sz="1400" dirty="0"/>
              <a:t>, Philosophy </a:t>
            </a:r>
            <a:r>
              <a:rPr lang="th-TH" sz="1400" dirty="0">
                <a:solidFill>
                  <a:srgbClr val="00B050"/>
                </a:solidFill>
              </a:rPr>
              <a:t>(ปรัชญา)</a:t>
            </a:r>
            <a:r>
              <a:rPr lang="en-US" sz="1400" dirty="0"/>
              <a:t>&amp; Theology (inc. Classics)</a:t>
            </a:r>
          </a:p>
          <a:p>
            <a:r>
              <a:rPr lang="en-US" sz="1400" dirty="0"/>
              <a:t>• Architecture</a:t>
            </a:r>
          </a:p>
          <a:p>
            <a:r>
              <a:rPr lang="en-US" sz="1400" dirty="0"/>
              <a:t>• Archaeology</a:t>
            </a:r>
          </a:p>
          <a:p>
            <a:r>
              <a:rPr lang="en-US" sz="1400" b="1" dirty="0"/>
              <a:t>CLINICALAND HEALTH</a:t>
            </a:r>
          </a:p>
          <a:p>
            <a:r>
              <a:rPr lang="en-US" sz="1400" dirty="0"/>
              <a:t>• Medicine &amp; Dentistry</a:t>
            </a:r>
          </a:p>
          <a:p>
            <a:r>
              <a:rPr lang="en-US" sz="1400" dirty="0"/>
              <a:t>• Other Health (inc. Nursing &amp;Healthcare Services)</a:t>
            </a:r>
          </a:p>
          <a:p>
            <a:r>
              <a:rPr lang="en-US" sz="1400" b="1" dirty="0"/>
              <a:t>COMPUTER SCIENCE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Computer Science</a:t>
            </a:r>
          </a:p>
          <a:p>
            <a:r>
              <a:rPr lang="en-US" sz="1400" dirty="0"/>
              <a:t>• Software Engineering</a:t>
            </a:r>
          </a:p>
          <a:p>
            <a:r>
              <a:rPr lang="en-US" sz="1400" dirty="0"/>
              <a:t>• Information Systems</a:t>
            </a:r>
          </a:p>
          <a:p>
            <a:r>
              <a:rPr lang="en-US" sz="1400" b="1" dirty="0"/>
              <a:t>SOCIAL SCIENCES</a:t>
            </a:r>
          </a:p>
          <a:p>
            <a:r>
              <a:rPr lang="en-US" sz="1400" dirty="0"/>
              <a:t>• Communication &amp; Media Studies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Politics</a:t>
            </a:r>
            <a:r>
              <a:rPr lang="en-US" sz="1400" dirty="0"/>
              <a:t> &amp; International Studies (inc. Development Studies)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Sociology</a:t>
            </a:r>
            <a:r>
              <a:rPr lang="en-US" sz="1400" dirty="0"/>
              <a:t> (inc. cultural studies, population &amp; anthropology)</a:t>
            </a:r>
          </a:p>
          <a:p>
            <a:r>
              <a:rPr lang="en-US" sz="1400" dirty="0"/>
              <a:t>• Geography</a:t>
            </a:r>
            <a:endParaRPr lang="th-TH" sz="1400" dirty="0"/>
          </a:p>
          <a:p>
            <a:r>
              <a:rPr lang="en-US" sz="1400" b="1" dirty="0">
                <a:solidFill>
                  <a:schemeClr val="accent2"/>
                </a:solidFill>
              </a:rPr>
              <a:t>PHYSICAL SCIENCES</a:t>
            </a:r>
            <a:endParaRPr lang="th-TH" sz="1400" b="1" dirty="0">
              <a:solidFill>
                <a:schemeClr val="accent2"/>
              </a:solidFill>
            </a:endParaRPr>
          </a:p>
          <a:p>
            <a:r>
              <a:rPr lang="en-US" sz="1400" dirty="0"/>
              <a:t>•</a:t>
            </a:r>
            <a:r>
              <a:rPr lang="th-TH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Mathematics &amp; Statistics</a:t>
            </a:r>
            <a:r>
              <a:rPr lang="th-TH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7030A0"/>
                </a:solidFill>
              </a:rPr>
              <a:t>(Joy)</a:t>
            </a:r>
          </a:p>
          <a:p>
            <a:r>
              <a:rPr lang="en-US" sz="1400" dirty="0"/>
              <a:t>• </a:t>
            </a:r>
            <a:r>
              <a:rPr lang="en-US" sz="1400" b="1" dirty="0">
                <a:solidFill>
                  <a:schemeClr val="accent6"/>
                </a:solidFill>
              </a:rPr>
              <a:t>Physics &amp; Astronomy</a:t>
            </a:r>
            <a:r>
              <a:rPr lang="th-TH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(15.8%)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Athron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Chemistry </a:t>
            </a:r>
            <a:r>
              <a:rPr lang="en-US" sz="1400" b="1" dirty="0">
                <a:solidFill>
                  <a:srgbClr val="FF0000"/>
                </a:solidFill>
              </a:rPr>
              <a:t>(76 Publications, Materials Science 19.7%)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Wut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dirty="0"/>
              <a:t>• Geology, </a:t>
            </a:r>
            <a:r>
              <a:rPr lang="en-US" sz="1400" dirty="0">
                <a:solidFill>
                  <a:srgbClr val="00B050"/>
                </a:solidFill>
              </a:rPr>
              <a:t>Environmental</a:t>
            </a:r>
            <a:r>
              <a:rPr lang="en-US" sz="1400" dirty="0"/>
              <a:t>, Earth &amp; Marine Sciences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Prawit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24EAE-2E77-7645-A6A0-1CC8C12D441A}"/>
              </a:ext>
            </a:extLst>
          </p:cNvPr>
          <p:cNvSpPr txBox="1"/>
          <p:nvPr/>
        </p:nvSpPr>
        <p:spPr>
          <a:xfrm>
            <a:off x="4572000" y="0"/>
            <a:ext cx="46708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ENGINEERING</a:t>
            </a:r>
          </a:p>
          <a:p>
            <a:r>
              <a:rPr lang="en-US" sz="1400" dirty="0"/>
              <a:t>• General Engineering</a:t>
            </a:r>
          </a:p>
          <a:p>
            <a:r>
              <a:rPr lang="en-US" sz="1400" dirty="0"/>
              <a:t>• </a:t>
            </a:r>
            <a:r>
              <a:rPr lang="en-US" sz="1400" b="1" dirty="0">
                <a:solidFill>
                  <a:schemeClr val="accent6"/>
                </a:solidFill>
              </a:rPr>
              <a:t>Electrical and Electronic Engineering </a:t>
            </a:r>
            <a:r>
              <a:rPr lang="en-US" sz="1400" b="1" dirty="0">
                <a:solidFill>
                  <a:srgbClr val="FF0000"/>
                </a:solidFill>
              </a:rPr>
              <a:t>(15.8%)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Wassana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Mechanical </a:t>
            </a:r>
            <a:r>
              <a:rPr lang="en-US" sz="1400" dirty="0"/>
              <a:t>and Aerospace Engineering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Sakron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Civil Engineering </a:t>
            </a:r>
            <a:r>
              <a:rPr lang="en-US" sz="1400" dirty="0"/>
              <a:t>(inc. Construction &amp; Materials Science) </a:t>
            </a:r>
            <a:r>
              <a:rPr lang="en-US" sz="1400" dirty="0">
                <a:solidFill>
                  <a:srgbClr val="7030A0"/>
                </a:solidFill>
              </a:rPr>
              <a:t>(Bew)</a:t>
            </a:r>
          </a:p>
          <a:p>
            <a:r>
              <a:rPr lang="en-US" sz="1400" dirty="0"/>
              <a:t>• Chemical Engineering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LIFE SCIENCES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Agriculture </a:t>
            </a:r>
            <a:r>
              <a:rPr lang="en-US" sz="1400" dirty="0"/>
              <a:t>&amp; Forestry (inc. food)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Tuk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Biological Sciences </a:t>
            </a:r>
            <a:r>
              <a:rPr lang="en-US" sz="1400" dirty="0"/>
              <a:t>(inc. biochemistry) </a:t>
            </a:r>
            <a:r>
              <a:rPr lang="en-US" sz="1400" dirty="0">
                <a:solidFill>
                  <a:srgbClr val="7030A0"/>
                </a:solidFill>
              </a:rPr>
              <a:t>(Pat)</a:t>
            </a:r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Veterinary Science </a:t>
            </a:r>
            <a:r>
              <a:rPr lang="en-US" sz="1400" dirty="0"/>
              <a:t>(inc. zoology) 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Ratmanee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Sports Science </a:t>
            </a:r>
            <a:r>
              <a:rPr lang="en-US" sz="1400" dirty="0">
                <a:solidFill>
                  <a:srgbClr val="7030A0"/>
                </a:solidFill>
              </a:rPr>
              <a:t>(Arin)</a:t>
            </a:r>
            <a:endParaRPr lang="en-US" sz="1400" dirty="0">
              <a:solidFill>
                <a:srgbClr val="92D050"/>
              </a:solidFill>
            </a:endParaRPr>
          </a:p>
          <a:p>
            <a:r>
              <a:rPr lang="en-US" sz="1400" b="1" dirty="0"/>
              <a:t>BUSINESS AND ECONOMICS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Business &amp; Management </a:t>
            </a:r>
          </a:p>
          <a:p>
            <a:r>
              <a:rPr lang="en-US" sz="1400" dirty="0"/>
              <a:t>• Accounting &amp; Finance </a:t>
            </a:r>
          </a:p>
          <a:p>
            <a:r>
              <a:rPr lang="en-US" sz="1400" dirty="0"/>
              <a:t>• Economics &amp; Econometrics</a:t>
            </a:r>
          </a:p>
          <a:p>
            <a:r>
              <a:rPr lang="en-US" sz="1400" b="1" dirty="0"/>
              <a:t>EDUCATION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Education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Teacher Training</a:t>
            </a:r>
          </a:p>
          <a:p>
            <a:r>
              <a:rPr lang="en-US" sz="1400" dirty="0"/>
              <a:t>• Academic Studies in Education</a:t>
            </a:r>
          </a:p>
          <a:p>
            <a:r>
              <a:rPr lang="en-US" sz="1400" b="1" dirty="0"/>
              <a:t>PSYCHOLOGY</a:t>
            </a:r>
          </a:p>
          <a:p>
            <a:r>
              <a:rPr lang="en-US" sz="1400" dirty="0"/>
              <a:t>• Psychology</a:t>
            </a:r>
          </a:p>
          <a:p>
            <a:r>
              <a:rPr lang="en-US" sz="1400" dirty="0"/>
              <a:t>• Educational / Sport / Business /Clinical / Animal Psychology</a:t>
            </a:r>
          </a:p>
          <a:p>
            <a:r>
              <a:rPr lang="en-US" sz="1400" dirty="0"/>
              <a:t>• Clinical Psychology</a:t>
            </a:r>
          </a:p>
          <a:p>
            <a:r>
              <a:rPr lang="en-US" sz="1400" b="1" dirty="0"/>
              <a:t>LAW</a:t>
            </a:r>
          </a:p>
          <a:p>
            <a:r>
              <a:rPr lang="en-US" sz="1400" dirty="0"/>
              <a:t>• </a:t>
            </a:r>
            <a:r>
              <a:rPr lang="en-US" sz="1400" dirty="0">
                <a:solidFill>
                  <a:srgbClr val="00B050"/>
                </a:solidFill>
              </a:rPr>
              <a:t>Law</a:t>
            </a:r>
            <a:r>
              <a:rPr lang="th-TH" sz="1400" dirty="0">
                <a:solidFill>
                  <a:srgbClr val="00B050"/>
                </a:solidFill>
              </a:rPr>
              <a:t> (นิติศาสตร์)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B3CB3-46E8-7944-B608-6F937E1D68D4}"/>
              </a:ext>
            </a:extLst>
          </p:cNvPr>
          <p:cNvSpPr txBox="1"/>
          <p:nvPr/>
        </p:nvSpPr>
        <p:spPr>
          <a:xfrm>
            <a:off x="-9747" y="6131641"/>
            <a:ext cx="3882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calendar year January to December 2020 </a:t>
            </a:r>
          </a:p>
          <a:p>
            <a:r>
              <a:rPr lang="en-US" sz="1400" dirty="0"/>
              <a:t>The academic year that ended in 2019-20 </a:t>
            </a:r>
          </a:p>
          <a:p>
            <a:r>
              <a:rPr lang="en-US" sz="1400" dirty="0"/>
              <a:t>The financial year that ended in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A7191-4EB1-0D4B-944F-EB4DD7B077EE}"/>
              </a:ext>
            </a:extLst>
          </p:cNvPr>
          <p:cNvSpPr txBox="1"/>
          <p:nvPr/>
        </p:nvSpPr>
        <p:spPr>
          <a:xfrm>
            <a:off x="4656999" y="6113233"/>
            <a:ext cx="4473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rankings, released in September-October, use data collected in January-February-March of the same year.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E27730-7B0C-B2B7-2E60-597111CFE29F}"/>
              </a:ext>
            </a:extLst>
          </p:cNvPr>
          <p:cNvCxnSpPr>
            <a:cxnSpLocks/>
          </p:cNvCxnSpPr>
          <p:nvPr/>
        </p:nvCxnSpPr>
        <p:spPr>
          <a:xfrm>
            <a:off x="138545" y="5597238"/>
            <a:ext cx="983673" cy="0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46E125-A7CE-F5DB-13A4-80E402CAC416}"/>
              </a:ext>
            </a:extLst>
          </p:cNvPr>
          <p:cNvCxnSpPr>
            <a:cxnSpLocks/>
          </p:cNvCxnSpPr>
          <p:nvPr/>
        </p:nvCxnSpPr>
        <p:spPr>
          <a:xfrm>
            <a:off x="138540" y="5403271"/>
            <a:ext cx="983673" cy="0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18910-3F32-B4B6-81DC-2D472641086F}"/>
              </a:ext>
            </a:extLst>
          </p:cNvPr>
          <p:cNvCxnSpPr>
            <a:cxnSpLocks/>
          </p:cNvCxnSpPr>
          <p:nvPr/>
        </p:nvCxnSpPr>
        <p:spPr>
          <a:xfrm>
            <a:off x="138540" y="2840193"/>
            <a:ext cx="1454728" cy="6740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F52B5B-4ECF-7D10-DFF0-FC4485F011A9}"/>
              </a:ext>
            </a:extLst>
          </p:cNvPr>
          <p:cNvCxnSpPr>
            <a:cxnSpLocks/>
          </p:cNvCxnSpPr>
          <p:nvPr/>
        </p:nvCxnSpPr>
        <p:spPr>
          <a:xfrm>
            <a:off x="4724398" y="2410693"/>
            <a:ext cx="1496291" cy="0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BE0D31-86A4-480E-0B69-4EF66F9A923D}"/>
              </a:ext>
            </a:extLst>
          </p:cNvPr>
          <p:cNvCxnSpPr>
            <a:cxnSpLocks/>
          </p:cNvCxnSpPr>
          <p:nvPr/>
        </p:nvCxnSpPr>
        <p:spPr>
          <a:xfrm>
            <a:off x="138540" y="5181595"/>
            <a:ext cx="983673" cy="0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9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Institutional Ranking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B30FAEBE-F7AC-FC49-B692-FDF92E30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2"/>
            <a:ext cx="9144000" cy="50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1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Subject-Based Questionnaires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55B558-D9CD-1EBF-4172-F60EC986F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9" r="10303"/>
          <a:stretch/>
        </p:blipFill>
        <p:spPr>
          <a:xfrm>
            <a:off x="501119" y="1853559"/>
            <a:ext cx="8201891" cy="411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5D660-F3CB-F59D-4CE9-6E058B7F239C}"/>
              </a:ext>
            </a:extLst>
          </p:cNvPr>
          <p:cNvSpPr txBox="1"/>
          <p:nvPr/>
        </p:nvSpPr>
        <p:spPr>
          <a:xfrm>
            <a:off x="793664" y="6433248"/>
            <a:ext cx="441146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TH" b="1" dirty="0"/>
              <a:t>67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7E912-1958-00D1-D326-25D4E252BBEB}"/>
              </a:ext>
            </a:extLst>
          </p:cNvPr>
          <p:cNvSpPr txBox="1"/>
          <p:nvPr/>
        </p:nvSpPr>
        <p:spPr>
          <a:xfrm>
            <a:off x="619383" y="1416283"/>
            <a:ext cx="7978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H" b="1" dirty="0"/>
              <a:t>U-Multirank – Subject Questionnaire 2020/21-Questionmark Texts/FAQ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2AC13EA-525A-6D70-FDF1-3B8FFA7E6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2" y="617330"/>
            <a:ext cx="4093101" cy="84346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12534844-0E32-DF75-8F35-A1B89D3AF2B1}"/>
              </a:ext>
            </a:extLst>
          </p:cNvPr>
          <p:cNvSpPr/>
          <p:nvPr/>
        </p:nvSpPr>
        <p:spPr>
          <a:xfrm>
            <a:off x="619383" y="6046010"/>
            <a:ext cx="789709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145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pecial Lecture : Department of Physics, Brawijaya University…"/>
          <p:cNvSpPr txBox="1">
            <a:spLocks noGrp="1"/>
          </p:cNvSpPr>
          <p:nvPr>
            <p:ph type="ctrTitle"/>
          </p:nvPr>
        </p:nvSpPr>
        <p:spPr>
          <a:xfrm>
            <a:off x="-17038" y="-3681"/>
            <a:ext cx="9161038" cy="610126"/>
          </a:xfrm>
          <a:prstGeom prst="rect">
            <a:avLst/>
          </a:prstGeom>
          <a:gradFill flip="none" rotWithShape="1">
            <a:gsLst>
              <a:gs pos="19000">
                <a:srgbClr val="FF40FF"/>
              </a:gs>
              <a:gs pos="69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</p:spPr>
        <p:txBody>
          <a:bodyPr anchor="ctr">
            <a:noAutofit/>
          </a:bodyPr>
          <a:lstStyle/>
          <a:p>
            <a:pPr defTabSz="406644">
              <a:defRPr sz="3959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en-US" sz="2800" dirty="0"/>
              <a:t>Subject-Based Student Survey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F161-852D-2B4D-8C5E-96522C463EDD}"/>
              </a:ext>
            </a:extLst>
          </p:cNvPr>
          <p:cNvSpPr txBox="1"/>
          <p:nvPr/>
        </p:nvSpPr>
        <p:spPr>
          <a:xfrm>
            <a:off x="7160733" y="720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600" dirty="0">
                <a:solidFill>
                  <a:schemeClr val="bg1"/>
                </a:solidFill>
              </a:rPr>
              <a:t>Sakon Nakhon </a:t>
            </a:r>
          </a:p>
          <a:p>
            <a:r>
              <a:rPr lang="en-TH" sz="1600" dirty="0">
                <a:solidFill>
                  <a:schemeClr val="bg1"/>
                </a:solidFill>
              </a:rPr>
              <a:t>Rajabhat University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1E0E357-F7DC-C548-8926-BB21AB65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8" y="-7547"/>
            <a:ext cx="504494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C5CAE90-F8C2-792A-0BB1-D6F76C87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2" y="665718"/>
            <a:ext cx="8303342" cy="61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36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1369</Words>
  <Application>Microsoft Macintosh PowerPoint</Application>
  <PresentationFormat>On-screen Show (4:3)</PresentationFormat>
  <Paragraphs>251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Aharoni</vt:lpstr>
      <vt:lpstr>Arial</vt:lpstr>
      <vt:lpstr>Calibri</vt:lpstr>
      <vt:lpstr>Helvetica Neue Black Condensed</vt:lpstr>
      <vt:lpstr>Helvetica Neue Thin</vt:lpstr>
      <vt:lpstr>TH Fah kwang</vt:lpstr>
      <vt:lpstr>TH SarabunPSK</vt:lpstr>
      <vt:lpstr>Times New Roman</vt:lpstr>
      <vt:lpstr>Wingdings</vt:lpstr>
      <vt:lpstr>Cover and End Slide Master</vt:lpstr>
      <vt:lpstr>Contents Slide Master</vt:lpstr>
      <vt:lpstr>Section Break Slide Master</vt:lpstr>
      <vt:lpstr>1st U-Multirank Staff Meeting 22-06-2022</vt:lpstr>
      <vt:lpstr>PowerPoint Presentation</vt:lpstr>
      <vt:lpstr>PowerPoint Presentation</vt:lpstr>
      <vt:lpstr>U-Multirank : 2020/2021 Data for UM 2022</vt:lpstr>
      <vt:lpstr>U-Multirank : Subjects</vt:lpstr>
      <vt:lpstr>PowerPoint Presentation</vt:lpstr>
      <vt:lpstr>Institutional Ranking</vt:lpstr>
      <vt:lpstr>Subject-Based Questionnaires</vt:lpstr>
      <vt:lpstr>Subject-Based Student Survey</vt:lpstr>
      <vt:lpstr>U-Multirank : 2019/2021 Data for UM 2023</vt:lpstr>
      <vt:lpstr>SNRU-U-Multirank 2022 (2015-2020 data)</vt:lpstr>
      <vt:lpstr>Result-SNRU-2022</vt:lpstr>
      <vt:lpstr>U-Multirank Thailand 2021</vt:lpstr>
      <vt:lpstr>U-Multirank Meeting 2023?</vt:lpstr>
      <vt:lpstr>Timeline U-Multirank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Tosawat Seetawan</cp:lastModifiedBy>
  <cp:revision>319</cp:revision>
  <cp:lastPrinted>2022-06-21T12:16:27Z</cp:lastPrinted>
  <dcterms:created xsi:type="dcterms:W3CDTF">2019-01-14T06:35:35Z</dcterms:created>
  <dcterms:modified xsi:type="dcterms:W3CDTF">2022-06-22T15:06:37Z</dcterms:modified>
</cp:coreProperties>
</file>