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7" r:id="rId4"/>
    <p:sldId id="284" r:id="rId5"/>
    <p:sldId id="314" r:id="rId6"/>
    <p:sldId id="354" r:id="rId7"/>
    <p:sldId id="355" r:id="rId8"/>
    <p:sldId id="356" r:id="rId9"/>
    <p:sldId id="357" r:id="rId10"/>
    <p:sldId id="358" r:id="rId11"/>
    <p:sldId id="353" r:id="rId12"/>
    <p:sldId id="359" r:id="rId13"/>
    <p:sldId id="326" r:id="rId14"/>
    <p:sldId id="327" r:id="rId15"/>
    <p:sldId id="328" r:id="rId16"/>
    <p:sldId id="329" r:id="rId17"/>
    <p:sldId id="330" r:id="rId18"/>
    <p:sldId id="331" r:id="rId19"/>
    <p:sldId id="360" r:id="rId20"/>
    <p:sldId id="260" r:id="rId21"/>
    <p:sldId id="261" r:id="rId22"/>
    <p:sldId id="361" r:id="rId23"/>
    <p:sldId id="362" r:id="rId24"/>
    <p:sldId id="264" r:id="rId2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76D"/>
    <a:srgbClr val="FFFF00"/>
    <a:srgbClr val="FF3300"/>
    <a:srgbClr val="32AEB8"/>
    <a:srgbClr val="FF0066"/>
    <a:srgbClr val="76347E"/>
    <a:srgbClr val="FFFFE5"/>
    <a:srgbClr val="71D2D9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92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5A-4946-8CAB-C288BB1DFE9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B5A-4946-8CAB-C288BB1DFE9D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5A-4946-8CAB-C288BB1DF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4D-4B7E-97E7-DBDCA222588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4D-4B7E-97E7-DBDCA222588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4D-4B7E-97E7-DBDCA2225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EA-4ED6-9E5F-9349A81EB27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EA-4ED6-9E5F-9349A81EB27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EA-4ED6-9E5F-9349A81EB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2384F-1C92-445F-9A9F-51E18A0F0EF1}" type="datetimeFigureOut">
              <a:rPr lang="th-TH" smtClean="0"/>
              <a:t>28/12/64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10770-E416-4B4F-8299-57E204BDFB1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001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solidFill>
                  <a:srgbClr val="FF0000"/>
                </a:solidFill>
              </a:rPr>
              <a:t>เสร็จแล้ว-2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C9DC4-5316-45A1-A729-C1424B3255F6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155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74D7-04B7-4BB8-B1B4-27B8D6314E81}" type="datetime1">
              <a:rPr lang="th-TH" smtClean="0"/>
              <a:t>28/12/64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805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1E3D-91C7-4BC6-BEC6-DBAD5D955671}" type="datetime1">
              <a:rPr lang="th-TH" smtClean="0"/>
              <a:t>28/12/64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02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4099-C36B-49A5-9D1F-1FB77F335E74}" type="datetime1">
              <a:rPr lang="th-TH" smtClean="0"/>
              <a:t>28/12/64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599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7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2159561" cy="68580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112000" y="34314"/>
            <a:ext cx="10080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7" y="4442899"/>
            <a:ext cx="144993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 userDrawn="1"/>
        </p:nvCxnSpPr>
        <p:spPr>
          <a:xfrm>
            <a:off x="948995" y="6602899"/>
            <a:ext cx="11243005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0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35101" y="1682824"/>
            <a:ext cx="2112235" cy="26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44672" cy="110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06512" y="1802824"/>
            <a:ext cx="1920213" cy="24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64577" y="1916954"/>
            <a:ext cx="1728192" cy="215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355712" y="1802824"/>
            <a:ext cx="1920213" cy="24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484301" y="1922826"/>
            <a:ext cx="1728192" cy="215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2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34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0000" y="239400"/>
            <a:ext cx="11712000" cy="6379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7063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60000" y="590007"/>
            <a:ext cx="10272000" cy="5708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67808" y="0"/>
            <a:ext cx="345638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4604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7" y="2180862"/>
            <a:ext cx="5622861" cy="3080977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10352" y="2308196"/>
            <a:ext cx="3936437" cy="25409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4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407701" y="1685331"/>
            <a:ext cx="3696000" cy="46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978336" y="1685331"/>
            <a:ext cx="2447701" cy="2304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8336" y="3989075"/>
            <a:ext cx="2447701" cy="2304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3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40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215680" y="5253203"/>
            <a:ext cx="2880320" cy="1604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6000" y="0"/>
            <a:ext cx="2880320" cy="1604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15680" y="0"/>
            <a:ext cx="2880000" cy="5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096320" y="1578000"/>
            <a:ext cx="2880000" cy="5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983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1F9A-D4C6-4120-BC60-E32C55344338}" type="datetime1">
              <a:rPr lang="th-TH" smtClean="0"/>
              <a:t>28/12/64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5305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1748645"/>
            <a:ext cx="4525744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00822" y="1925232"/>
            <a:ext cx="4139060" cy="2847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7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4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3853912"/>
            <a:ext cx="12192000" cy="30040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227596" y="2070578"/>
            <a:ext cx="1731401" cy="2990604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1326117" y="2323779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880704" y="2784806"/>
            <a:ext cx="1731401" cy="2990604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979225" y="3055712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6533812" y="1844491"/>
            <a:ext cx="1731401" cy="2990604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32333" y="2115398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186918" y="3126695"/>
            <a:ext cx="1731401" cy="2990604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285440" y="3397602"/>
            <a:ext cx="1524232" cy="2403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4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17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83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90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98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81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10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00848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37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0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AB90-4F6F-42F8-B8E8-3E9B13169BEE}" type="datetime1">
              <a:rPr lang="th-TH" smtClean="0"/>
              <a:t>28/12/64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3903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948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902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271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8589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9165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3463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6717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997441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52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B1CCA-B8C3-4558-A74C-4DFEEA9B29E6}" type="datetime1">
              <a:rPr lang="th-TH" smtClean="0"/>
              <a:t>28/12/64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090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E603-66DA-4A0A-96C6-711D5830DAD4}" type="datetime1">
              <a:rPr lang="th-TH" smtClean="0"/>
              <a:t>28/12/64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053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9FDC-8EB6-489B-8DD6-B0A60DF9ED48}" type="datetime1">
              <a:rPr lang="th-TH" smtClean="0"/>
              <a:t>28/12/64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275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705A1-30E3-49F7-A8CA-DE3FB69EADA0}" type="datetime1">
              <a:rPr lang="th-TH" smtClean="0"/>
              <a:t>28/12/64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615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51FAE-4520-4D27-B54A-896EF1222A94}" type="datetime1">
              <a:rPr lang="th-TH" smtClean="0"/>
              <a:t>28/12/64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880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23F-D58E-4C91-BC19-1BB71795DCAC}" type="datetime1">
              <a:rPr lang="th-TH" smtClean="0"/>
              <a:t>28/12/64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568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691E2-B71F-41A6-8414-D1249BD791E3}" type="datetime1">
              <a:rPr lang="th-TH" smtClean="0"/>
              <a:t>28/12/64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1204812" y="6571257"/>
            <a:ext cx="872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9E10B9D3-ED80-489C-A6C6-B14F701847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35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4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6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chart" Target="../charts/chart3.xml"/><Relationship Id="rId4" Type="http://schemas.openxmlformats.org/officeDocument/2006/relationships/image" Target="../media/image41.jpeg"/><Relationship Id="rId9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46.jpe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26" Type="http://schemas.openxmlformats.org/officeDocument/2006/relationships/image" Target="../media/image95.jpeg"/><Relationship Id="rId3" Type="http://schemas.openxmlformats.org/officeDocument/2006/relationships/image" Target="../media/image72.jpeg"/><Relationship Id="rId21" Type="http://schemas.openxmlformats.org/officeDocument/2006/relationships/image" Target="../media/image90.jpeg"/><Relationship Id="rId34" Type="http://schemas.openxmlformats.org/officeDocument/2006/relationships/image" Target="../media/image10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33" Type="http://schemas.openxmlformats.org/officeDocument/2006/relationships/image" Target="../media/image102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29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32" Type="http://schemas.openxmlformats.org/officeDocument/2006/relationships/image" Target="../media/image101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28" Type="http://schemas.openxmlformats.org/officeDocument/2006/relationships/image" Target="../media/image97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31" Type="http://schemas.openxmlformats.org/officeDocument/2006/relationships/image" Target="../media/image100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Relationship Id="rId27" Type="http://schemas.openxmlformats.org/officeDocument/2006/relationships/image" Target="../media/image96.jpeg"/><Relationship Id="rId30" Type="http://schemas.openxmlformats.org/officeDocument/2006/relationships/image" Target="../media/image99.jpeg"/><Relationship Id="rId8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18" Type="http://schemas.openxmlformats.org/officeDocument/2006/relationships/image" Target="../media/image120.jpeg"/><Relationship Id="rId3" Type="http://schemas.openxmlformats.org/officeDocument/2006/relationships/image" Target="../media/image105.jpeg"/><Relationship Id="rId21" Type="http://schemas.openxmlformats.org/officeDocument/2006/relationships/image" Target="../media/image123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9.jpeg"/><Relationship Id="rId2" Type="http://schemas.openxmlformats.org/officeDocument/2006/relationships/image" Target="../media/image104.jpeg"/><Relationship Id="rId16" Type="http://schemas.openxmlformats.org/officeDocument/2006/relationships/image" Target="../media/image118.jpeg"/><Relationship Id="rId20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23" Type="http://schemas.openxmlformats.org/officeDocument/2006/relationships/image" Target="../media/image125.jpeg"/><Relationship Id="rId10" Type="http://schemas.openxmlformats.org/officeDocument/2006/relationships/image" Target="../media/image112.jpeg"/><Relationship Id="rId19" Type="http://schemas.openxmlformats.org/officeDocument/2006/relationships/image" Target="../media/image121.pn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g"/><Relationship Id="rId22" Type="http://schemas.openxmlformats.org/officeDocument/2006/relationships/image" Target="../media/image1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18" Type="http://schemas.openxmlformats.org/officeDocument/2006/relationships/image" Target="../media/image142.jpeg"/><Relationship Id="rId26" Type="http://schemas.openxmlformats.org/officeDocument/2006/relationships/image" Target="../media/image150.jpeg"/><Relationship Id="rId3" Type="http://schemas.openxmlformats.org/officeDocument/2006/relationships/image" Target="../media/image127.jpeg"/><Relationship Id="rId21" Type="http://schemas.openxmlformats.org/officeDocument/2006/relationships/image" Target="../media/image145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jpg"/><Relationship Id="rId25" Type="http://schemas.openxmlformats.org/officeDocument/2006/relationships/image" Target="../media/image149.jpeg"/><Relationship Id="rId2" Type="http://schemas.openxmlformats.org/officeDocument/2006/relationships/image" Target="../media/image126.jpeg"/><Relationship Id="rId16" Type="http://schemas.openxmlformats.org/officeDocument/2006/relationships/image" Target="../media/image140.jpeg"/><Relationship Id="rId20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24" Type="http://schemas.openxmlformats.org/officeDocument/2006/relationships/image" Target="../media/image148.png"/><Relationship Id="rId5" Type="http://schemas.openxmlformats.org/officeDocument/2006/relationships/image" Target="../media/image129.jpeg"/><Relationship Id="rId15" Type="http://schemas.openxmlformats.org/officeDocument/2006/relationships/image" Target="../media/image139.jpg"/><Relationship Id="rId23" Type="http://schemas.openxmlformats.org/officeDocument/2006/relationships/image" Target="../media/image147.png"/><Relationship Id="rId28" Type="http://schemas.openxmlformats.org/officeDocument/2006/relationships/image" Target="../media/image152.jpeg"/><Relationship Id="rId10" Type="http://schemas.openxmlformats.org/officeDocument/2006/relationships/image" Target="../media/image134.jpeg"/><Relationship Id="rId19" Type="http://schemas.openxmlformats.org/officeDocument/2006/relationships/image" Target="../media/image143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Relationship Id="rId22" Type="http://schemas.openxmlformats.org/officeDocument/2006/relationships/image" Target="../media/image146.jpeg"/><Relationship Id="rId27" Type="http://schemas.openxmlformats.org/officeDocument/2006/relationships/image" Target="../media/image1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4.jpeg"/><Relationship Id="rId18" Type="http://schemas.openxmlformats.org/officeDocument/2006/relationships/image" Target="../media/image168.png"/><Relationship Id="rId3" Type="http://schemas.openxmlformats.org/officeDocument/2006/relationships/image" Target="../media/image154.jpeg"/><Relationship Id="rId21" Type="http://schemas.openxmlformats.org/officeDocument/2006/relationships/image" Target="../media/image171.jpeg"/><Relationship Id="rId7" Type="http://schemas.openxmlformats.org/officeDocument/2006/relationships/image" Target="../media/image158.jpeg"/><Relationship Id="rId12" Type="http://schemas.openxmlformats.org/officeDocument/2006/relationships/image" Target="../media/image163.png"/><Relationship Id="rId17" Type="http://schemas.openxmlformats.org/officeDocument/2006/relationships/image" Target="../media/image167.jpeg"/><Relationship Id="rId2" Type="http://schemas.openxmlformats.org/officeDocument/2006/relationships/image" Target="../media/image153.jpeg"/><Relationship Id="rId16" Type="http://schemas.openxmlformats.org/officeDocument/2006/relationships/image" Target="../media/image166.jpeg"/><Relationship Id="rId20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5" Type="http://schemas.openxmlformats.org/officeDocument/2006/relationships/image" Target="../media/image165.png"/><Relationship Id="rId23" Type="http://schemas.openxmlformats.org/officeDocument/2006/relationships/image" Target="../media/image173.jpeg"/><Relationship Id="rId10" Type="http://schemas.openxmlformats.org/officeDocument/2006/relationships/image" Target="../media/image161.jpg"/><Relationship Id="rId19" Type="http://schemas.openxmlformats.org/officeDocument/2006/relationships/image" Target="../media/image169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Relationship Id="rId14" Type="http://schemas.openxmlformats.org/officeDocument/2006/relationships/image" Target="../media/image116.jpg"/><Relationship Id="rId22" Type="http://schemas.openxmlformats.org/officeDocument/2006/relationships/image" Target="../media/image1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13" Type="http://schemas.openxmlformats.org/officeDocument/2006/relationships/image" Target="../media/image194.jpg"/><Relationship Id="rId18" Type="http://schemas.openxmlformats.org/officeDocument/2006/relationships/image" Target="../media/image199.jpeg"/><Relationship Id="rId3" Type="http://schemas.openxmlformats.org/officeDocument/2006/relationships/image" Target="../media/image184.png"/><Relationship Id="rId7" Type="http://schemas.openxmlformats.org/officeDocument/2006/relationships/image" Target="../media/image188.jpg"/><Relationship Id="rId12" Type="http://schemas.openxmlformats.org/officeDocument/2006/relationships/image" Target="../media/image193.jpeg"/><Relationship Id="rId17" Type="http://schemas.openxmlformats.org/officeDocument/2006/relationships/image" Target="../media/image198.jpeg"/><Relationship Id="rId2" Type="http://schemas.openxmlformats.org/officeDocument/2006/relationships/image" Target="../media/image183.jpeg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11" Type="http://schemas.openxmlformats.org/officeDocument/2006/relationships/image" Target="../media/image192.jpeg"/><Relationship Id="rId5" Type="http://schemas.openxmlformats.org/officeDocument/2006/relationships/image" Target="../media/image186.jpeg"/><Relationship Id="rId15" Type="http://schemas.openxmlformats.org/officeDocument/2006/relationships/image" Target="../media/image196.jpeg"/><Relationship Id="rId10" Type="http://schemas.openxmlformats.org/officeDocument/2006/relationships/image" Target="../media/image191.jpeg"/><Relationship Id="rId19" Type="http://schemas.openxmlformats.org/officeDocument/2006/relationships/image" Target="../media/image200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Relationship Id="rId14" Type="http://schemas.openxmlformats.org/officeDocument/2006/relationships/image" Target="../media/image19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1</a:t>
            </a:fld>
            <a:endParaRPr lang="th-TH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B4DF4CE-1558-4A8D-BAE9-91FBA5F1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17063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E9A9088-3264-48BE-BFA3-9045D436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10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B6AD31C-E0D1-4E4A-B289-E7B01967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28" y="669017"/>
            <a:ext cx="4197650" cy="5613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FB855640-5AE4-4BEA-AF21-4E52513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522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</a:t>
            </a:r>
            <a:endParaRPr lang="th-TH" sz="3200" b="1" dirty="0"/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93E4EB9A-32BF-4B70-ACBE-8C03A1AE8F65}"/>
              </a:ext>
            </a:extLst>
          </p:cNvPr>
          <p:cNvSpPr/>
          <p:nvPr/>
        </p:nvSpPr>
        <p:spPr>
          <a:xfrm>
            <a:off x="279052" y="19595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8" name="รูปหกเหลี่ยม 7">
            <a:extLst>
              <a:ext uri="{FF2B5EF4-FFF2-40B4-BE49-F238E27FC236}">
                <a16:creationId xmlns:a16="http://schemas.microsoft.com/office/drawing/2014/main" id="{8D3E5C4F-97CD-42E8-AA6B-2926CDD53DCF}"/>
              </a:ext>
            </a:extLst>
          </p:cNvPr>
          <p:cNvSpPr/>
          <p:nvPr/>
        </p:nvSpPr>
        <p:spPr>
          <a:xfrm>
            <a:off x="4911477" y="5867143"/>
            <a:ext cx="1172317" cy="830021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รูปหกเหลี่ยม 8">
            <a:extLst>
              <a:ext uri="{FF2B5EF4-FFF2-40B4-BE49-F238E27FC236}">
                <a16:creationId xmlns:a16="http://schemas.microsoft.com/office/drawing/2014/main" id="{2B9BEF19-D4F9-4538-B784-42F4F72B8400}"/>
              </a:ext>
            </a:extLst>
          </p:cNvPr>
          <p:cNvSpPr/>
          <p:nvPr/>
        </p:nvSpPr>
        <p:spPr>
          <a:xfrm>
            <a:off x="8158684" y="5903627"/>
            <a:ext cx="1197771" cy="86787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รูปหกเหลี่ยม 9">
            <a:extLst>
              <a:ext uri="{FF2B5EF4-FFF2-40B4-BE49-F238E27FC236}">
                <a16:creationId xmlns:a16="http://schemas.microsoft.com/office/drawing/2014/main" id="{1E9A6D04-0515-4BC2-AFE8-87DB1C51E1EC}"/>
              </a:ext>
            </a:extLst>
          </p:cNvPr>
          <p:cNvSpPr/>
          <p:nvPr/>
        </p:nvSpPr>
        <p:spPr>
          <a:xfrm>
            <a:off x="6100526" y="5881663"/>
            <a:ext cx="1012347" cy="842642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รูปหกเหลี่ยม 10">
            <a:extLst>
              <a:ext uri="{FF2B5EF4-FFF2-40B4-BE49-F238E27FC236}">
                <a16:creationId xmlns:a16="http://schemas.microsoft.com/office/drawing/2014/main" id="{7CB0C8DF-DC03-4A77-997F-0DBE6144FEEA}"/>
              </a:ext>
            </a:extLst>
          </p:cNvPr>
          <p:cNvSpPr/>
          <p:nvPr/>
        </p:nvSpPr>
        <p:spPr>
          <a:xfrm>
            <a:off x="7129605" y="5886584"/>
            <a:ext cx="1012347" cy="867878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รูปหกเหลี่ยม 11">
            <a:extLst>
              <a:ext uri="{FF2B5EF4-FFF2-40B4-BE49-F238E27FC236}">
                <a16:creationId xmlns:a16="http://schemas.microsoft.com/office/drawing/2014/main" id="{B097E4D3-7B46-4638-B769-252F68561994}"/>
              </a:ext>
            </a:extLst>
          </p:cNvPr>
          <p:cNvSpPr/>
          <p:nvPr/>
        </p:nvSpPr>
        <p:spPr>
          <a:xfrm>
            <a:off x="9364870" y="5888222"/>
            <a:ext cx="1053435" cy="867878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3" name="차트 44">
            <a:extLst>
              <a:ext uri="{FF2B5EF4-FFF2-40B4-BE49-F238E27FC236}">
                <a16:creationId xmlns:a16="http://schemas.microsoft.com/office/drawing/2014/main" id="{B9DE8D65-70D0-4BF6-9F01-1E459D32A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020892"/>
              </p:ext>
            </p:extLst>
          </p:nvPr>
        </p:nvGraphicFramePr>
        <p:xfrm>
          <a:off x="7173320" y="1131704"/>
          <a:ext cx="1794483" cy="176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차트 43">
            <a:extLst>
              <a:ext uri="{FF2B5EF4-FFF2-40B4-BE49-F238E27FC236}">
                <a16:creationId xmlns:a16="http://schemas.microsoft.com/office/drawing/2014/main" id="{D9F295BC-595E-4D60-9027-A999A35EC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465883"/>
              </p:ext>
            </p:extLst>
          </p:nvPr>
        </p:nvGraphicFramePr>
        <p:xfrm>
          <a:off x="9039107" y="1092725"/>
          <a:ext cx="1794483" cy="176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Oval 34">
            <a:extLst>
              <a:ext uri="{FF2B5EF4-FFF2-40B4-BE49-F238E27FC236}">
                <a16:creationId xmlns:a16="http://schemas.microsoft.com/office/drawing/2014/main" id="{AD13D095-AF7D-42FD-9255-B4CBE2A464C0}"/>
              </a:ext>
            </a:extLst>
          </p:cNvPr>
          <p:cNvSpPr/>
          <p:nvPr/>
        </p:nvSpPr>
        <p:spPr>
          <a:xfrm>
            <a:off x="9515597" y="1587617"/>
            <a:ext cx="813693" cy="813693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8" name="Oval 33">
            <a:extLst>
              <a:ext uri="{FF2B5EF4-FFF2-40B4-BE49-F238E27FC236}">
                <a16:creationId xmlns:a16="http://schemas.microsoft.com/office/drawing/2014/main" id="{3070CDA7-F58B-4740-8563-76157E16783F}"/>
              </a:ext>
            </a:extLst>
          </p:cNvPr>
          <p:cNvSpPr/>
          <p:nvPr/>
        </p:nvSpPr>
        <p:spPr>
          <a:xfrm>
            <a:off x="7699367" y="1671976"/>
            <a:ext cx="813693" cy="813693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280D41B8-2039-4CCC-BE62-CE412D9D632E}"/>
              </a:ext>
            </a:extLst>
          </p:cNvPr>
          <p:cNvSpPr txBox="1"/>
          <p:nvPr/>
        </p:nvSpPr>
        <p:spPr>
          <a:xfrm>
            <a:off x="9547362" y="1775631"/>
            <a:ext cx="781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srgbClr val="F2AC30"/>
                </a:solidFill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5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2AC30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0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2AC30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%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2AC30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A2932B32-6B44-40DE-9E3C-1FDB7EC14FC7}"/>
              </a:ext>
            </a:extLst>
          </p:cNvPr>
          <p:cNvSpPr txBox="1"/>
          <p:nvPr/>
        </p:nvSpPr>
        <p:spPr>
          <a:xfrm>
            <a:off x="7731132" y="1870175"/>
            <a:ext cx="781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30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%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E3FE4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5DD044C1-E7FC-483C-AF95-B5E2E0C81D2A}"/>
              </a:ext>
            </a:extLst>
          </p:cNvPr>
          <p:cNvSpPr/>
          <p:nvPr/>
        </p:nvSpPr>
        <p:spPr>
          <a:xfrm>
            <a:off x="7658162" y="1096823"/>
            <a:ext cx="648072" cy="648072"/>
          </a:xfrm>
          <a:prstGeom prst="ellipse">
            <a:avLst/>
          </a:prstGeom>
          <a:solidFill>
            <a:srgbClr val="FE3FE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78070BE7-D6EB-43A0-BC6C-F45AAC1DE6BA}"/>
              </a:ext>
            </a:extLst>
          </p:cNvPr>
          <p:cNvSpPr/>
          <p:nvPr/>
        </p:nvSpPr>
        <p:spPr>
          <a:xfrm>
            <a:off x="9223326" y="1022204"/>
            <a:ext cx="648072" cy="648072"/>
          </a:xfrm>
          <a:prstGeom prst="ellipse">
            <a:avLst/>
          </a:prstGeom>
          <a:solidFill>
            <a:srgbClr val="F2AC3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63ABB6A6-5B7F-4CD4-BE28-33018B14FB97}"/>
              </a:ext>
            </a:extLst>
          </p:cNvPr>
          <p:cNvGrpSpPr/>
          <p:nvPr/>
        </p:nvGrpSpPr>
        <p:grpSpPr>
          <a:xfrm>
            <a:off x="5610473" y="1116174"/>
            <a:ext cx="1502244" cy="1581190"/>
            <a:chOff x="734072" y="1367032"/>
            <a:chExt cx="1502244" cy="1581190"/>
          </a:xfrm>
        </p:grpSpPr>
        <p:graphicFrame>
          <p:nvGraphicFramePr>
            <p:cNvPr id="26" name="차트 39">
              <a:extLst>
                <a:ext uri="{FF2B5EF4-FFF2-40B4-BE49-F238E27FC236}">
                  <a16:creationId xmlns:a16="http://schemas.microsoft.com/office/drawing/2014/main" id="{15BD619F-9CAC-4C80-9B23-B6B19BDE367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72207389"/>
                </p:ext>
              </p:extLst>
            </p:nvPr>
          </p:nvGraphicFramePr>
          <p:xfrm>
            <a:off x="734072" y="1437553"/>
            <a:ext cx="1502244" cy="15106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C4A36509-734B-48E5-9765-2D923078BBEF}"/>
                </a:ext>
              </a:extLst>
            </p:cNvPr>
            <p:cNvSpPr/>
            <p:nvPr/>
          </p:nvSpPr>
          <p:spPr>
            <a:xfrm>
              <a:off x="1156943" y="1951782"/>
              <a:ext cx="680706" cy="58812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5BA42124-F6B7-4EA3-8169-6493D80AD24D}"/>
                </a:ext>
              </a:extLst>
            </p:cNvPr>
            <p:cNvSpPr txBox="1"/>
            <p:nvPr/>
          </p:nvSpPr>
          <p:spPr>
            <a:xfrm>
              <a:off x="1156943" y="2022039"/>
              <a:ext cx="781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3E97C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50%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E97C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9" name="Oval 2">
              <a:extLst>
                <a:ext uri="{FF2B5EF4-FFF2-40B4-BE49-F238E27FC236}">
                  <a16:creationId xmlns:a16="http://schemas.microsoft.com/office/drawing/2014/main" id="{C698FFA0-CB77-4447-B79B-15081291C597}"/>
                </a:ext>
              </a:extLst>
            </p:cNvPr>
            <p:cNvSpPr/>
            <p:nvPr/>
          </p:nvSpPr>
          <p:spPr>
            <a:xfrm>
              <a:off x="922242" y="1367032"/>
              <a:ext cx="648072" cy="648072"/>
            </a:xfrm>
            <a:prstGeom prst="ellipse">
              <a:avLst/>
            </a:prstGeom>
            <a:solidFill>
              <a:srgbClr val="33E97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A1807705-C848-420E-8E1C-618BD6F93929}"/>
                </a:ext>
              </a:extLst>
            </p:cNvPr>
            <p:cNvSpPr txBox="1"/>
            <p:nvPr/>
          </p:nvSpPr>
          <p:spPr>
            <a:xfrm>
              <a:off x="936107" y="1491013"/>
              <a:ext cx="620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31" name="TextBox 29">
            <a:extLst>
              <a:ext uri="{FF2B5EF4-FFF2-40B4-BE49-F238E27FC236}">
                <a16:creationId xmlns:a16="http://schemas.microsoft.com/office/drawing/2014/main" id="{B5D3E3F6-6268-4CDD-AE18-21566B098F7D}"/>
              </a:ext>
            </a:extLst>
          </p:cNvPr>
          <p:cNvSpPr txBox="1"/>
          <p:nvPr/>
        </p:nvSpPr>
        <p:spPr>
          <a:xfrm>
            <a:off x="7658162" y="1185719"/>
            <a:ext cx="620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02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id="{B0AFCBA7-9FBD-42EB-90A3-0CA6EB046053}"/>
              </a:ext>
            </a:extLst>
          </p:cNvPr>
          <p:cNvSpPr txBox="1"/>
          <p:nvPr/>
        </p:nvSpPr>
        <p:spPr>
          <a:xfrm>
            <a:off x="9237191" y="1146185"/>
            <a:ext cx="620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03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C47C36B9-2D03-4C84-A777-1147C6252A7A}"/>
              </a:ext>
            </a:extLst>
          </p:cNvPr>
          <p:cNvSpPr txBox="1"/>
          <p:nvPr/>
        </p:nvSpPr>
        <p:spPr>
          <a:xfrm>
            <a:off x="5257572" y="2658805"/>
            <a:ext cx="210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รายได้ที่เพิ่มขึ้นเฉลี่ยต่อตำบล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50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13B19420-CCE8-4AF2-91DF-28CE36E9F005}"/>
              </a:ext>
            </a:extLst>
          </p:cNvPr>
          <p:cNvSpPr txBox="1"/>
          <p:nvPr/>
        </p:nvSpPr>
        <p:spPr>
          <a:xfrm>
            <a:off x="6910653" y="2771871"/>
            <a:ext cx="2540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ต้นทุนที่ลดลง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15 - 20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73651DB-8927-43FB-9048-8B71EB907802}"/>
              </a:ext>
            </a:extLst>
          </p:cNvPr>
          <p:cNvSpPr txBox="1"/>
          <p:nvPr/>
        </p:nvSpPr>
        <p:spPr>
          <a:xfrm>
            <a:off x="9194759" y="2745964"/>
            <a:ext cx="168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ผลผลิตที่เพิ่มขึ้น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50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3433768C-BB58-4C51-8AED-0A2A94341776}"/>
              </a:ext>
            </a:extLst>
          </p:cNvPr>
          <p:cNvSpPr txBox="1"/>
          <p:nvPr/>
        </p:nvSpPr>
        <p:spPr>
          <a:xfrm>
            <a:off x="1412724" y="6340424"/>
            <a:ext cx="2424262" cy="400110"/>
          </a:xfrm>
          <a:prstGeom prst="rect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USI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ของมหาวิทยาลัย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D18D9ADD-6B11-4D86-AA59-31332CB76670}"/>
              </a:ext>
            </a:extLst>
          </p:cNvPr>
          <p:cNvSpPr txBox="1"/>
          <p:nvPr/>
        </p:nvSpPr>
        <p:spPr>
          <a:xfrm>
            <a:off x="7061163" y="655643"/>
            <a:ext cx="1879907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ผลลัพธ์เศรษฐกิจ</a:t>
            </a:r>
          </a:p>
        </p:txBody>
      </p:sp>
      <p:sp>
        <p:nvSpPr>
          <p:cNvPr id="58" name="평행 사변형 44">
            <a:extLst>
              <a:ext uri="{FF2B5EF4-FFF2-40B4-BE49-F238E27FC236}">
                <a16:creationId xmlns:a16="http://schemas.microsoft.com/office/drawing/2014/main" id="{1124C1E5-0809-4AE0-A087-A6B344CDAFC0}"/>
              </a:ext>
            </a:extLst>
          </p:cNvPr>
          <p:cNvSpPr/>
          <p:nvPr/>
        </p:nvSpPr>
        <p:spPr>
          <a:xfrm>
            <a:off x="4880027" y="3367298"/>
            <a:ext cx="1975957" cy="2428432"/>
          </a:xfrm>
          <a:custGeom>
            <a:avLst/>
            <a:gdLst>
              <a:gd name="connsiteX0" fmla="*/ 0 w 4126201"/>
              <a:gd name="connsiteY0" fmla="*/ 3366027 h 3366027"/>
              <a:gd name="connsiteX1" fmla="*/ 2404151 w 4126201"/>
              <a:gd name="connsiteY1" fmla="*/ 0 h 3366027"/>
              <a:gd name="connsiteX2" fmla="*/ 4126201 w 4126201"/>
              <a:gd name="connsiteY2" fmla="*/ 0 h 3366027"/>
              <a:gd name="connsiteX3" fmla="*/ 1722050 w 4126201"/>
              <a:gd name="connsiteY3" fmla="*/ 3366027 h 3366027"/>
              <a:gd name="connsiteX4" fmla="*/ 0 w 4126201"/>
              <a:gd name="connsiteY4" fmla="*/ 3366027 h 3366027"/>
              <a:gd name="connsiteX0" fmla="*/ 0 w 4126201"/>
              <a:gd name="connsiteY0" fmla="*/ 3366027 h 3366027"/>
              <a:gd name="connsiteX1" fmla="*/ 1485314 w 4126201"/>
              <a:gd name="connsiteY1" fmla="*/ 1273294 h 3366027"/>
              <a:gd name="connsiteX2" fmla="*/ 2404151 w 4126201"/>
              <a:gd name="connsiteY2" fmla="*/ 0 h 3366027"/>
              <a:gd name="connsiteX3" fmla="*/ 4126201 w 4126201"/>
              <a:gd name="connsiteY3" fmla="*/ 0 h 3366027"/>
              <a:gd name="connsiteX4" fmla="*/ 1722050 w 4126201"/>
              <a:gd name="connsiteY4" fmla="*/ 3366027 h 3366027"/>
              <a:gd name="connsiteX5" fmla="*/ 0 w 4126201"/>
              <a:gd name="connsiteY5" fmla="*/ 3366027 h 3366027"/>
              <a:gd name="connsiteX0" fmla="*/ 0 w 4126201"/>
              <a:gd name="connsiteY0" fmla="*/ 3366027 h 3366027"/>
              <a:gd name="connsiteX1" fmla="*/ 1485314 w 4126201"/>
              <a:gd name="connsiteY1" fmla="*/ 1273294 h 3366027"/>
              <a:gd name="connsiteX2" fmla="*/ 2404151 w 4126201"/>
              <a:gd name="connsiteY2" fmla="*/ 0 h 3366027"/>
              <a:gd name="connsiteX3" fmla="*/ 4126201 w 4126201"/>
              <a:gd name="connsiteY3" fmla="*/ 0 h 3366027"/>
              <a:gd name="connsiteX4" fmla="*/ 1722050 w 4126201"/>
              <a:gd name="connsiteY4" fmla="*/ 3366027 h 3366027"/>
              <a:gd name="connsiteX5" fmla="*/ 1485314 w 4126201"/>
              <a:gd name="connsiteY5" fmla="*/ 3361627 h 3366027"/>
              <a:gd name="connsiteX6" fmla="*/ 0 w 4126201"/>
              <a:gd name="connsiteY6" fmla="*/ 3366027 h 3366027"/>
              <a:gd name="connsiteX0" fmla="*/ 0 w 2640887"/>
              <a:gd name="connsiteY0" fmla="*/ 3361627 h 3366027"/>
              <a:gd name="connsiteX1" fmla="*/ 0 w 2640887"/>
              <a:gd name="connsiteY1" fmla="*/ 1273294 h 3366027"/>
              <a:gd name="connsiteX2" fmla="*/ 918837 w 2640887"/>
              <a:gd name="connsiteY2" fmla="*/ 0 h 3366027"/>
              <a:gd name="connsiteX3" fmla="*/ 2640887 w 2640887"/>
              <a:gd name="connsiteY3" fmla="*/ 0 h 3366027"/>
              <a:gd name="connsiteX4" fmla="*/ 236736 w 2640887"/>
              <a:gd name="connsiteY4" fmla="*/ 3366027 h 3366027"/>
              <a:gd name="connsiteX5" fmla="*/ 0 w 2640887"/>
              <a:gd name="connsiteY5" fmla="*/ 3361627 h 336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0887" h="3366027">
                <a:moveTo>
                  <a:pt x="0" y="3361627"/>
                </a:moveTo>
                <a:lnTo>
                  <a:pt x="0" y="1273294"/>
                </a:lnTo>
                <a:lnTo>
                  <a:pt x="918837" y="0"/>
                </a:lnTo>
                <a:lnTo>
                  <a:pt x="2640887" y="0"/>
                </a:lnTo>
                <a:lnTo>
                  <a:pt x="236736" y="3366027"/>
                </a:lnTo>
                <a:lnTo>
                  <a:pt x="0" y="3361627"/>
                </a:lnTo>
                <a:close/>
              </a:path>
            </a:pathLst>
          </a:custGeom>
          <a:solidFill>
            <a:srgbClr val="0680C3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평행 사변형 302">
            <a:extLst>
              <a:ext uri="{FF2B5EF4-FFF2-40B4-BE49-F238E27FC236}">
                <a16:creationId xmlns:a16="http://schemas.microsoft.com/office/drawing/2014/main" id="{2E8ED482-8564-4AC2-BDFB-913188DC6492}"/>
              </a:ext>
            </a:extLst>
          </p:cNvPr>
          <p:cNvSpPr/>
          <p:nvPr/>
        </p:nvSpPr>
        <p:spPr>
          <a:xfrm>
            <a:off x="7589641" y="3323208"/>
            <a:ext cx="2437839" cy="2131158"/>
          </a:xfrm>
          <a:prstGeom prst="parallelogram">
            <a:avLst>
              <a:gd name="adj" fmla="val 68245"/>
            </a:avLst>
          </a:prstGeom>
          <a:solidFill>
            <a:srgbClr val="FBA200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평행 사변형 303">
            <a:extLst>
              <a:ext uri="{FF2B5EF4-FFF2-40B4-BE49-F238E27FC236}">
                <a16:creationId xmlns:a16="http://schemas.microsoft.com/office/drawing/2014/main" id="{B1AC0843-B053-4576-BDB8-872A090E5A70}"/>
              </a:ext>
            </a:extLst>
          </p:cNvPr>
          <p:cNvSpPr/>
          <p:nvPr/>
        </p:nvSpPr>
        <p:spPr>
          <a:xfrm>
            <a:off x="9936348" y="3364963"/>
            <a:ext cx="2255652" cy="2089403"/>
          </a:xfrm>
          <a:prstGeom prst="parallelogram">
            <a:avLst>
              <a:gd name="adj" fmla="val 68245"/>
            </a:avLst>
          </a:prstGeom>
          <a:solidFill>
            <a:srgbClr val="90C221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평행 사변형 305">
            <a:extLst>
              <a:ext uri="{FF2B5EF4-FFF2-40B4-BE49-F238E27FC236}">
                <a16:creationId xmlns:a16="http://schemas.microsoft.com/office/drawing/2014/main" id="{28C53AA9-2A29-40CE-A48D-6618B67F5B0D}"/>
              </a:ext>
            </a:extLst>
          </p:cNvPr>
          <p:cNvSpPr/>
          <p:nvPr/>
        </p:nvSpPr>
        <p:spPr>
          <a:xfrm>
            <a:off x="6135793" y="3349992"/>
            <a:ext cx="2647914" cy="2112695"/>
          </a:xfrm>
          <a:prstGeom prst="parallelogram">
            <a:avLst>
              <a:gd name="adj" fmla="val 68245"/>
            </a:avLst>
          </a:prstGeom>
          <a:solidFill>
            <a:srgbClr val="E62601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Rectangle 46">
            <a:extLst>
              <a:ext uri="{FF2B5EF4-FFF2-40B4-BE49-F238E27FC236}">
                <a16:creationId xmlns:a16="http://schemas.microsoft.com/office/drawing/2014/main" id="{BDC66505-159F-4A60-B4B6-FF70EEB23C8B}"/>
              </a:ext>
            </a:extLst>
          </p:cNvPr>
          <p:cNvSpPr/>
          <p:nvPr/>
        </p:nvSpPr>
        <p:spPr>
          <a:xfrm>
            <a:off x="5518635" y="3375619"/>
            <a:ext cx="1557032" cy="2104374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Rectangle 47">
            <a:extLst>
              <a:ext uri="{FF2B5EF4-FFF2-40B4-BE49-F238E27FC236}">
                <a16:creationId xmlns:a16="http://schemas.microsoft.com/office/drawing/2014/main" id="{BE2226AF-7DF4-453B-91A7-3AE80F91DE75}"/>
              </a:ext>
            </a:extLst>
          </p:cNvPr>
          <p:cNvSpPr/>
          <p:nvPr/>
        </p:nvSpPr>
        <p:spPr>
          <a:xfrm>
            <a:off x="7336420" y="3331529"/>
            <a:ext cx="1542600" cy="2122837"/>
          </a:xfrm>
          <a:prstGeom prst="rect">
            <a:avLst/>
          </a:prstGeom>
          <a:solidFill>
            <a:srgbClr val="FBA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4" name="Rectangle 48">
            <a:extLst>
              <a:ext uri="{FF2B5EF4-FFF2-40B4-BE49-F238E27FC236}">
                <a16:creationId xmlns:a16="http://schemas.microsoft.com/office/drawing/2014/main" id="{8DD6F95B-32AC-4E7C-BA71-600D365F099B}"/>
              </a:ext>
            </a:extLst>
          </p:cNvPr>
          <p:cNvSpPr/>
          <p:nvPr/>
        </p:nvSpPr>
        <p:spPr>
          <a:xfrm>
            <a:off x="9048060" y="3321913"/>
            <a:ext cx="1728000" cy="2140774"/>
          </a:xfrm>
          <a:prstGeom prst="rect">
            <a:avLst/>
          </a:prstGeom>
          <a:solidFill>
            <a:srgbClr val="90C2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8" name="TextBox 316">
            <a:extLst>
              <a:ext uri="{FF2B5EF4-FFF2-40B4-BE49-F238E27FC236}">
                <a16:creationId xmlns:a16="http://schemas.microsoft.com/office/drawing/2014/main" id="{7E5C0039-D3BE-4C76-8EAC-1D9D7F85A0EF}"/>
              </a:ext>
            </a:extLst>
          </p:cNvPr>
          <p:cNvSpPr txBox="1"/>
          <p:nvPr/>
        </p:nvSpPr>
        <p:spPr>
          <a:xfrm>
            <a:off x="9168830" y="3699802"/>
            <a:ext cx="1683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 ผู้พิการมีคุณภาพชีวิตดีขึ้น</a:t>
            </a:r>
          </a:p>
          <a:p>
            <a:r>
              <a:rPr lang="th-TH" altLang="ko-KR" sz="1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ครอบครัวมีความสุขมากขึ้น</a:t>
            </a:r>
          </a:p>
          <a:p>
            <a:r>
              <a:rPr lang="th-TH" altLang="ko-KR" sz="1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เกิดการมีส่วนร่วมของคนในชุมชน</a:t>
            </a:r>
            <a:endParaRPr lang="ko-KR" altLang="en-US" sz="1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Rectangle 16">
            <a:extLst>
              <a:ext uri="{FF2B5EF4-FFF2-40B4-BE49-F238E27FC236}">
                <a16:creationId xmlns:a16="http://schemas.microsoft.com/office/drawing/2014/main" id="{2797B4EE-0D74-4206-B216-B91980C81AAF}"/>
              </a:ext>
            </a:extLst>
          </p:cNvPr>
          <p:cNvSpPr/>
          <p:nvPr/>
        </p:nvSpPr>
        <p:spPr>
          <a:xfrm rot="2700000">
            <a:off x="10589641" y="2805563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Rounded Rectangle 7">
            <a:extLst>
              <a:ext uri="{FF2B5EF4-FFF2-40B4-BE49-F238E27FC236}">
                <a16:creationId xmlns:a16="http://schemas.microsoft.com/office/drawing/2014/main" id="{04E463F4-EE2A-4E3C-A41F-DD0E7620E641}"/>
              </a:ext>
            </a:extLst>
          </p:cNvPr>
          <p:cNvSpPr/>
          <p:nvPr/>
        </p:nvSpPr>
        <p:spPr>
          <a:xfrm>
            <a:off x="7798495" y="3333471"/>
            <a:ext cx="352176" cy="30392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4" name="Block Arc 10">
            <a:extLst>
              <a:ext uri="{FF2B5EF4-FFF2-40B4-BE49-F238E27FC236}">
                <a16:creationId xmlns:a16="http://schemas.microsoft.com/office/drawing/2014/main" id="{3C05FD29-4F24-4806-97F7-0817CF5B31E0}"/>
              </a:ext>
            </a:extLst>
          </p:cNvPr>
          <p:cNvSpPr/>
          <p:nvPr/>
        </p:nvSpPr>
        <p:spPr>
          <a:xfrm>
            <a:off x="6061629" y="3420996"/>
            <a:ext cx="322232" cy="216399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직사각형 113">
            <a:extLst>
              <a:ext uri="{FF2B5EF4-FFF2-40B4-BE49-F238E27FC236}">
                <a16:creationId xmlns:a16="http://schemas.microsoft.com/office/drawing/2014/main" id="{FF2C90C9-3013-475B-A416-389E9F815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108" y="3714482"/>
            <a:ext cx="15013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marR="0" lvl="0" indent="-9048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คนในชุมชนมีคุณภาพชีวิตที่ดีขึ้น</a:t>
            </a:r>
          </a:p>
          <a:p>
            <a:pPr marL="90488" indent="-90488">
              <a:buFontTx/>
              <a:buAutoNum type="arabicParenR"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การย้ายถิ่นฐานเพื่อออกไปหางานทำลดลง</a:t>
            </a:r>
          </a:p>
          <a:p>
            <a:pPr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488" indent="-90488">
              <a:buFontTx/>
              <a:buAutoNum type="arabicParenR"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488" indent="-90488">
              <a:buFontTx/>
              <a:buAutoNum type="arabicParenR"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488" marR="0" lvl="0" indent="-9048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90488" marR="0" lvl="0" indent="-9048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5" name="กล่องข้อความ 74">
            <a:extLst>
              <a:ext uri="{FF2B5EF4-FFF2-40B4-BE49-F238E27FC236}">
                <a16:creationId xmlns:a16="http://schemas.microsoft.com/office/drawing/2014/main" id="{5B6C4E83-C4C4-4C63-AF81-EA3A5D795111}"/>
              </a:ext>
            </a:extLst>
          </p:cNvPr>
          <p:cNvSpPr txBox="1"/>
          <p:nvPr/>
        </p:nvSpPr>
        <p:spPr>
          <a:xfrm>
            <a:off x="7035976" y="5487109"/>
            <a:ext cx="1879907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ผลลัพธ์เชิงสังคม</a:t>
            </a:r>
          </a:p>
        </p:txBody>
      </p:sp>
      <p:sp>
        <p:nvSpPr>
          <p:cNvPr id="76" name="직사각형 113">
            <a:extLst>
              <a:ext uri="{FF2B5EF4-FFF2-40B4-BE49-F238E27FC236}">
                <a16:creationId xmlns:a16="http://schemas.microsoft.com/office/drawing/2014/main" id="{3648C1D0-535A-44D7-8661-B60F1F9B2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374" y="3620020"/>
            <a:ext cx="1501337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3) ลดความเหลื่อมล้ำด้านรายได้ของคนในชุมชน</a:t>
            </a:r>
          </a:p>
          <a:p>
            <a:pPr>
              <a:defRPr/>
            </a:pPr>
            <a:r>
              <a:rPr lang="th-TH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4)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การเข้าถึงระบบการรักษาพยาบาลอย่างทั่วถึง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90488" indent="-90488">
              <a:buFontTx/>
              <a:buAutoNum type="arabicParenR"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488" indent="-90488">
              <a:buFontTx/>
              <a:buAutoNum type="arabicParenR"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488" indent="-90488">
              <a:buFontTx/>
              <a:buAutoNum type="arabicParenR"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488" marR="0" lvl="0" indent="-9048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90488" marR="0" lvl="0" indent="-90488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7" name="Rounded Rectangle 7">
            <a:extLst>
              <a:ext uri="{FF2B5EF4-FFF2-40B4-BE49-F238E27FC236}">
                <a16:creationId xmlns:a16="http://schemas.microsoft.com/office/drawing/2014/main" id="{8ABF7C92-999A-446E-B18D-69CF5982FAF1}"/>
              </a:ext>
            </a:extLst>
          </p:cNvPr>
          <p:cNvSpPr/>
          <p:nvPr/>
        </p:nvSpPr>
        <p:spPr>
          <a:xfrm>
            <a:off x="9644638" y="3339212"/>
            <a:ext cx="352176" cy="30392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1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4353165-D732-48A9-928B-E12F2160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03147866-8B88-48CF-A1A1-477184C5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522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</a:t>
            </a:r>
            <a:endParaRPr lang="th-TH" sz="3200" b="1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3FD94F9-3493-4E85-A2F1-42373591852F}"/>
              </a:ext>
            </a:extLst>
          </p:cNvPr>
          <p:cNvSpPr txBox="1"/>
          <p:nvPr/>
        </p:nvSpPr>
        <p:spPr>
          <a:xfrm>
            <a:off x="798322" y="1758383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การปลูกกระชายป่า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7BC2409-18A5-4C08-BC74-8B11BC90A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9" y="2067378"/>
            <a:ext cx="1381685" cy="92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7DC3F0B-715B-4CE3-84E9-FED8F3E50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05" y="2158794"/>
            <a:ext cx="1295401" cy="863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A59A465-B11A-40AB-937C-C1BC4562F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39" y="849043"/>
            <a:ext cx="1443965" cy="96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BC256F5-C45B-401C-970D-EBF54427FB2D}"/>
              </a:ext>
            </a:extLst>
          </p:cNvPr>
          <p:cNvSpPr txBox="1"/>
          <p:nvPr/>
        </p:nvSpPr>
        <p:spPr>
          <a:xfrm>
            <a:off x="-418750" y="3138716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กิจกรรมส่งเสริมการปลูกพืชสมุนไพร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60C5955-453F-4A57-A7F0-07065C60C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73" y="2250707"/>
            <a:ext cx="1179189" cy="785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887A83B-E8AE-47E6-842C-60A163BCA23B}"/>
              </a:ext>
            </a:extLst>
          </p:cNvPr>
          <p:cNvSpPr txBox="1"/>
          <p:nvPr/>
        </p:nvSpPr>
        <p:spPr>
          <a:xfrm>
            <a:off x="4661258" y="1773697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ผักหวานป่า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995A346-5616-463D-B015-E0899C3B60CE}"/>
              </a:ext>
            </a:extLst>
          </p:cNvPr>
          <p:cNvSpPr txBox="1"/>
          <p:nvPr/>
        </p:nvSpPr>
        <p:spPr>
          <a:xfrm>
            <a:off x="2960333" y="3022557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ตะไคร้หอมไล่ยุง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EFE310B-993C-4073-AF09-C0A6FCCB2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2214122"/>
            <a:ext cx="1437632" cy="807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ADC986F-740E-4004-A648-B461B29BAB3D}"/>
              </a:ext>
            </a:extLst>
          </p:cNvPr>
          <p:cNvSpPr txBox="1"/>
          <p:nvPr/>
        </p:nvSpPr>
        <p:spPr>
          <a:xfrm>
            <a:off x="7064280" y="3042609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ฟ้าทลายโจร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479470B-71A3-49F4-8FB8-9190947DC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84" y="794116"/>
            <a:ext cx="1370819" cy="913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D93FA42-A01D-40A6-88AB-CD083AD25073}"/>
              </a:ext>
            </a:extLst>
          </p:cNvPr>
          <p:cNvSpPr txBox="1"/>
          <p:nvPr/>
        </p:nvSpPr>
        <p:spPr>
          <a:xfrm>
            <a:off x="165643" y="4839217"/>
            <a:ext cx="345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อบรมและส่งเสริมการปลูกข้าวอินทรีย์ พร้อมแนะนำวิธีการคัดเลือกพันธุ์ข้าว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C53479F9-F587-4C04-B5E6-25348CF3B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57" y="2231466"/>
            <a:ext cx="1185171" cy="789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A7110274-3002-4E50-B3D5-8924775A2B1C}"/>
              </a:ext>
            </a:extLst>
          </p:cNvPr>
          <p:cNvSpPr txBox="1"/>
          <p:nvPr/>
        </p:nvSpPr>
        <p:spPr>
          <a:xfrm>
            <a:off x="4128090" y="3045400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ข้าวอินทรีย์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85ECCEB5-1F89-41BF-9D7F-29ED589E31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11" y="2232287"/>
            <a:ext cx="1183936" cy="78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DBA62C87-5D5A-4732-9BBE-9BAA1791E1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76" y="3560880"/>
            <a:ext cx="1443966" cy="96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C32C92DD-7EF7-4695-A741-27B0F0049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39" y="742238"/>
            <a:ext cx="820618" cy="1160352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32581B85-C95B-4A3F-9BF4-FF6E68D7B1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426" y="3678956"/>
            <a:ext cx="1341548" cy="1006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3EE74D9C-BEEF-4DE3-9F49-DDEE4F1E33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92" y="696118"/>
            <a:ext cx="873272" cy="1164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57586C3D-4B06-4194-91EB-8F230EF3C468}"/>
              </a:ext>
            </a:extLst>
          </p:cNvPr>
          <p:cNvSpPr txBox="1"/>
          <p:nvPr/>
        </p:nvSpPr>
        <p:spPr>
          <a:xfrm>
            <a:off x="7951399" y="4746108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การเพาะพันธุ์พืช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30D0B9C-7441-45DC-822D-24F979EFF8B5}"/>
              </a:ext>
            </a:extLst>
          </p:cNvPr>
          <p:cNvSpPr txBox="1"/>
          <p:nvPr/>
        </p:nvSpPr>
        <p:spPr>
          <a:xfrm>
            <a:off x="6017802" y="1916975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ผักชีฝรั่ง</a:t>
            </a: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18D1EE0-59A4-492F-8AE2-736F95D1F6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8341" y="3640137"/>
            <a:ext cx="1302406" cy="97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19861C8-6EDD-482B-A066-6651C7104A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1" y="3471317"/>
            <a:ext cx="1295400" cy="97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CB5E0FDB-F216-44D1-836B-323F63D4D125}"/>
              </a:ext>
            </a:extLst>
          </p:cNvPr>
          <p:cNvSpPr txBox="1"/>
          <p:nvPr/>
        </p:nvSpPr>
        <p:spPr>
          <a:xfrm>
            <a:off x="-169872" y="4411089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ส่งเสริมการปลูกพืชปลอดสารพิษ</a:t>
            </a:r>
          </a:p>
        </p:txBody>
      </p:sp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36F4AAD9-5ADA-41CD-A41E-5CED86A8C8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07" y="3555090"/>
            <a:ext cx="1295400" cy="97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E06E9EC-86B8-43F3-AF51-20DC8D8A7AE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70" y="2253763"/>
            <a:ext cx="1295401" cy="971551"/>
          </a:xfrm>
          <a:prstGeom prst="rect">
            <a:avLst/>
          </a:prstGeom>
        </p:spPr>
      </p:pic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B88B7A4E-6709-4654-98E0-670858BF0912}"/>
              </a:ext>
            </a:extLst>
          </p:cNvPr>
          <p:cNvSpPr txBox="1"/>
          <p:nvPr/>
        </p:nvSpPr>
        <p:spPr>
          <a:xfrm>
            <a:off x="4952476" y="3056037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ส่งเสริมการปลูกพืชปลอดสารพิษ</a:t>
            </a:r>
          </a:p>
        </p:txBody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CE441CF1-BE9E-4E93-8A92-50819FA49C6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86" y="3872118"/>
            <a:ext cx="1117236" cy="148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441ABD67-D815-47B3-9945-4C9114657F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60" y="5490603"/>
            <a:ext cx="1432797" cy="1074598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5C0963B5-9FB5-471C-9A8E-D17C40926AB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30" y="5532023"/>
            <a:ext cx="1658675" cy="923489"/>
          </a:xfrm>
          <a:prstGeom prst="rect">
            <a:avLst/>
          </a:prstGeom>
        </p:spPr>
      </p:pic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A467CEB2-BD81-4C49-BCC0-969EA1462CF2}"/>
              </a:ext>
            </a:extLst>
          </p:cNvPr>
          <p:cNvSpPr txBox="1"/>
          <p:nvPr/>
        </p:nvSpPr>
        <p:spPr>
          <a:xfrm>
            <a:off x="3930582" y="6584542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เกษตรทฤษฎีใหม่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204E6841-3FAC-40E7-94DE-374F48A66A73}"/>
              </a:ext>
            </a:extLst>
          </p:cNvPr>
          <p:cNvSpPr txBox="1"/>
          <p:nvPr/>
        </p:nvSpPr>
        <p:spPr>
          <a:xfrm>
            <a:off x="7045308" y="3346808"/>
            <a:ext cx="11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เกษตรทฤษฎีใหม่</a:t>
            </a:r>
          </a:p>
        </p:txBody>
      </p: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FBB23861-560E-43A3-A780-A65E443657F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207" r="-7654" b="15138"/>
          <a:stretch/>
        </p:blipFill>
        <p:spPr>
          <a:xfrm>
            <a:off x="7371046" y="4978843"/>
            <a:ext cx="1363962" cy="1489639"/>
          </a:xfrm>
          <a:prstGeom prst="rect">
            <a:avLst/>
          </a:prstGeom>
        </p:spPr>
      </p:pic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3068D8AC-1E74-4F0F-B21B-7D9B170CF28A}"/>
              </a:ext>
            </a:extLst>
          </p:cNvPr>
          <p:cNvSpPr txBox="1"/>
          <p:nvPr/>
        </p:nvSpPr>
        <p:spPr>
          <a:xfrm>
            <a:off x="6946096" y="6500760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ส่งเสริมการเลี้ยงหนูพุก</a:t>
            </a:r>
          </a:p>
        </p:txBody>
      </p:sp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4616FE38-F93C-42B4-9392-41D17C4E096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913" y="651928"/>
            <a:ext cx="1353496" cy="101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D7765FC3-DE15-49C0-9C6A-FF7382B10195}"/>
              </a:ext>
            </a:extLst>
          </p:cNvPr>
          <p:cNvSpPr txBox="1"/>
          <p:nvPr/>
        </p:nvSpPr>
        <p:spPr>
          <a:xfrm>
            <a:off x="6618641" y="1715073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ปุ๋ยหมัก</a:t>
            </a:r>
          </a:p>
        </p:txBody>
      </p:sp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3F87922A-E849-48FC-A791-91189FCF159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71" y="5468389"/>
            <a:ext cx="1353496" cy="1014664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882BA5C7-B05D-4106-ADFB-808D2148444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01" y="2201861"/>
            <a:ext cx="1464783" cy="1098587"/>
          </a:xfrm>
          <a:prstGeom prst="rect">
            <a:avLst/>
          </a:prstGeom>
        </p:spPr>
      </p:pic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CC87CCC8-B512-4EED-AC55-723EE5F9ACF6}"/>
              </a:ext>
            </a:extLst>
          </p:cNvPr>
          <p:cNvSpPr txBox="1"/>
          <p:nvPr/>
        </p:nvSpPr>
        <p:spPr>
          <a:xfrm>
            <a:off x="8928398" y="3359940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ปุ๋ยหมัก</a:t>
            </a:r>
          </a:p>
        </p:txBody>
      </p:sp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859618FD-E94A-4360-88FB-8D4BF315E9B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35" y="704203"/>
            <a:ext cx="1360878" cy="962389"/>
          </a:xfrm>
          <a:prstGeom prst="rect">
            <a:avLst/>
          </a:prstGeom>
        </p:spPr>
      </p:pic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EEEBBE4A-F4C6-4534-B4CC-8CAFCD2FA24E}"/>
              </a:ext>
            </a:extLst>
          </p:cNvPr>
          <p:cNvSpPr txBox="1"/>
          <p:nvPr/>
        </p:nvSpPr>
        <p:spPr>
          <a:xfrm>
            <a:off x="8207631" y="1743484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ปุ๋ยหมักอินทรีจากวัสดุเหลือใช้</a:t>
            </a:r>
          </a:p>
        </p:txBody>
      </p:sp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64D24E9E-74C2-4FD5-9EBC-CBF513E253B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37" y="708908"/>
            <a:ext cx="1414135" cy="106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216AD462-D464-4FD8-A3D3-3FAAC0D007E4}"/>
              </a:ext>
            </a:extLst>
          </p:cNvPr>
          <p:cNvSpPr txBox="1"/>
          <p:nvPr/>
        </p:nvSpPr>
        <p:spPr>
          <a:xfrm>
            <a:off x="9827049" y="1842044"/>
            <a:ext cx="227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ปุ๋ยจากผักตบชวา</a:t>
            </a:r>
          </a:p>
        </p:txBody>
      </p:sp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A17558A4-96B3-4C37-9992-11C2F7C03A4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7" y="5483157"/>
            <a:ext cx="1635779" cy="1090519"/>
          </a:xfrm>
          <a:prstGeom prst="rect">
            <a:avLst/>
          </a:prstGeom>
        </p:spPr>
      </p:pic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2B362FE0-0DE6-42AA-92FA-2A8D817B875B}"/>
              </a:ext>
            </a:extLst>
          </p:cNvPr>
          <p:cNvSpPr txBox="1"/>
          <p:nvPr/>
        </p:nvSpPr>
        <p:spPr>
          <a:xfrm>
            <a:off x="136473" y="6563544"/>
            <a:ext cx="1414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ส่งเสริมการเลี้ยงแพะ</a:t>
            </a:r>
          </a:p>
        </p:txBody>
      </p:sp>
      <p:sp>
        <p:nvSpPr>
          <p:cNvPr id="51" name="วงรี 50">
            <a:extLst>
              <a:ext uri="{FF2B5EF4-FFF2-40B4-BE49-F238E27FC236}">
                <a16:creationId xmlns:a16="http://schemas.microsoft.com/office/drawing/2014/main" id="{7FF06445-B6C7-40D8-A513-5836F0964C64}"/>
              </a:ext>
            </a:extLst>
          </p:cNvPr>
          <p:cNvSpPr/>
          <p:nvPr/>
        </p:nvSpPr>
        <p:spPr>
          <a:xfrm>
            <a:off x="279052" y="19595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D55CD18-7229-4526-AAB3-BC5186BEF561}"/>
              </a:ext>
            </a:extLst>
          </p:cNvPr>
          <p:cNvSpPr txBox="1"/>
          <p:nvPr/>
        </p:nvSpPr>
        <p:spPr>
          <a:xfrm>
            <a:off x="125179" y="666214"/>
            <a:ext cx="168846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ด้านเกษตร</a:t>
            </a:r>
          </a:p>
        </p:txBody>
      </p:sp>
    </p:spTree>
    <p:extLst>
      <p:ext uri="{BB962C8B-B14F-4D97-AF65-F5344CB8AC3E}">
        <p14:creationId xmlns:p14="http://schemas.microsoft.com/office/powerpoint/2010/main" val="447512090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4E9019B-C7C3-4F3D-BF07-91A550D1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A2E31FE-2322-4B13-B089-C6EE566E2D76}"/>
              </a:ext>
            </a:extLst>
          </p:cNvPr>
          <p:cNvSpPr txBox="1"/>
          <p:nvPr/>
        </p:nvSpPr>
        <p:spPr>
          <a:xfrm>
            <a:off x="9118565" y="2075282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หมอนรองคอ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0C64179-B59A-4910-9CCE-1C53FC330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78" y="2451352"/>
            <a:ext cx="1344117" cy="75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23C4A07-1F45-4725-85EA-A172BE655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5" y="1177141"/>
            <a:ext cx="1333500" cy="1000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4EEEF29-ACE4-4134-9654-05DFF801C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33" y="1341634"/>
            <a:ext cx="1266825" cy="761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4B63569-D1AE-4002-8515-7ECA3771C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1" y="1378624"/>
            <a:ext cx="1527527" cy="687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3ADD0E62-BB6F-4A3C-A60E-ECC091B48887}"/>
              </a:ext>
            </a:extLst>
          </p:cNvPr>
          <p:cNvSpPr txBox="1"/>
          <p:nvPr/>
        </p:nvSpPr>
        <p:spPr>
          <a:xfrm>
            <a:off x="29607" y="2139480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กิจกรรมติดตามผล ส่งเสริมสัมมาชีพในกลุ่มเปราะบาง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FEC2AF4-96E1-4D42-AF43-234E98E8AA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4" y="2447350"/>
            <a:ext cx="1162049" cy="116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310852E-0F4E-40E2-B6F2-9CDE3579AE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50" y="2447320"/>
            <a:ext cx="1137515" cy="1137515"/>
          </a:xfrm>
          <a:prstGeom prst="rect">
            <a:avLst/>
          </a:prstGeom>
        </p:spPr>
      </p:pic>
      <p:sp>
        <p:nvSpPr>
          <p:cNvPr id="18" name="แผนผังลำดับงาน: ตัวเชื่อมต่อ 17">
            <a:extLst>
              <a:ext uri="{FF2B5EF4-FFF2-40B4-BE49-F238E27FC236}">
                <a16:creationId xmlns:a16="http://schemas.microsoft.com/office/drawing/2014/main" id="{4C93E6E6-2E29-4E62-A47D-D2CBE9D23D98}"/>
              </a:ext>
            </a:extLst>
          </p:cNvPr>
          <p:cNvSpPr/>
          <p:nvPr/>
        </p:nvSpPr>
        <p:spPr>
          <a:xfrm>
            <a:off x="8001411" y="1104054"/>
            <a:ext cx="1117154" cy="961285"/>
          </a:xfrm>
          <a:prstGeom prst="flowChartConnector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แผนผังลำดับงาน: ตัวเชื่อมต่อ 18">
            <a:extLst>
              <a:ext uri="{FF2B5EF4-FFF2-40B4-BE49-F238E27FC236}">
                <a16:creationId xmlns:a16="http://schemas.microsoft.com/office/drawing/2014/main" id="{B7F025FB-D2CA-411A-A2A4-6A984E74E1E2}"/>
              </a:ext>
            </a:extLst>
          </p:cNvPr>
          <p:cNvSpPr/>
          <p:nvPr/>
        </p:nvSpPr>
        <p:spPr>
          <a:xfrm>
            <a:off x="9319093" y="1113997"/>
            <a:ext cx="1117154" cy="961285"/>
          </a:xfrm>
          <a:prstGeom prst="flowChartConnector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1A295CBC-3C38-4E01-87B8-226C08D04F74}"/>
              </a:ext>
            </a:extLst>
          </p:cNvPr>
          <p:cNvSpPr txBox="1"/>
          <p:nvPr/>
        </p:nvSpPr>
        <p:spPr>
          <a:xfrm>
            <a:off x="7655691" y="2063501"/>
            <a:ext cx="1770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ลูกประคบสมุนไพร</a:t>
            </a: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6D46DEC8-AC58-420D-A5B7-208A3881E4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4" y="4004530"/>
            <a:ext cx="1361535" cy="907690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C52D0171-BD8A-4418-A7B6-A12E9FBED933}"/>
              </a:ext>
            </a:extLst>
          </p:cNvPr>
          <p:cNvSpPr txBox="1"/>
          <p:nvPr/>
        </p:nvSpPr>
        <p:spPr>
          <a:xfrm>
            <a:off x="-690562" y="4586555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การถักพรมเช็ดเท้า</a:t>
            </a: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41E89409-3858-4BC9-B3B5-2A435C449E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11" y="3255382"/>
            <a:ext cx="1361535" cy="907690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EF2E0DE3-5407-4DC4-9934-FADAB4FCC7F3}"/>
              </a:ext>
            </a:extLst>
          </p:cNvPr>
          <p:cNvSpPr txBox="1"/>
          <p:nvPr/>
        </p:nvSpPr>
        <p:spPr>
          <a:xfrm>
            <a:off x="2127779" y="4995469"/>
            <a:ext cx="133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แปรรูปผ้าคราม</a:t>
            </a:r>
          </a:p>
        </p:txBody>
      </p:sp>
      <p:sp>
        <p:nvSpPr>
          <p:cNvPr id="31" name="แผนผังลำดับงาน: ตัวเชื่อมต่อ 30">
            <a:extLst>
              <a:ext uri="{FF2B5EF4-FFF2-40B4-BE49-F238E27FC236}">
                <a16:creationId xmlns:a16="http://schemas.microsoft.com/office/drawing/2014/main" id="{14FA90CB-1509-477A-8A7C-609EFB0956EF}"/>
              </a:ext>
            </a:extLst>
          </p:cNvPr>
          <p:cNvSpPr/>
          <p:nvPr/>
        </p:nvSpPr>
        <p:spPr>
          <a:xfrm>
            <a:off x="10710739" y="1079907"/>
            <a:ext cx="1262757" cy="1057061"/>
          </a:xfrm>
          <a:prstGeom prst="flowChartConnector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แผนผังลำดับงาน: ตัวเชื่อมต่อ 31">
            <a:extLst>
              <a:ext uri="{FF2B5EF4-FFF2-40B4-BE49-F238E27FC236}">
                <a16:creationId xmlns:a16="http://schemas.microsoft.com/office/drawing/2014/main" id="{F986A33C-EF88-43A1-BB83-5FB0AC3DA3AC}"/>
              </a:ext>
            </a:extLst>
          </p:cNvPr>
          <p:cNvSpPr/>
          <p:nvPr/>
        </p:nvSpPr>
        <p:spPr>
          <a:xfrm>
            <a:off x="8101631" y="2419947"/>
            <a:ext cx="1262757" cy="1057061"/>
          </a:xfrm>
          <a:prstGeom prst="flowChartConnector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0D779FB4-5F28-4450-9DEE-554E7F8456C5}"/>
              </a:ext>
            </a:extLst>
          </p:cNvPr>
          <p:cNvSpPr txBox="1"/>
          <p:nvPr/>
        </p:nvSpPr>
        <p:spPr>
          <a:xfrm>
            <a:off x="10397603" y="2121318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กระเป๋าผ้าย้อมคราม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D3658065-BAA6-4BB1-B4AE-EB4E52C048E3}"/>
              </a:ext>
            </a:extLst>
          </p:cNvPr>
          <p:cNvSpPr txBox="1"/>
          <p:nvPr/>
        </p:nvSpPr>
        <p:spPr>
          <a:xfrm>
            <a:off x="7669091" y="3429000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ผ้าซิ่น ลายขอไต่เครือ</a:t>
            </a: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3D9A532F-577D-4D63-95D6-6A05D30D6A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04" y="3576228"/>
            <a:ext cx="907690" cy="90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BEFA11EC-7C71-45C7-ABC4-19A93973D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38" y="4336125"/>
            <a:ext cx="848150" cy="84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EE690294-4218-43EA-8156-45C917CB1D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66" y="4108888"/>
            <a:ext cx="1006131" cy="100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6F148FEE-B1E9-44F3-89DD-9D328AA1A244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72" y="5494364"/>
            <a:ext cx="1931546" cy="86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C0582C56-A404-4032-8BA9-3ED13112B308}"/>
              </a:ext>
            </a:extLst>
          </p:cNvPr>
          <p:cNvSpPr txBox="1"/>
          <p:nvPr/>
        </p:nvSpPr>
        <p:spPr>
          <a:xfrm>
            <a:off x="3809272" y="6370614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Marketing Digital Online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แผนผังลำดับงาน: ตัวเชื่อมต่อ 57">
            <a:extLst>
              <a:ext uri="{FF2B5EF4-FFF2-40B4-BE49-F238E27FC236}">
                <a16:creationId xmlns:a16="http://schemas.microsoft.com/office/drawing/2014/main" id="{B093EBDD-6395-4504-A9FD-BE152A8AA19F}"/>
              </a:ext>
            </a:extLst>
          </p:cNvPr>
          <p:cNvSpPr/>
          <p:nvPr/>
        </p:nvSpPr>
        <p:spPr>
          <a:xfrm>
            <a:off x="6799638" y="1154117"/>
            <a:ext cx="987665" cy="952803"/>
          </a:xfrm>
          <a:prstGeom prst="flowChartConnector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9" name="แผนผังลำดับงาน: ตัวเชื่อมต่อ 58">
            <a:extLst>
              <a:ext uri="{FF2B5EF4-FFF2-40B4-BE49-F238E27FC236}">
                <a16:creationId xmlns:a16="http://schemas.microsoft.com/office/drawing/2014/main" id="{9BD3C31E-FE4E-4AFA-A656-3389A9E8AA61}"/>
              </a:ext>
            </a:extLst>
          </p:cNvPr>
          <p:cNvSpPr/>
          <p:nvPr/>
        </p:nvSpPr>
        <p:spPr>
          <a:xfrm>
            <a:off x="6882872" y="2434712"/>
            <a:ext cx="987665" cy="952803"/>
          </a:xfrm>
          <a:prstGeom prst="flowChart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DEC2E807-C5D1-4438-8816-5D2406F5A044}"/>
              </a:ext>
            </a:extLst>
          </p:cNvPr>
          <p:cNvSpPr txBox="1"/>
          <p:nvPr/>
        </p:nvSpPr>
        <p:spPr>
          <a:xfrm>
            <a:off x="6440608" y="2092609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รองเท้าผ้าย้อมคราม</a:t>
            </a: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63E0F510-DC2B-452B-9B6B-F3F14A36C0FB}"/>
              </a:ext>
            </a:extLst>
          </p:cNvPr>
          <p:cNvSpPr txBox="1"/>
          <p:nvPr/>
        </p:nvSpPr>
        <p:spPr>
          <a:xfrm>
            <a:off x="6525219" y="3465584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หมวกผ้าย้อมคราม</a:t>
            </a:r>
          </a:p>
        </p:txBody>
      </p:sp>
      <p:sp>
        <p:nvSpPr>
          <p:cNvPr id="63" name="แผนผังลำดับงาน: ตัวเชื่อมต่อ 62">
            <a:extLst>
              <a:ext uri="{FF2B5EF4-FFF2-40B4-BE49-F238E27FC236}">
                <a16:creationId xmlns:a16="http://schemas.microsoft.com/office/drawing/2014/main" id="{B4B561D5-32FF-4EF4-94FD-79C11B3BBCB4}"/>
              </a:ext>
            </a:extLst>
          </p:cNvPr>
          <p:cNvSpPr/>
          <p:nvPr/>
        </p:nvSpPr>
        <p:spPr>
          <a:xfrm>
            <a:off x="9397984" y="2426499"/>
            <a:ext cx="987665" cy="952803"/>
          </a:xfrm>
          <a:prstGeom prst="flowChartConnector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4" name="ลูกศร: ขวาท้ายบาก 63">
            <a:extLst>
              <a:ext uri="{FF2B5EF4-FFF2-40B4-BE49-F238E27FC236}">
                <a16:creationId xmlns:a16="http://schemas.microsoft.com/office/drawing/2014/main" id="{74D4E863-9FFE-4D07-A92E-530302EF8078}"/>
              </a:ext>
            </a:extLst>
          </p:cNvPr>
          <p:cNvSpPr/>
          <p:nvPr/>
        </p:nvSpPr>
        <p:spPr>
          <a:xfrm rot="20644938">
            <a:off x="4835889" y="2517567"/>
            <a:ext cx="670003" cy="75577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C79967C3-DDAD-4848-8F65-9943F84DCD3A}"/>
              </a:ext>
            </a:extLst>
          </p:cNvPr>
          <p:cNvSpPr txBox="1"/>
          <p:nvPr/>
        </p:nvSpPr>
        <p:spPr>
          <a:xfrm>
            <a:off x="9144879" y="3340378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หมวกผ้าย้อมคราม</a:t>
            </a:r>
          </a:p>
        </p:txBody>
      </p:sp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C5B28F40-F5C5-4186-A4C8-99A50B2C14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" y="5311627"/>
            <a:ext cx="1223712" cy="91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4EAB2FC5-7831-44BD-B127-E0C1EB88161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4" y="5331753"/>
            <a:ext cx="1022887" cy="76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C0B5D6AE-9C9B-46FE-8E46-55320BD10DCE}"/>
              </a:ext>
            </a:extLst>
          </p:cNvPr>
          <p:cNvSpPr txBox="1"/>
          <p:nvPr/>
        </p:nvSpPr>
        <p:spPr>
          <a:xfrm>
            <a:off x="435459" y="6260015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หมอนรองคอ</a:t>
            </a:r>
          </a:p>
        </p:txBody>
      </p:sp>
      <p:sp>
        <p:nvSpPr>
          <p:cNvPr id="2" name="คลื่นคู่ 1">
            <a:extLst>
              <a:ext uri="{FF2B5EF4-FFF2-40B4-BE49-F238E27FC236}">
                <a16:creationId xmlns:a16="http://schemas.microsoft.com/office/drawing/2014/main" id="{9339995C-4A3B-4720-890E-FCE83271061C}"/>
              </a:ext>
            </a:extLst>
          </p:cNvPr>
          <p:cNvSpPr/>
          <p:nvPr/>
        </p:nvSpPr>
        <p:spPr>
          <a:xfrm>
            <a:off x="7441435" y="614602"/>
            <a:ext cx="3170497" cy="475642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ผลิตภัณฑ์เกี่ยวกับผ้า 42 ผลิตภัณฑ์</a:t>
            </a: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C6E3CA9E-E808-413E-8B7E-614061099F2B}"/>
              </a:ext>
            </a:extLst>
          </p:cNvPr>
          <p:cNvGrpSpPr/>
          <p:nvPr/>
        </p:nvGrpSpPr>
        <p:grpSpPr>
          <a:xfrm>
            <a:off x="6799639" y="3817252"/>
            <a:ext cx="1219650" cy="1193936"/>
            <a:chOff x="6514395" y="2222054"/>
            <a:chExt cx="2641600" cy="3051140"/>
          </a:xfrm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4E1B13BE-0D36-453F-8641-659B401EA848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379" y="2222054"/>
              <a:ext cx="2186304" cy="16397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5FD14A11-7E2C-422E-8C4A-F848682A4FC8}"/>
                </a:ext>
              </a:extLst>
            </p:cNvPr>
            <p:cNvSpPr/>
            <p:nvPr/>
          </p:nvSpPr>
          <p:spPr>
            <a:xfrm>
              <a:off x="6514395" y="3897580"/>
              <a:ext cx="2641600" cy="1375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กระเป๋าผ้าขาวม้า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85DCAFA5-BE68-4178-ADAB-A95C6052B8BE}"/>
              </a:ext>
            </a:extLst>
          </p:cNvPr>
          <p:cNvGrpSpPr/>
          <p:nvPr/>
        </p:nvGrpSpPr>
        <p:grpSpPr>
          <a:xfrm>
            <a:off x="8079285" y="3843565"/>
            <a:ext cx="1139355" cy="962819"/>
            <a:chOff x="6374933" y="4720653"/>
            <a:chExt cx="2235488" cy="1980221"/>
          </a:xfrm>
        </p:grpSpPr>
        <p:pic>
          <p:nvPicPr>
            <p:cNvPr id="75" name="Picture 3">
              <a:extLst>
                <a:ext uri="{FF2B5EF4-FFF2-40B4-BE49-F238E27FC236}">
                  <a16:creationId xmlns:a16="http://schemas.microsoft.com/office/drawing/2014/main" id="{B2824EBF-E878-49A7-8373-5A45EE71FC4C}"/>
                </a:ext>
              </a:extLst>
            </p:cNvPr>
            <p:cNvPicPr/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0" r="4066" b="10519"/>
            <a:stretch/>
          </p:blipFill>
          <p:spPr bwMode="auto">
            <a:xfrm>
              <a:off x="6473684" y="4720653"/>
              <a:ext cx="1990137" cy="12494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6" name="สี่เหลี่ยมผืนผ้า 75">
              <a:extLst>
                <a:ext uri="{FF2B5EF4-FFF2-40B4-BE49-F238E27FC236}">
                  <a16:creationId xmlns:a16="http://schemas.microsoft.com/office/drawing/2014/main" id="{88DB8F04-F1F4-407C-946C-B216198C791D}"/>
                </a:ext>
              </a:extLst>
            </p:cNvPr>
            <p:cNvSpPr/>
            <p:nvPr/>
          </p:nvSpPr>
          <p:spPr>
            <a:xfrm>
              <a:off x="6374933" y="6036882"/>
              <a:ext cx="2235488" cy="6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สมุดผ้าขาวม้า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78" name="Picture 15" descr="A picture containing black, footwear&#10;&#10;Description automatically generated">
            <a:extLst>
              <a:ext uri="{FF2B5EF4-FFF2-40B4-BE49-F238E27FC236}">
                <a16:creationId xmlns:a16="http://schemas.microsoft.com/office/drawing/2014/main" id="{B279FA19-EDE9-4C7B-AF76-B70FA451D893}"/>
              </a:ext>
            </a:extLst>
          </p:cNvPr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68" y="3678861"/>
            <a:ext cx="1054679" cy="80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C33636A9-DCB4-4A62-836C-48CBD281E1D4}"/>
              </a:ext>
            </a:extLst>
          </p:cNvPr>
          <p:cNvSpPr/>
          <p:nvPr/>
        </p:nvSpPr>
        <p:spPr>
          <a:xfrm>
            <a:off x="9535461" y="4472899"/>
            <a:ext cx="86754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หมวกผ้าคราม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ACD5C5ED-A130-4319-BC4C-80E6FE62637D}"/>
              </a:ext>
            </a:extLst>
          </p:cNvPr>
          <p:cNvGrpSpPr/>
          <p:nvPr/>
        </p:nvGrpSpPr>
        <p:grpSpPr>
          <a:xfrm>
            <a:off x="10566183" y="3620232"/>
            <a:ext cx="1188511" cy="1183412"/>
            <a:chOff x="10101785" y="4200503"/>
            <a:chExt cx="1520176" cy="2200731"/>
          </a:xfrm>
        </p:grpSpPr>
        <p:pic>
          <p:nvPicPr>
            <p:cNvPr id="81" name="Picture 4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AC4214EE-EB57-47F1-8099-195749B5B88D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785" y="4200503"/>
              <a:ext cx="1200264" cy="16003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2" name="สี่เหลี่ยมผืนผ้า 81">
              <a:extLst>
                <a:ext uri="{FF2B5EF4-FFF2-40B4-BE49-F238E27FC236}">
                  <a16:creationId xmlns:a16="http://schemas.microsoft.com/office/drawing/2014/main" id="{FA545551-49B4-4247-A274-39A4B6007670}"/>
                </a:ext>
              </a:extLst>
            </p:cNvPr>
            <p:cNvSpPr/>
            <p:nvPr/>
          </p:nvSpPr>
          <p:spPr>
            <a:xfrm>
              <a:off x="10239625" y="5800856"/>
              <a:ext cx="1382336" cy="600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พวงมาลัยผ้าขาวม้า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C29545DC-4F26-4108-AB78-7901E5A2DA66}"/>
              </a:ext>
            </a:extLst>
          </p:cNvPr>
          <p:cNvGrpSpPr/>
          <p:nvPr/>
        </p:nvGrpSpPr>
        <p:grpSpPr>
          <a:xfrm>
            <a:off x="9289609" y="4783034"/>
            <a:ext cx="966777" cy="1319023"/>
            <a:chOff x="7014701" y="172931"/>
            <a:chExt cx="1359415" cy="1877416"/>
          </a:xfrm>
        </p:grpSpPr>
        <p:pic>
          <p:nvPicPr>
            <p:cNvPr id="84" name="รูปภาพ 83" descr="C:\Users\lenovoKU\OneDrive - KASETSART UNIVERSITY\Desktop\ผ้าคราม.jpg">
              <a:extLst>
                <a:ext uri="{FF2B5EF4-FFF2-40B4-BE49-F238E27FC236}">
                  <a16:creationId xmlns:a16="http://schemas.microsoft.com/office/drawing/2014/main" id="{06D71870-32E3-4B44-A115-E9B4C9496062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7153" y="172931"/>
              <a:ext cx="1047234" cy="13974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5" name="สี่เหลี่ยมผืนผ้า 84">
              <a:extLst>
                <a:ext uri="{FF2B5EF4-FFF2-40B4-BE49-F238E27FC236}">
                  <a16:creationId xmlns:a16="http://schemas.microsoft.com/office/drawing/2014/main" id="{47D40313-F8F1-4D5E-8842-59BCFFCCBA46}"/>
                </a:ext>
              </a:extLst>
            </p:cNvPr>
            <p:cNvSpPr/>
            <p:nvPr/>
          </p:nvSpPr>
          <p:spPr>
            <a:xfrm>
              <a:off x="7014701" y="1654015"/>
              <a:ext cx="1359415" cy="396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ผ้าพันคอย้อมคราม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87" name="รูปภาพ 86" descr="D:\3.โครงการพัฒนาวิชาการ\1 ตำบล 1 มหาวิทยาลัย\ออกงาน\S__418251.jpg">
            <a:extLst>
              <a:ext uri="{FF2B5EF4-FFF2-40B4-BE49-F238E27FC236}">
                <a16:creationId xmlns:a16="http://schemas.microsoft.com/office/drawing/2014/main" id="{1D52EFE4-39BD-4E8F-999C-D2991ED23449}"/>
              </a:ext>
            </a:extLst>
          </p:cNvPr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2738"/>
          <a:stretch/>
        </p:blipFill>
        <p:spPr bwMode="auto">
          <a:xfrm>
            <a:off x="7939004" y="4765189"/>
            <a:ext cx="1179561" cy="69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FE08CF40-504A-4201-AF34-387ACC744F66}"/>
              </a:ext>
            </a:extLst>
          </p:cNvPr>
          <p:cNvSpPr/>
          <p:nvPr/>
        </p:nvSpPr>
        <p:spPr>
          <a:xfrm>
            <a:off x="7923251" y="5484797"/>
            <a:ext cx="1287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ผ้าคลุมไหล่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ลายครามเชิงชุม</a:t>
            </a:r>
          </a:p>
        </p:txBody>
      </p: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677E5FA8-6CF0-4441-B2BD-1B050C2BBA98}"/>
              </a:ext>
            </a:extLst>
          </p:cNvPr>
          <p:cNvGrpSpPr/>
          <p:nvPr/>
        </p:nvGrpSpPr>
        <p:grpSpPr>
          <a:xfrm>
            <a:off x="7047893" y="4819773"/>
            <a:ext cx="971396" cy="1276747"/>
            <a:chOff x="5499100" y="2871787"/>
            <a:chExt cx="1576795" cy="1583382"/>
          </a:xfrm>
        </p:grpSpPr>
        <p:pic>
          <p:nvPicPr>
            <p:cNvPr id="90" name="รูปภาพ 89">
              <a:extLst>
                <a:ext uri="{FF2B5EF4-FFF2-40B4-BE49-F238E27FC236}">
                  <a16:creationId xmlns:a16="http://schemas.microsoft.com/office/drawing/2014/main" id="{5B24A94D-9F3D-4717-BCC8-39AD48AD414C}"/>
                </a:ext>
              </a:extLst>
            </p:cNvPr>
            <p:cNvPicPr/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3" r="-27" b="9665"/>
            <a:stretch/>
          </p:blipFill>
          <p:spPr bwMode="auto">
            <a:xfrm>
              <a:off x="5499100" y="2871787"/>
              <a:ext cx="1193800" cy="11144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1" name="สี่เหลี่ยมผืนผ้า 90">
              <a:extLst>
                <a:ext uri="{FF2B5EF4-FFF2-40B4-BE49-F238E27FC236}">
                  <a16:creationId xmlns:a16="http://schemas.microsoft.com/office/drawing/2014/main" id="{747BFA4C-E56D-4CB7-B389-7EC60028D30C}"/>
                </a:ext>
              </a:extLst>
            </p:cNvPr>
            <p:cNvSpPr/>
            <p:nvPr/>
          </p:nvSpPr>
          <p:spPr>
            <a:xfrm>
              <a:off x="5660898" y="4073474"/>
              <a:ext cx="1414997" cy="38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ผ้าถุง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ลายขอ</a:t>
              </a:r>
            </a:p>
          </p:txBody>
        </p:sp>
      </p:grpSp>
      <p:pic>
        <p:nvPicPr>
          <p:cNvPr id="92" name="รูปภาพ 91">
            <a:extLst>
              <a:ext uri="{FF2B5EF4-FFF2-40B4-BE49-F238E27FC236}">
                <a16:creationId xmlns:a16="http://schemas.microsoft.com/office/drawing/2014/main" id="{1DCA83B7-203F-4A20-83EF-1E816068F88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890" y="4871919"/>
            <a:ext cx="1058077" cy="84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2E0E9431-DA51-47BF-BE46-486FC02A88F0}"/>
              </a:ext>
            </a:extLst>
          </p:cNvPr>
          <p:cNvSpPr/>
          <p:nvPr/>
        </p:nvSpPr>
        <p:spPr>
          <a:xfrm>
            <a:off x="10490260" y="5726508"/>
            <a:ext cx="129954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สายคล้องแมสผ้าคราม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4" name="แผนผังลำดับงาน: ตัวเชื่อมต่อ 93">
            <a:extLst>
              <a:ext uri="{FF2B5EF4-FFF2-40B4-BE49-F238E27FC236}">
                <a16:creationId xmlns:a16="http://schemas.microsoft.com/office/drawing/2014/main" id="{3B86B6FB-570A-49EB-B99E-E6083B2DF06E}"/>
              </a:ext>
            </a:extLst>
          </p:cNvPr>
          <p:cNvSpPr/>
          <p:nvPr/>
        </p:nvSpPr>
        <p:spPr>
          <a:xfrm>
            <a:off x="10807839" y="2401529"/>
            <a:ext cx="987665" cy="952803"/>
          </a:xfrm>
          <a:prstGeom prst="flowChartConnector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5" name="กล่องข้อความ 94">
            <a:extLst>
              <a:ext uri="{FF2B5EF4-FFF2-40B4-BE49-F238E27FC236}">
                <a16:creationId xmlns:a16="http://schemas.microsoft.com/office/drawing/2014/main" id="{E04E5FEB-3AD5-44B2-8E2F-5FFC76BF83A6}"/>
              </a:ext>
            </a:extLst>
          </p:cNvPr>
          <p:cNvSpPr txBox="1"/>
          <p:nvPr/>
        </p:nvSpPr>
        <p:spPr>
          <a:xfrm>
            <a:off x="10448809" y="3340021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รองเท้าผ้าย้อมคราม</a:t>
            </a:r>
          </a:p>
        </p:txBody>
      </p:sp>
      <p:sp>
        <p:nvSpPr>
          <p:cNvPr id="96" name="แผนผังลำดับงาน: ตัวเชื่อมต่อ 95">
            <a:extLst>
              <a:ext uri="{FF2B5EF4-FFF2-40B4-BE49-F238E27FC236}">
                <a16:creationId xmlns:a16="http://schemas.microsoft.com/office/drawing/2014/main" id="{8C6C4B25-98E9-44FF-B395-1DC625427A71}"/>
              </a:ext>
            </a:extLst>
          </p:cNvPr>
          <p:cNvSpPr/>
          <p:nvPr/>
        </p:nvSpPr>
        <p:spPr>
          <a:xfrm>
            <a:off x="5468376" y="1094772"/>
            <a:ext cx="1151747" cy="1026546"/>
          </a:xfrm>
          <a:prstGeom prst="flowChartConnector">
            <a:avLst/>
          </a:prstGeom>
          <a:blipFill dpi="0"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7" name="กล่องข้อความ 96">
            <a:extLst>
              <a:ext uri="{FF2B5EF4-FFF2-40B4-BE49-F238E27FC236}">
                <a16:creationId xmlns:a16="http://schemas.microsoft.com/office/drawing/2014/main" id="{6BDE20F9-12C9-4960-9ADA-A4CCC08C1986}"/>
              </a:ext>
            </a:extLst>
          </p:cNvPr>
          <p:cNvSpPr txBox="1"/>
          <p:nvPr/>
        </p:nvSpPr>
        <p:spPr>
          <a:xfrm>
            <a:off x="5201745" y="2102746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ร่มผ้าย้อมคราม</a:t>
            </a:r>
          </a:p>
        </p:txBody>
      </p:sp>
      <p:sp>
        <p:nvSpPr>
          <p:cNvPr id="98" name="แผนผังลำดับงาน: ตัวเชื่อมต่อ 97">
            <a:extLst>
              <a:ext uri="{FF2B5EF4-FFF2-40B4-BE49-F238E27FC236}">
                <a16:creationId xmlns:a16="http://schemas.microsoft.com/office/drawing/2014/main" id="{F9A54555-732C-4AF4-AE1C-0C84781495E3}"/>
              </a:ext>
            </a:extLst>
          </p:cNvPr>
          <p:cNvSpPr/>
          <p:nvPr/>
        </p:nvSpPr>
        <p:spPr>
          <a:xfrm>
            <a:off x="5565208" y="2485556"/>
            <a:ext cx="1151747" cy="1026546"/>
          </a:xfrm>
          <a:prstGeom prst="flowChartConnector">
            <a:avLst/>
          </a:prstGeom>
          <a:blipFill dpi="0"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9" name="กล่องข้อความ 98">
            <a:extLst>
              <a:ext uri="{FF2B5EF4-FFF2-40B4-BE49-F238E27FC236}">
                <a16:creationId xmlns:a16="http://schemas.microsoft.com/office/drawing/2014/main" id="{D957B410-B9BD-4FC1-B79C-33D5C8C0C04C}"/>
              </a:ext>
            </a:extLst>
          </p:cNvPr>
          <p:cNvSpPr txBox="1"/>
          <p:nvPr/>
        </p:nvSpPr>
        <p:spPr>
          <a:xfrm>
            <a:off x="5298577" y="3493530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เสือยืดย้อมคราม</a:t>
            </a:r>
          </a:p>
        </p:txBody>
      </p:sp>
      <p:sp>
        <p:nvSpPr>
          <p:cNvPr id="100" name="แผนผังลำดับงาน: ตัวเชื่อมต่อ 99">
            <a:extLst>
              <a:ext uri="{FF2B5EF4-FFF2-40B4-BE49-F238E27FC236}">
                <a16:creationId xmlns:a16="http://schemas.microsoft.com/office/drawing/2014/main" id="{A8BEE268-094B-49FC-835D-BB66483C1AA4}"/>
              </a:ext>
            </a:extLst>
          </p:cNvPr>
          <p:cNvSpPr/>
          <p:nvPr/>
        </p:nvSpPr>
        <p:spPr>
          <a:xfrm>
            <a:off x="5565208" y="3820448"/>
            <a:ext cx="1151747" cy="1026546"/>
          </a:xfrm>
          <a:prstGeom prst="flowChartConnector">
            <a:avLst/>
          </a:prstGeom>
          <a:blipFill dpi="0"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1" name="กล่องข้อความ 100">
            <a:extLst>
              <a:ext uri="{FF2B5EF4-FFF2-40B4-BE49-F238E27FC236}">
                <a16:creationId xmlns:a16="http://schemas.microsoft.com/office/drawing/2014/main" id="{3244B238-60E0-4FAF-898F-1C2869CABA5A}"/>
              </a:ext>
            </a:extLst>
          </p:cNvPr>
          <p:cNvSpPr txBox="1"/>
          <p:nvPr/>
        </p:nvSpPr>
        <p:spPr>
          <a:xfrm>
            <a:off x="5298577" y="4828422"/>
            <a:ext cx="17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กระเป๋าผ้าย้อมคราม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624962-447C-413C-9CB6-90ABFE094591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14162" r="6830" b="8998"/>
          <a:stretch/>
        </p:blipFill>
        <p:spPr>
          <a:xfrm>
            <a:off x="5610234" y="5132447"/>
            <a:ext cx="1191157" cy="1412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" name="กล่องข้อความ 101">
            <a:extLst>
              <a:ext uri="{FF2B5EF4-FFF2-40B4-BE49-F238E27FC236}">
                <a16:creationId xmlns:a16="http://schemas.microsoft.com/office/drawing/2014/main" id="{32677F07-FE9C-449E-B5F9-3B186187F806}"/>
              </a:ext>
            </a:extLst>
          </p:cNvPr>
          <p:cNvSpPr txBox="1"/>
          <p:nvPr/>
        </p:nvSpPr>
        <p:spPr>
          <a:xfrm>
            <a:off x="5088672" y="6571257"/>
            <a:ext cx="232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ผ้าขาวม้าย้อมสีธรรมชาติดอกดาวเรือง</a:t>
            </a:r>
          </a:p>
        </p:txBody>
      </p:sp>
      <p:sp>
        <p:nvSpPr>
          <p:cNvPr id="73" name="ชื่อเรื่อง 1">
            <a:extLst>
              <a:ext uri="{FF2B5EF4-FFF2-40B4-BE49-F238E27FC236}">
                <a16:creationId xmlns:a16="http://schemas.microsoft.com/office/drawing/2014/main" id="{27C756DB-D584-4FDD-BCCB-96870B83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522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th-TH" sz="3200" b="1" dirty="0"/>
          </a:p>
        </p:txBody>
      </p:sp>
      <p:sp>
        <p:nvSpPr>
          <p:cNvPr id="77" name="วงรี 76">
            <a:extLst>
              <a:ext uri="{FF2B5EF4-FFF2-40B4-BE49-F238E27FC236}">
                <a16:creationId xmlns:a16="http://schemas.microsoft.com/office/drawing/2014/main" id="{1E1B7C99-DDB1-4F3A-9DD7-A8102A39D8E6}"/>
              </a:ext>
            </a:extLst>
          </p:cNvPr>
          <p:cNvSpPr/>
          <p:nvPr/>
        </p:nvSpPr>
        <p:spPr>
          <a:xfrm>
            <a:off x="0" y="13239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86" name="กล่องข้อความ 85">
            <a:extLst>
              <a:ext uri="{FF2B5EF4-FFF2-40B4-BE49-F238E27FC236}">
                <a16:creationId xmlns:a16="http://schemas.microsoft.com/office/drawing/2014/main" id="{5E890BF1-6125-4490-87A4-485BF6D5E8BE}"/>
              </a:ext>
            </a:extLst>
          </p:cNvPr>
          <p:cNvSpPr txBox="1"/>
          <p:nvPr/>
        </p:nvSpPr>
        <p:spPr>
          <a:xfrm>
            <a:off x="0" y="601347"/>
            <a:ext cx="209063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ด้านพัฒนาสัมมาอาชีพ</a:t>
            </a:r>
          </a:p>
        </p:txBody>
      </p:sp>
    </p:spTree>
    <p:extLst>
      <p:ext uri="{BB962C8B-B14F-4D97-AF65-F5344CB8AC3E}">
        <p14:creationId xmlns:p14="http://schemas.microsoft.com/office/powerpoint/2010/main" val="4128382579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คลื่นคู่ 1">
            <a:extLst>
              <a:ext uri="{FF2B5EF4-FFF2-40B4-BE49-F238E27FC236}">
                <a16:creationId xmlns:a16="http://schemas.microsoft.com/office/drawing/2014/main" id="{9339995C-4A3B-4720-890E-FCE83271061C}"/>
              </a:ext>
            </a:extLst>
          </p:cNvPr>
          <p:cNvSpPr/>
          <p:nvPr/>
        </p:nvSpPr>
        <p:spPr>
          <a:xfrm>
            <a:off x="3604931" y="624768"/>
            <a:ext cx="2491069" cy="475642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ผลิตภัณฑ์เกี่ยวกับผ้า (ต่อ)</a:t>
            </a:r>
          </a:p>
        </p:txBody>
      </p:sp>
      <p:pic>
        <p:nvPicPr>
          <p:cNvPr id="77" name="รูปภาพ 76">
            <a:extLst>
              <a:ext uri="{FF2B5EF4-FFF2-40B4-BE49-F238E27FC236}">
                <a16:creationId xmlns:a16="http://schemas.microsoft.com/office/drawing/2014/main" id="{EE62BB5C-A9DE-477D-9E7D-AF20ACAAC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" y="1343537"/>
            <a:ext cx="1765517" cy="1324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" name="รูปภาพ 85">
            <a:extLst>
              <a:ext uri="{FF2B5EF4-FFF2-40B4-BE49-F238E27FC236}">
                <a16:creationId xmlns:a16="http://schemas.microsoft.com/office/drawing/2014/main" id="{9C0CDBAF-BD9C-42A6-97BA-A58F04FCA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10" y="1404785"/>
            <a:ext cx="1638300" cy="1228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6" name="รูปภาพ 95">
            <a:extLst>
              <a:ext uri="{FF2B5EF4-FFF2-40B4-BE49-F238E27FC236}">
                <a16:creationId xmlns:a16="http://schemas.microsoft.com/office/drawing/2014/main" id="{388A2CF2-234F-40FA-8B13-04709E30C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8" y="2655454"/>
            <a:ext cx="1765517" cy="1324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7" name="รูปภาพ 96">
            <a:extLst>
              <a:ext uri="{FF2B5EF4-FFF2-40B4-BE49-F238E27FC236}">
                <a16:creationId xmlns:a16="http://schemas.microsoft.com/office/drawing/2014/main" id="{476185AE-62F2-43F7-AA59-5C6EDD8C9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07" y="1330681"/>
            <a:ext cx="1765517" cy="1324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8" name="กล่องข้อความ 97">
            <a:extLst>
              <a:ext uri="{FF2B5EF4-FFF2-40B4-BE49-F238E27FC236}">
                <a16:creationId xmlns:a16="http://schemas.microsoft.com/office/drawing/2014/main" id="{2F1FE83C-C947-4541-91CA-7FD98C45B2B0}"/>
              </a:ext>
            </a:extLst>
          </p:cNvPr>
          <p:cNvSpPr txBox="1"/>
          <p:nvPr/>
        </p:nvSpPr>
        <p:spPr>
          <a:xfrm>
            <a:off x="1796657" y="2751593"/>
            <a:ext cx="230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ผลิตภัณฑ์จากผ้าขาวม้าทอมือ</a:t>
            </a:r>
          </a:p>
        </p:txBody>
      </p:sp>
      <p:pic>
        <p:nvPicPr>
          <p:cNvPr id="99" name="รูปภาพ 98">
            <a:extLst>
              <a:ext uri="{FF2B5EF4-FFF2-40B4-BE49-F238E27FC236}">
                <a16:creationId xmlns:a16="http://schemas.microsoft.com/office/drawing/2014/main" id="{364B46A8-A83E-48F6-889C-943BA01F6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1" y="4030480"/>
            <a:ext cx="1630850" cy="1259832"/>
          </a:xfrm>
          <a:prstGeom prst="rect">
            <a:avLst/>
          </a:prstGeom>
        </p:spPr>
      </p:pic>
      <p:pic>
        <p:nvPicPr>
          <p:cNvPr id="100" name="รูปภาพ 99">
            <a:extLst>
              <a:ext uri="{FF2B5EF4-FFF2-40B4-BE49-F238E27FC236}">
                <a16:creationId xmlns:a16="http://schemas.microsoft.com/office/drawing/2014/main" id="{831F20D1-6C11-4983-A992-4C6A78F85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57" y="3186286"/>
            <a:ext cx="2000824" cy="1545636"/>
          </a:xfrm>
          <a:prstGeom prst="rect">
            <a:avLst/>
          </a:prstGeom>
        </p:spPr>
      </p:pic>
      <p:pic>
        <p:nvPicPr>
          <p:cNvPr id="101" name="รูปภาพ 100">
            <a:extLst>
              <a:ext uri="{FF2B5EF4-FFF2-40B4-BE49-F238E27FC236}">
                <a16:creationId xmlns:a16="http://schemas.microsoft.com/office/drawing/2014/main" id="{75A0E364-1DCD-468F-AEB9-B0E0BB144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94" y="2780158"/>
            <a:ext cx="1124235" cy="112423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6891AF3-8942-4D1C-A665-67AE5EB051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94" y="864878"/>
            <a:ext cx="1892279" cy="141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5973EDD-07FE-4A4F-A14E-22D42E4070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09" y="2499901"/>
            <a:ext cx="1614639" cy="1614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AB1E4A2-DCB0-49EA-B3E6-26DF47308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759619"/>
            <a:ext cx="1305506" cy="17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" name="กล่องข้อความ 101">
            <a:extLst>
              <a:ext uri="{FF2B5EF4-FFF2-40B4-BE49-F238E27FC236}">
                <a16:creationId xmlns:a16="http://schemas.microsoft.com/office/drawing/2014/main" id="{BCB79C6E-C903-47A6-BAC9-A6CEFD985A17}"/>
              </a:ext>
            </a:extLst>
          </p:cNvPr>
          <p:cNvSpPr txBox="1"/>
          <p:nvPr/>
        </p:nvSpPr>
        <p:spPr>
          <a:xfrm>
            <a:off x="7968462" y="2667675"/>
            <a:ext cx="230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ผลิตภัณฑ์จากผ้าย้อมครามถักมือ</a:t>
            </a:r>
          </a:p>
        </p:txBody>
      </p:sp>
      <p:grpSp>
        <p:nvGrpSpPr>
          <p:cNvPr id="103" name="กลุ่ม 102">
            <a:extLst>
              <a:ext uri="{FF2B5EF4-FFF2-40B4-BE49-F238E27FC236}">
                <a16:creationId xmlns:a16="http://schemas.microsoft.com/office/drawing/2014/main" id="{66F086A0-46DD-401D-B388-11FF6451BB5E}"/>
              </a:ext>
            </a:extLst>
          </p:cNvPr>
          <p:cNvGrpSpPr/>
          <p:nvPr/>
        </p:nvGrpSpPr>
        <p:grpSpPr>
          <a:xfrm>
            <a:off x="8403355" y="3018847"/>
            <a:ext cx="1512357" cy="1921490"/>
            <a:chOff x="10101785" y="4200503"/>
            <a:chExt cx="1284308" cy="1923197"/>
          </a:xfrm>
        </p:grpSpPr>
        <p:pic>
          <p:nvPicPr>
            <p:cNvPr id="104" name="Picture 4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EC507F04-4957-466E-B817-D68086A0A5B7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785" y="4200503"/>
              <a:ext cx="1200264" cy="16003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5" name="สี่เหลี่ยมผืนผ้า 104">
              <a:extLst>
                <a:ext uri="{FF2B5EF4-FFF2-40B4-BE49-F238E27FC236}">
                  <a16:creationId xmlns:a16="http://schemas.microsoft.com/office/drawing/2014/main" id="{17E81E7F-2DE3-47A4-9DC5-FDCCAE594427}"/>
                </a:ext>
              </a:extLst>
            </p:cNvPr>
            <p:cNvSpPr/>
            <p:nvPr/>
          </p:nvSpPr>
          <p:spPr>
            <a:xfrm>
              <a:off x="10239625" y="5800855"/>
              <a:ext cx="1146468" cy="322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พวงมาลัยผ้าขาวม้า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108" name="Picture 3">
            <a:extLst>
              <a:ext uri="{FF2B5EF4-FFF2-40B4-BE49-F238E27FC236}">
                <a16:creationId xmlns:a16="http://schemas.microsoft.com/office/drawing/2014/main" id="{4E7EC04D-748C-4E95-8827-7AB2A31C160E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r="4066" b="10519"/>
          <a:stretch/>
        </p:blipFill>
        <p:spPr bwMode="auto">
          <a:xfrm>
            <a:off x="10134269" y="3018846"/>
            <a:ext cx="1769573" cy="1095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9" name="สี่เหลี่ยมผืนผ้า 108">
            <a:extLst>
              <a:ext uri="{FF2B5EF4-FFF2-40B4-BE49-F238E27FC236}">
                <a16:creationId xmlns:a16="http://schemas.microsoft.com/office/drawing/2014/main" id="{20CC8033-1368-48AC-9D56-D96E361426C4}"/>
              </a:ext>
            </a:extLst>
          </p:cNvPr>
          <p:cNvSpPr/>
          <p:nvPr/>
        </p:nvSpPr>
        <p:spPr>
          <a:xfrm>
            <a:off x="10243716" y="4127156"/>
            <a:ext cx="1537673" cy="216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สมุดผ้าขาวม้า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11" name="image3.jpg">
            <a:extLst>
              <a:ext uri="{FF2B5EF4-FFF2-40B4-BE49-F238E27FC236}">
                <a16:creationId xmlns:a16="http://schemas.microsoft.com/office/drawing/2014/main" id="{BC085B77-3A4F-4B1A-99E8-634CA2659F0E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6414022" y="4378483"/>
            <a:ext cx="1738027" cy="1278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" name="สี่เหลี่ยมผืนผ้า 111">
            <a:extLst>
              <a:ext uri="{FF2B5EF4-FFF2-40B4-BE49-F238E27FC236}">
                <a16:creationId xmlns:a16="http://schemas.microsoft.com/office/drawing/2014/main" id="{1B669429-2ADF-4F31-A9A5-55F893687A6B}"/>
              </a:ext>
            </a:extLst>
          </p:cNvPr>
          <p:cNvSpPr/>
          <p:nvPr/>
        </p:nvSpPr>
        <p:spPr>
          <a:xfrm>
            <a:off x="6292094" y="5680949"/>
            <a:ext cx="1841334" cy="312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ผ้าทอแบบกล่อง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C96BEA67-BC86-4C90-BFB3-18CC2862CD00}"/>
              </a:ext>
            </a:extLst>
          </p:cNvPr>
          <p:cNvGrpSpPr/>
          <p:nvPr/>
        </p:nvGrpSpPr>
        <p:grpSpPr>
          <a:xfrm>
            <a:off x="10160847" y="4512652"/>
            <a:ext cx="1620542" cy="1735748"/>
            <a:chOff x="5726516" y="2352792"/>
            <a:chExt cx="1547362" cy="1780648"/>
          </a:xfrm>
        </p:grpSpPr>
        <p:pic>
          <p:nvPicPr>
            <p:cNvPr id="114" name="Picture 13">
              <a:extLst>
                <a:ext uri="{FF2B5EF4-FFF2-40B4-BE49-F238E27FC236}">
                  <a16:creationId xmlns:a16="http://schemas.microsoft.com/office/drawing/2014/main" id="{31569E1A-31CE-45C5-8314-612DA764ACDB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81"/>
            <a:stretch/>
          </p:blipFill>
          <p:spPr bwMode="auto">
            <a:xfrm rot="16200000">
              <a:off x="5609873" y="2469435"/>
              <a:ext cx="1780648" cy="15473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5" name="สี่เหลี่ยมผืนผ้า 114">
              <a:extLst>
                <a:ext uri="{FF2B5EF4-FFF2-40B4-BE49-F238E27FC236}">
                  <a16:creationId xmlns:a16="http://schemas.microsoft.com/office/drawing/2014/main" id="{E8F4DBF1-5123-42F8-9EBC-C54DEB162688}"/>
                </a:ext>
              </a:extLst>
            </p:cNvPr>
            <p:cNvSpPr/>
            <p:nvPr/>
          </p:nvSpPr>
          <p:spPr>
            <a:xfrm>
              <a:off x="6069630" y="3810595"/>
              <a:ext cx="861133" cy="322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กระเป๋าใบเล็ก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6" name="กลุ่ม 115">
            <a:extLst>
              <a:ext uri="{FF2B5EF4-FFF2-40B4-BE49-F238E27FC236}">
                <a16:creationId xmlns:a16="http://schemas.microsoft.com/office/drawing/2014/main" id="{FC6A7C27-C44D-49B3-9B96-4C0784F40E44}"/>
              </a:ext>
            </a:extLst>
          </p:cNvPr>
          <p:cNvGrpSpPr/>
          <p:nvPr/>
        </p:nvGrpSpPr>
        <p:grpSpPr>
          <a:xfrm>
            <a:off x="8397183" y="5077710"/>
            <a:ext cx="1610433" cy="1139002"/>
            <a:chOff x="5576659" y="2383946"/>
            <a:chExt cx="2066468" cy="1377646"/>
          </a:xfrm>
        </p:grpSpPr>
        <p:pic>
          <p:nvPicPr>
            <p:cNvPr id="117" name="Picture 15" descr="A picture containing black, footwear&#10;&#10;Description automatically generated">
              <a:extLst>
                <a:ext uri="{FF2B5EF4-FFF2-40B4-BE49-F238E27FC236}">
                  <a16:creationId xmlns:a16="http://schemas.microsoft.com/office/drawing/2014/main" id="{C8C5F3AD-79C5-47CF-80B4-E0FB38BF0782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659" y="2383946"/>
              <a:ext cx="2066468" cy="13776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8" name="สี่เหลี่ยมผืนผ้า 117">
              <a:extLst>
                <a:ext uri="{FF2B5EF4-FFF2-40B4-BE49-F238E27FC236}">
                  <a16:creationId xmlns:a16="http://schemas.microsoft.com/office/drawing/2014/main" id="{167DFF7F-9DF4-4EB2-924F-64D16AC8947E}"/>
                </a:ext>
              </a:extLst>
            </p:cNvPr>
            <p:cNvSpPr/>
            <p:nvPr/>
          </p:nvSpPr>
          <p:spPr>
            <a:xfrm>
              <a:off x="6729220" y="3411928"/>
              <a:ext cx="878767" cy="322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หมวกผ้าคราม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9" name="กลุ่ม 118">
            <a:extLst>
              <a:ext uri="{FF2B5EF4-FFF2-40B4-BE49-F238E27FC236}">
                <a16:creationId xmlns:a16="http://schemas.microsoft.com/office/drawing/2014/main" id="{08757FE1-7C53-4105-ABBD-49FCAD832A59}"/>
              </a:ext>
            </a:extLst>
          </p:cNvPr>
          <p:cNvGrpSpPr/>
          <p:nvPr/>
        </p:nvGrpSpPr>
        <p:grpSpPr>
          <a:xfrm>
            <a:off x="4334179" y="4089574"/>
            <a:ext cx="1802119" cy="1201413"/>
            <a:chOff x="8880298" y="3806692"/>
            <a:chExt cx="2158603" cy="1439069"/>
          </a:xfrm>
        </p:grpSpPr>
        <p:pic>
          <p:nvPicPr>
            <p:cNvPr id="120" name="Picture 11" descr="A picture containing hat&#10;&#10;Description automatically generated">
              <a:extLst>
                <a:ext uri="{FF2B5EF4-FFF2-40B4-BE49-F238E27FC236}">
                  <a16:creationId xmlns:a16="http://schemas.microsoft.com/office/drawing/2014/main" id="{187C2C37-BAEB-450A-8307-640EAA98B6C2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298" y="3806692"/>
              <a:ext cx="2158603" cy="14390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1" name="สี่เหลี่ยมผืนผ้า 120">
              <a:extLst>
                <a:ext uri="{FF2B5EF4-FFF2-40B4-BE49-F238E27FC236}">
                  <a16:creationId xmlns:a16="http://schemas.microsoft.com/office/drawing/2014/main" id="{24880BA4-32FC-4D71-B5CB-8E66ED75A078}"/>
                </a:ext>
              </a:extLst>
            </p:cNvPr>
            <p:cNvSpPr/>
            <p:nvPr/>
          </p:nvSpPr>
          <p:spPr>
            <a:xfrm>
              <a:off x="9109208" y="4922916"/>
              <a:ext cx="923651" cy="322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หมวกปีกกว้าง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2D89A447-98A9-4441-B73F-2C40EB6FF0DD}"/>
              </a:ext>
            </a:extLst>
          </p:cNvPr>
          <p:cNvGrpSpPr/>
          <p:nvPr/>
        </p:nvGrpSpPr>
        <p:grpSpPr>
          <a:xfrm>
            <a:off x="4892863" y="5476168"/>
            <a:ext cx="1260369" cy="1213596"/>
            <a:chOff x="8049728" y="1520289"/>
            <a:chExt cx="1561106" cy="1503172"/>
          </a:xfrm>
        </p:grpSpPr>
        <p:pic>
          <p:nvPicPr>
            <p:cNvPr id="123" name="Picture 14">
              <a:extLst>
                <a:ext uri="{FF2B5EF4-FFF2-40B4-BE49-F238E27FC236}">
                  <a16:creationId xmlns:a16="http://schemas.microsoft.com/office/drawing/2014/main" id="{64E53909-31D1-45DA-B7E4-781BDE3A21E9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8" r="23762"/>
            <a:stretch/>
          </p:blipFill>
          <p:spPr bwMode="auto">
            <a:xfrm rot="16200000">
              <a:off x="8094061" y="1475956"/>
              <a:ext cx="1472440" cy="15611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4" name="สี่เหลี่ยมผืนผ้า 123">
              <a:extLst>
                <a:ext uri="{FF2B5EF4-FFF2-40B4-BE49-F238E27FC236}">
                  <a16:creationId xmlns:a16="http://schemas.microsoft.com/office/drawing/2014/main" id="{51CD7283-F206-4143-92A8-21A5276AF8D1}"/>
                </a:ext>
              </a:extLst>
            </p:cNvPr>
            <p:cNvSpPr/>
            <p:nvPr/>
          </p:nvSpPr>
          <p:spPr>
            <a:xfrm>
              <a:off x="8233830" y="2623582"/>
              <a:ext cx="1177939" cy="399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กระเป๋าผ้าคราม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126" name="รูปภาพ 125">
            <a:extLst>
              <a:ext uri="{FF2B5EF4-FFF2-40B4-BE49-F238E27FC236}">
                <a16:creationId xmlns:a16="http://schemas.microsoft.com/office/drawing/2014/main" id="{9B8F9C87-C093-43F3-AF1A-EDE0434130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5843" y="4894663"/>
            <a:ext cx="1321708" cy="92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7" name="สี่เหลี่ยมผืนผ้า 126">
            <a:extLst>
              <a:ext uri="{FF2B5EF4-FFF2-40B4-BE49-F238E27FC236}">
                <a16:creationId xmlns:a16="http://schemas.microsoft.com/office/drawing/2014/main" id="{6A462199-3667-49E7-B320-BA928F9E8AD4}"/>
              </a:ext>
            </a:extLst>
          </p:cNvPr>
          <p:cNvSpPr/>
          <p:nvPr/>
        </p:nvSpPr>
        <p:spPr>
          <a:xfrm>
            <a:off x="1940415" y="5801897"/>
            <a:ext cx="1591030" cy="251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ลูกประคบมือ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29" name="image2.jpg">
            <a:extLst>
              <a:ext uri="{FF2B5EF4-FFF2-40B4-BE49-F238E27FC236}">
                <a16:creationId xmlns:a16="http://schemas.microsoft.com/office/drawing/2014/main" id="{11293B10-4C04-4269-BBFA-851CED3F1FD8}"/>
              </a:ext>
            </a:extLst>
          </p:cNvPr>
          <p:cNvPicPr/>
          <p:nvPr/>
        </p:nvPicPr>
        <p:blipFill>
          <a:blip r:embed="rId20"/>
          <a:srcRect/>
          <a:stretch>
            <a:fillRect/>
          </a:stretch>
        </p:blipFill>
        <p:spPr>
          <a:xfrm>
            <a:off x="445396" y="5369191"/>
            <a:ext cx="1497326" cy="92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0" name="สี่เหลี่ยมผืนผ้า 129">
            <a:extLst>
              <a:ext uri="{FF2B5EF4-FFF2-40B4-BE49-F238E27FC236}">
                <a16:creationId xmlns:a16="http://schemas.microsoft.com/office/drawing/2014/main" id="{2D9FC7F5-9673-4F97-9687-738463998908}"/>
              </a:ext>
            </a:extLst>
          </p:cNvPr>
          <p:cNvSpPr/>
          <p:nvPr/>
        </p:nvSpPr>
        <p:spPr>
          <a:xfrm>
            <a:off x="254655" y="6248400"/>
            <a:ext cx="2002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ผ้าครามแบบกล่อง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EB2EBDF4-FDA2-4629-B20D-FFEDBBA5E81C}"/>
              </a:ext>
            </a:extLst>
          </p:cNvPr>
          <p:cNvGrpSpPr/>
          <p:nvPr/>
        </p:nvGrpSpPr>
        <p:grpSpPr>
          <a:xfrm>
            <a:off x="6512886" y="5966297"/>
            <a:ext cx="1620542" cy="966793"/>
            <a:chOff x="6514395" y="2222054"/>
            <a:chExt cx="2641600" cy="2444879"/>
          </a:xfrm>
        </p:grpSpPr>
        <p:pic>
          <p:nvPicPr>
            <p:cNvPr id="132" name="Picture 2">
              <a:extLst>
                <a:ext uri="{FF2B5EF4-FFF2-40B4-BE49-F238E27FC236}">
                  <a16:creationId xmlns:a16="http://schemas.microsoft.com/office/drawing/2014/main" id="{6EC643B5-FEE7-48E2-A93F-DB65B8923802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379" y="2222054"/>
              <a:ext cx="2186304" cy="16397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3" name="สี่เหลี่ยมผืนผ้า 132">
              <a:extLst>
                <a:ext uri="{FF2B5EF4-FFF2-40B4-BE49-F238E27FC236}">
                  <a16:creationId xmlns:a16="http://schemas.microsoft.com/office/drawing/2014/main" id="{ACAB9BB3-686C-4058-9B53-6808EC0FF3C2}"/>
                </a:ext>
              </a:extLst>
            </p:cNvPr>
            <p:cNvSpPr/>
            <p:nvPr/>
          </p:nvSpPr>
          <p:spPr>
            <a:xfrm>
              <a:off x="6514395" y="3897579"/>
              <a:ext cx="2641600" cy="769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กระเป๋าผ้าขาวม้า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003C3C7-83B8-46CD-AF02-21895CDEA9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26" y="4995453"/>
            <a:ext cx="864039" cy="1295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4" name="สี่เหลี่ยมผืนผ้า 133">
            <a:extLst>
              <a:ext uri="{FF2B5EF4-FFF2-40B4-BE49-F238E27FC236}">
                <a16:creationId xmlns:a16="http://schemas.microsoft.com/office/drawing/2014/main" id="{FA8C618A-F134-4265-B542-A063A0B1AE7A}"/>
              </a:ext>
            </a:extLst>
          </p:cNvPr>
          <p:cNvSpPr/>
          <p:nvPr/>
        </p:nvSpPr>
        <p:spPr>
          <a:xfrm>
            <a:off x="2956057" y="6281279"/>
            <a:ext cx="2002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ชุดผ้าพื้นเมือง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2D6BE6AB-E086-4AE8-B114-1A7FB22DB31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009" y="850519"/>
            <a:ext cx="1849230" cy="138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5" name="กล่องข้อความ 134">
            <a:extLst>
              <a:ext uri="{FF2B5EF4-FFF2-40B4-BE49-F238E27FC236}">
                <a16:creationId xmlns:a16="http://schemas.microsoft.com/office/drawing/2014/main" id="{D2147729-C260-4450-A80D-66061A4504BE}"/>
              </a:ext>
            </a:extLst>
          </p:cNvPr>
          <p:cNvSpPr txBox="1"/>
          <p:nvPr/>
        </p:nvSpPr>
        <p:spPr>
          <a:xfrm>
            <a:off x="9866530" y="2330624"/>
            <a:ext cx="230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กระเป๋าจากกก</a:t>
            </a:r>
          </a:p>
        </p:txBody>
      </p:sp>
      <p:sp>
        <p:nvSpPr>
          <p:cNvPr id="48" name="ชื่อเรื่อง 1">
            <a:extLst>
              <a:ext uri="{FF2B5EF4-FFF2-40B4-BE49-F238E27FC236}">
                <a16:creationId xmlns:a16="http://schemas.microsoft.com/office/drawing/2014/main" id="{6D592719-396B-464C-B3E3-AE174A24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522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th-TH" sz="3200" b="1" dirty="0"/>
          </a:p>
        </p:txBody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0BB85685-5C3F-4963-8820-B552CC6E9462}"/>
              </a:ext>
            </a:extLst>
          </p:cNvPr>
          <p:cNvSpPr/>
          <p:nvPr/>
        </p:nvSpPr>
        <p:spPr>
          <a:xfrm>
            <a:off x="279052" y="19595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EBA6A4E8-C2CA-46BA-97A1-FA906B31A5D7}"/>
              </a:ext>
            </a:extLst>
          </p:cNvPr>
          <p:cNvSpPr txBox="1"/>
          <p:nvPr/>
        </p:nvSpPr>
        <p:spPr>
          <a:xfrm>
            <a:off x="10068" y="606759"/>
            <a:ext cx="209063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ด้านพัฒนาสัมมาอาชีพ</a:t>
            </a:r>
          </a:p>
        </p:txBody>
      </p:sp>
    </p:spTree>
    <p:extLst>
      <p:ext uri="{BB962C8B-B14F-4D97-AF65-F5344CB8AC3E}">
        <p14:creationId xmlns:p14="http://schemas.microsoft.com/office/powerpoint/2010/main" val="1964771555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4E9019B-C7C3-4F3D-BF07-91A550D1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แผนผังลำดับงาน: ตัวเชื่อมต่อ 5">
            <a:extLst>
              <a:ext uri="{FF2B5EF4-FFF2-40B4-BE49-F238E27FC236}">
                <a16:creationId xmlns:a16="http://schemas.microsoft.com/office/drawing/2014/main" id="{DA297AE7-7722-46AB-8C6F-FE8D42C72320}"/>
              </a:ext>
            </a:extLst>
          </p:cNvPr>
          <p:cNvSpPr/>
          <p:nvPr/>
        </p:nvSpPr>
        <p:spPr>
          <a:xfrm>
            <a:off x="1655818" y="1161532"/>
            <a:ext cx="1196082" cy="1037640"/>
          </a:xfrm>
          <a:prstGeom prst="flowChartConnector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FB66252-4DD6-4751-8717-39C8DD3C1B85}"/>
              </a:ext>
            </a:extLst>
          </p:cNvPr>
          <p:cNvSpPr txBox="1"/>
          <p:nvPr/>
        </p:nvSpPr>
        <p:spPr>
          <a:xfrm>
            <a:off x="1510423" y="2156072"/>
            <a:ext cx="1541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ครองแครงกรอบ</a:t>
            </a:r>
          </a:p>
        </p:txBody>
      </p:sp>
      <p:sp>
        <p:nvSpPr>
          <p:cNvPr id="21" name="แผนผังลำดับงาน: ตัวเชื่อมต่อ 20">
            <a:extLst>
              <a:ext uri="{FF2B5EF4-FFF2-40B4-BE49-F238E27FC236}">
                <a16:creationId xmlns:a16="http://schemas.microsoft.com/office/drawing/2014/main" id="{36CDD595-F0F6-4CF2-99D6-0051C63FA5A6}"/>
              </a:ext>
            </a:extLst>
          </p:cNvPr>
          <p:cNvSpPr/>
          <p:nvPr/>
        </p:nvSpPr>
        <p:spPr>
          <a:xfrm>
            <a:off x="3052345" y="1142110"/>
            <a:ext cx="1262757" cy="1057061"/>
          </a:xfrm>
          <a:prstGeom prst="flowChartConnector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9B798BB-1450-467B-A2D5-09FFFF9C2D3D}"/>
              </a:ext>
            </a:extLst>
          </p:cNvPr>
          <p:cNvSpPr txBox="1"/>
          <p:nvPr/>
        </p:nvSpPr>
        <p:spPr>
          <a:xfrm>
            <a:off x="2994566" y="2148041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ข้าวฮาง</a:t>
            </a:r>
          </a:p>
        </p:txBody>
      </p:sp>
      <p:sp>
        <p:nvSpPr>
          <p:cNvPr id="25" name="แผนผังลำดับงาน: ตัวเชื่อมต่อ 24">
            <a:extLst>
              <a:ext uri="{FF2B5EF4-FFF2-40B4-BE49-F238E27FC236}">
                <a16:creationId xmlns:a16="http://schemas.microsoft.com/office/drawing/2014/main" id="{DD21EB7E-E460-4287-B1D1-DEAF7FF924F2}"/>
              </a:ext>
            </a:extLst>
          </p:cNvPr>
          <p:cNvSpPr/>
          <p:nvPr/>
        </p:nvSpPr>
        <p:spPr>
          <a:xfrm>
            <a:off x="192616" y="1151821"/>
            <a:ext cx="1262757" cy="1057061"/>
          </a:xfrm>
          <a:prstGeom prst="flowChartConnector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0879AB9-44A9-4BA8-B0D3-ECE168FF51D8}"/>
              </a:ext>
            </a:extLst>
          </p:cNvPr>
          <p:cNvSpPr txBox="1"/>
          <p:nvPr/>
        </p:nvSpPr>
        <p:spPr>
          <a:xfrm>
            <a:off x="168617" y="2174600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ข้าวเกรียบ</a:t>
            </a:r>
          </a:p>
        </p:txBody>
      </p:sp>
      <p:sp>
        <p:nvSpPr>
          <p:cNvPr id="33" name="แผนผังลำดับงาน: ตัวเชื่อมต่อ 32">
            <a:extLst>
              <a:ext uri="{FF2B5EF4-FFF2-40B4-BE49-F238E27FC236}">
                <a16:creationId xmlns:a16="http://schemas.microsoft.com/office/drawing/2014/main" id="{BE6D1EA8-4A14-41F0-B11D-D2B6247976CF}"/>
              </a:ext>
            </a:extLst>
          </p:cNvPr>
          <p:cNvSpPr/>
          <p:nvPr/>
        </p:nvSpPr>
        <p:spPr>
          <a:xfrm>
            <a:off x="3119664" y="2537260"/>
            <a:ext cx="1223828" cy="1112166"/>
          </a:xfrm>
          <a:prstGeom prst="flowChartConnector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แผนผังลำดับงาน: ตัวเชื่อมต่อ 33">
            <a:extLst>
              <a:ext uri="{FF2B5EF4-FFF2-40B4-BE49-F238E27FC236}">
                <a16:creationId xmlns:a16="http://schemas.microsoft.com/office/drawing/2014/main" id="{23344568-9BBC-4D99-A436-8918C22C3FCC}"/>
              </a:ext>
            </a:extLst>
          </p:cNvPr>
          <p:cNvSpPr/>
          <p:nvPr/>
        </p:nvSpPr>
        <p:spPr>
          <a:xfrm>
            <a:off x="1795330" y="2551782"/>
            <a:ext cx="1071131" cy="1041884"/>
          </a:xfrm>
          <a:prstGeom prst="flowChartConnector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แผนผังลำดับงาน: ตัวเชื่อมต่อ 34">
            <a:extLst>
              <a:ext uri="{FF2B5EF4-FFF2-40B4-BE49-F238E27FC236}">
                <a16:creationId xmlns:a16="http://schemas.microsoft.com/office/drawing/2014/main" id="{E4006502-F542-44ED-AA4F-1AB6953C7F00}"/>
              </a:ext>
            </a:extLst>
          </p:cNvPr>
          <p:cNvSpPr/>
          <p:nvPr/>
        </p:nvSpPr>
        <p:spPr>
          <a:xfrm>
            <a:off x="212080" y="2514583"/>
            <a:ext cx="1223827" cy="1134843"/>
          </a:xfrm>
          <a:prstGeom prst="flowChartConnector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D784E2E9-6654-49C7-B574-0D3B3DAF51C3}"/>
              </a:ext>
            </a:extLst>
          </p:cNvPr>
          <p:cNvSpPr txBox="1"/>
          <p:nvPr/>
        </p:nvSpPr>
        <p:spPr>
          <a:xfrm>
            <a:off x="-301059" y="3608331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ข้าวฮาง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B13DD54E-F0C3-44EB-B186-613FF1BDE7B9}"/>
              </a:ext>
            </a:extLst>
          </p:cNvPr>
          <p:cNvSpPr txBox="1"/>
          <p:nvPr/>
        </p:nvSpPr>
        <p:spPr>
          <a:xfrm>
            <a:off x="1588569" y="3620851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น้ำพริกตาแดง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5508DEBD-3C90-4379-88DF-CEDA430413AC}"/>
              </a:ext>
            </a:extLst>
          </p:cNvPr>
          <p:cNvSpPr txBox="1"/>
          <p:nvPr/>
        </p:nvSpPr>
        <p:spPr>
          <a:xfrm>
            <a:off x="3103791" y="3662089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ปลาส้มหมักสมุนไพร</a:t>
            </a:r>
          </a:p>
        </p:txBody>
      </p:sp>
      <p:sp>
        <p:nvSpPr>
          <p:cNvPr id="66" name="คลื่นคู่ 65">
            <a:extLst>
              <a:ext uri="{FF2B5EF4-FFF2-40B4-BE49-F238E27FC236}">
                <a16:creationId xmlns:a16="http://schemas.microsoft.com/office/drawing/2014/main" id="{82BCE8C5-D4FC-46C4-8981-4F8DA79D1639}"/>
              </a:ext>
            </a:extLst>
          </p:cNvPr>
          <p:cNvSpPr/>
          <p:nvPr/>
        </p:nvSpPr>
        <p:spPr>
          <a:xfrm>
            <a:off x="3771535" y="584498"/>
            <a:ext cx="4257044" cy="475642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ผลิตภัณฑ์แปรรูปอาหาร จำนวน 27 ผลิตภัณฑ์</a:t>
            </a:r>
          </a:p>
        </p:txBody>
      </p:sp>
      <p:sp>
        <p:nvSpPr>
          <p:cNvPr id="68" name="แผนผังลำดับงาน: ตัวเชื่อมต่อ 67">
            <a:extLst>
              <a:ext uri="{FF2B5EF4-FFF2-40B4-BE49-F238E27FC236}">
                <a16:creationId xmlns:a16="http://schemas.microsoft.com/office/drawing/2014/main" id="{EBEAB96A-7F74-474F-8E67-E44C251479AC}"/>
              </a:ext>
            </a:extLst>
          </p:cNvPr>
          <p:cNvSpPr/>
          <p:nvPr/>
        </p:nvSpPr>
        <p:spPr>
          <a:xfrm>
            <a:off x="157575" y="3959405"/>
            <a:ext cx="1061626" cy="936445"/>
          </a:xfrm>
          <a:prstGeom prst="flowChartConnector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1" name="ตัวแทนหมายเลขสไลด์ 3">
            <a:extLst>
              <a:ext uri="{FF2B5EF4-FFF2-40B4-BE49-F238E27FC236}">
                <a16:creationId xmlns:a16="http://schemas.microsoft.com/office/drawing/2014/main" id="{78A9F131-CFA6-4053-9ABC-E2D75C8F440A}"/>
              </a:ext>
            </a:extLst>
          </p:cNvPr>
          <p:cNvSpPr txBox="1">
            <a:spLocks/>
          </p:cNvSpPr>
          <p:nvPr/>
        </p:nvSpPr>
        <p:spPr>
          <a:xfrm>
            <a:off x="11063455" y="6556589"/>
            <a:ext cx="872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4" name="รูปภาพ 73">
            <a:extLst>
              <a:ext uri="{FF2B5EF4-FFF2-40B4-BE49-F238E27FC236}">
                <a16:creationId xmlns:a16="http://schemas.microsoft.com/office/drawing/2014/main" id="{309E8679-CD15-46B8-B95A-F71A089A63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66" y="581809"/>
            <a:ext cx="1362908" cy="2422948"/>
          </a:xfrm>
          <a:prstGeom prst="rect">
            <a:avLst/>
          </a:prstGeom>
        </p:spPr>
      </p:pic>
      <p:pic>
        <p:nvPicPr>
          <p:cNvPr id="75" name="รูปภาพ 74">
            <a:extLst>
              <a:ext uri="{FF2B5EF4-FFF2-40B4-BE49-F238E27FC236}">
                <a16:creationId xmlns:a16="http://schemas.microsoft.com/office/drawing/2014/main" id="{5658F879-94D5-4E9E-88F3-17A056D274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603" y="600038"/>
            <a:ext cx="1362908" cy="1362908"/>
          </a:xfrm>
          <a:prstGeom prst="rect">
            <a:avLst/>
          </a:prstGeom>
        </p:spPr>
      </p:pic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697B8FB0-6B34-49F5-879F-F15C4BC5A925}"/>
              </a:ext>
            </a:extLst>
          </p:cNvPr>
          <p:cNvSpPr txBox="1"/>
          <p:nvPr/>
        </p:nvSpPr>
        <p:spPr>
          <a:xfrm>
            <a:off x="9100602" y="2099898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ผลิตภัณฑ์ข้าวฮาง</a:t>
            </a:r>
          </a:p>
        </p:txBody>
      </p:sp>
      <p:pic>
        <p:nvPicPr>
          <p:cNvPr id="77" name="รูปภาพ 76">
            <a:extLst>
              <a:ext uri="{FF2B5EF4-FFF2-40B4-BE49-F238E27FC236}">
                <a16:creationId xmlns:a16="http://schemas.microsoft.com/office/drawing/2014/main" id="{297EC542-7C4D-44B5-8347-544CBF223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67" y="953695"/>
            <a:ext cx="882122" cy="1176163"/>
          </a:xfrm>
          <a:prstGeom prst="rect">
            <a:avLst/>
          </a:prstGeom>
        </p:spPr>
      </p:pic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F1B8F1B2-2C59-43C1-BB6B-52A1B36A07FB}"/>
              </a:ext>
            </a:extLst>
          </p:cNvPr>
          <p:cNvSpPr txBox="1"/>
          <p:nvPr/>
        </p:nvSpPr>
        <p:spPr>
          <a:xfrm>
            <a:off x="7604851" y="2135630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หอยเชอรี่เสียบไม้</a:t>
            </a:r>
          </a:p>
        </p:txBody>
      </p: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405D8F0F-9FA9-42D5-BBF8-7CC8B5DB41AA}"/>
              </a:ext>
            </a:extLst>
          </p:cNvPr>
          <p:cNvSpPr txBox="1"/>
          <p:nvPr/>
        </p:nvSpPr>
        <p:spPr>
          <a:xfrm>
            <a:off x="10319478" y="2972432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ผลิตภัณฑ์ข้าวฮาง</a:t>
            </a:r>
          </a:p>
        </p:txBody>
      </p:sp>
      <p:pic>
        <p:nvPicPr>
          <p:cNvPr id="80" name="รูปภาพ 79">
            <a:extLst>
              <a:ext uri="{FF2B5EF4-FFF2-40B4-BE49-F238E27FC236}">
                <a16:creationId xmlns:a16="http://schemas.microsoft.com/office/drawing/2014/main" id="{64A276D5-1794-4762-8400-2E22AC4020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94103" y="2260545"/>
            <a:ext cx="1152661" cy="1536882"/>
          </a:xfrm>
          <a:prstGeom prst="rect">
            <a:avLst/>
          </a:prstGeom>
        </p:spPr>
      </p:pic>
      <p:sp>
        <p:nvSpPr>
          <p:cNvPr id="81" name="กล่องข้อความ 80">
            <a:extLst>
              <a:ext uri="{FF2B5EF4-FFF2-40B4-BE49-F238E27FC236}">
                <a16:creationId xmlns:a16="http://schemas.microsoft.com/office/drawing/2014/main" id="{FF28C96B-5D91-44E9-B78C-6B513377ED81}"/>
              </a:ext>
            </a:extLst>
          </p:cNvPr>
          <p:cNvSpPr txBox="1"/>
          <p:nvPr/>
        </p:nvSpPr>
        <p:spPr>
          <a:xfrm>
            <a:off x="7617085" y="3666826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ไส้กรอกอีสาน</a:t>
            </a:r>
          </a:p>
        </p:txBody>
      </p:sp>
      <p:pic>
        <p:nvPicPr>
          <p:cNvPr id="82" name="รูปภาพ 81">
            <a:extLst>
              <a:ext uri="{FF2B5EF4-FFF2-40B4-BE49-F238E27FC236}">
                <a16:creationId xmlns:a16="http://schemas.microsoft.com/office/drawing/2014/main" id="{ED9B82DB-1E26-41BB-A7FE-10A8347E03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43" y="1171988"/>
            <a:ext cx="762660" cy="1045934"/>
          </a:xfrm>
          <a:prstGeom prst="rect">
            <a:avLst/>
          </a:prstGeom>
        </p:spPr>
      </p:pic>
      <p:sp>
        <p:nvSpPr>
          <p:cNvPr id="83" name="กล่องข้อความ 82">
            <a:extLst>
              <a:ext uri="{FF2B5EF4-FFF2-40B4-BE49-F238E27FC236}">
                <a16:creationId xmlns:a16="http://schemas.microsoft.com/office/drawing/2014/main" id="{F05EB77E-C861-4901-80DD-90CCCCAB601E}"/>
              </a:ext>
            </a:extLst>
          </p:cNvPr>
          <p:cNvSpPr txBox="1"/>
          <p:nvPr/>
        </p:nvSpPr>
        <p:spPr>
          <a:xfrm>
            <a:off x="6117345" y="2213163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หนูพุกแช่แข็ง</a:t>
            </a:r>
          </a:p>
        </p:txBody>
      </p:sp>
      <p:pic>
        <p:nvPicPr>
          <p:cNvPr id="84" name="รูปภาพ 83">
            <a:extLst>
              <a:ext uri="{FF2B5EF4-FFF2-40B4-BE49-F238E27FC236}">
                <a16:creationId xmlns:a16="http://schemas.microsoft.com/office/drawing/2014/main" id="{083E8C09-6603-419A-B4BF-BD81862A11E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9"/>
          <a:stretch/>
        </p:blipFill>
        <p:spPr>
          <a:xfrm>
            <a:off x="9348230" y="2408280"/>
            <a:ext cx="1181965" cy="1043142"/>
          </a:xfrm>
          <a:prstGeom prst="rect">
            <a:avLst/>
          </a:prstGeom>
        </p:spPr>
      </p:pic>
      <p:sp>
        <p:nvSpPr>
          <p:cNvPr id="85" name="กล่องข้อความ 84">
            <a:extLst>
              <a:ext uri="{FF2B5EF4-FFF2-40B4-BE49-F238E27FC236}">
                <a16:creationId xmlns:a16="http://schemas.microsoft.com/office/drawing/2014/main" id="{67814D60-6B12-4329-8E71-0EDAA6E9CE6F}"/>
              </a:ext>
            </a:extLst>
          </p:cNvPr>
          <p:cNvSpPr txBox="1"/>
          <p:nvPr/>
        </p:nvSpPr>
        <p:spPr>
          <a:xfrm>
            <a:off x="9100602" y="3487574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แหนมหมู</a:t>
            </a:r>
          </a:p>
        </p:txBody>
      </p:sp>
      <p:pic>
        <p:nvPicPr>
          <p:cNvPr id="88" name="รูปภาพ 87">
            <a:extLst>
              <a:ext uri="{FF2B5EF4-FFF2-40B4-BE49-F238E27FC236}">
                <a16:creationId xmlns:a16="http://schemas.microsoft.com/office/drawing/2014/main" id="{58CB2B7A-B40E-4B77-B0C8-A4553C10C92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r="14435" b="27362"/>
          <a:stretch/>
        </p:blipFill>
        <p:spPr>
          <a:xfrm>
            <a:off x="9232528" y="3803387"/>
            <a:ext cx="1345283" cy="1420827"/>
          </a:xfrm>
          <a:prstGeom prst="rect">
            <a:avLst/>
          </a:prstGeom>
        </p:spPr>
      </p:pic>
      <p:sp>
        <p:nvSpPr>
          <p:cNvPr id="89" name="กล่องข้อความ 88">
            <a:extLst>
              <a:ext uri="{FF2B5EF4-FFF2-40B4-BE49-F238E27FC236}">
                <a16:creationId xmlns:a16="http://schemas.microsoft.com/office/drawing/2014/main" id="{48558EFA-D707-4BCD-9044-10B3DAE77A0C}"/>
              </a:ext>
            </a:extLst>
          </p:cNvPr>
          <p:cNvSpPr txBox="1"/>
          <p:nvPr/>
        </p:nvSpPr>
        <p:spPr>
          <a:xfrm>
            <a:off x="9073629" y="5198022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ปลาส้ม</a:t>
            </a:r>
          </a:p>
        </p:txBody>
      </p:sp>
      <p:pic>
        <p:nvPicPr>
          <p:cNvPr id="90" name="รูปภาพ 89">
            <a:extLst>
              <a:ext uri="{FF2B5EF4-FFF2-40B4-BE49-F238E27FC236}">
                <a16:creationId xmlns:a16="http://schemas.microsoft.com/office/drawing/2014/main" id="{EA824613-A0DF-46D3-9264-66435F35505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24720" r="3168" b="10278"/>
          <a:stretch/>
        </p:blipFill>
        <p:spPr>
          <a:xfrm>
            <a:off x="10075765" y="4664118"/>
            <a:ext cx="1443141" cy="738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1" name="กล่องข้อความ 90">
            <a:extLst>
              <a:ext uri="{FF2B5EF4-FFF2-40B4-BE49-F238E27FC236}">
                <a16:creationId xmlns:a16="http://schemas.microsoft.com/office/drawing/2014/main" id="{9990E73A-F05A-4073-8622-1DF0D8FCEC52}"/>
              </a:ext>
            </a:extLst>
          </p:cNvPr>
          <p:cNvSpPr txBox="1"/>
          <p:nvPr/>
        </p:nvSpPr>
        <p:spPr>
          <a:xfrm>
            <a:off x="10345966" y="5572156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น้ำผลไม้</a:t>
            </a:r>
          </a:p>
        </p:txBody>
      </p:sp>
      <p:pic>
        <p:nvPicPr>
          <p:cNvPr id="92" name="รูปภาพ 91">
            <a:extLst>
              <a:ext uri="{FF2B5EF4-FFF2-40B4-BE49-F238E27FC236}">
                <a16:creationId xmlns:a16="http://schemas.microsoft.com/office/drawing/2014/main" id="{9C01EE21-5CDB-451C-B85E-2E4046FB3EC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2361" r="13189"/>
          <a:stretch/>
        </p:blipFill>
        <p:spPr>
          <a:xfrm>
            <a:off x="7585803" y="3990069"/>
            <a:ext cx="1562529" cy="2257802"/>
          </a:xfrm>
          <a:prstGeom prst="rect">
            <a:avLst/>
          </a:prstGeom>
        </p:spPr>
      </p:pic>
      <p:sp>
        <p:nvSpPr>
          <p:cNvPr id="93" name="กล่องข้อความ 92">
            <a:extLst>
              <a:ext uri="{FF2B5EF4-FFF2-40B4-BE49-F238E27FC236}">
                <a16:creationId xmlns:a16="http://schemas.microsoft.com/office/drawing/2014/main" id="{B064BBA4-AF8B-4A14-AA55-2237CB8190C1}"/>
              </a:ext>
            </a:extLst>
          </p:cNvPr>
          <p:cNvSpPr txBox="1"/>
          <p:nvPr/>
        </p:nvSpPr>
        <p:spPr>
          <a:xfrm>
            <a:off x="7437215" y="6232560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ผลิตภัณฑ์จากดักแด้</a:t>
            </a:r>
          </a:p>
        </p:txBody>
      </p:sp>
      <p:pic>
        <p:nvPicPr>
          <p:cNvPr id="94" name="รูปภาพ 93">
            <a:extLst>
              <a:ext uri="{FF2B5EF4-FFF2-40B4-BE49-F238E27FC236}">
                <a16:creationId xmlns:a16="http://schemas.microsoft.com/office/drawing/2014/main" id="{6C8EDF88-7EBD-4525-B39B-14AB09F005C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7" y="3847929"/>
            <a:ext cx="1227072" cy="818048"/>
          </a:xfrm>
          <a:prstGeom prst="rect">
            <a:avLst/>
          </a:prstGeom>
        </p:spPr>
      </p:pic>
      <p:sp>
        <p:nvSpPr>
          <p:cNvPr id="95" name="กล่องข้อความ 94">
            <a:extLst>
              <a:ext uri="{FF2B5EF4-FFF2-40B4-BE49-F238E27FC236}">
                <a16:creationId xmlns:a16="http://schemas.microsoft.com/office/drawing/2014/main" id="{1F23B685-6C7A-48B1-8533-F068201DEADA}"/>
              </a:ext>
            </a:extLst>
          </p:cNvPr>
          <p:cNvSpPr txBox="1"/>
          <p:nvPr/>
        </p:nvSpPr>
        <p:spPr>
          <a:xfrm>
            <a:off x="6117345" y="4624931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เห็ดสามอย่าง</a:t>
            </a:r>
          </a:p>
        </p:txBody>
      </p:sp>
      <p:pic>
        <p:nvPicPr>
          <p:cNvPr id="96" name="รูปภาพ 95">
            <a:extLst>
              <a:ext uri="{FF2B5EF4-FFF2-40B4-BE49-F238E27FC236}">
                <a16:creationId xmlns:a16="http://schemas.microsoft.com/office/drawing/2014/main" id="{C79E7ECA-753B-4788-A824-E4ED265367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74" y="2580303"/>
            <a:ext cx="1275127" cy="956345"/>
          </a:xfrm>
          <a:prstGeom prst="rect">
            <a:avLst/>
          </a:prstGeom>
        </p:spPr>
      </p:pic>
      <p:sp>
        <p:nvSpPr>
          <p:cNvPr id="97" name="กล่องข้อความ 96">
            <a:extLst>
              <a:ext uri="{FF2B5EF4-FFF2-40B4-BE49-F238E27FC236}">
                <a16:creationId xmlns:a16="http://schemas.microsoft.com/office/drawing/2014/main" id="{495171FD-0AD8-4063-8ED8-897D06A36BB5}"/>
              </a:ext>
            </a:extLst>
          </p:cNvPr>
          <p:cNvSpPr txBox="1"/>
          <p:nvPr/>
        </p:nvSpPr>
        <p:spPr>
          <a:xfrm>
            <a:off x="6000211" y="3470011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มะม่วงกวน</a:t>
            </a:r>
          </a:p>
        </p:txBody>
      </p:sp>
      <p:sp>
        <p:nvSpPr>
          <p:cNvPr id="102" name="กล่องข้อความ 101">
            <a:extLst>
              <a:ext uri="{FF2B5EF4-FFF2-40B4-BE49-F238E27FC236}">
                <a16:creationId xmlns:a16="http://schemas.microsoft.com/office/drawing/2014/main" id="{5537152D-071F-41F6-9867-A09C055166AE}"/>
              </a:ext>
            </a:extLst>
          </p:cNvPr>
          <p:cNvSpPr txBox="1"/>
          <p:nvPr/>
        </p:nvSpPr>
        <p:spPr>
          <a:xfrm>
            <a:off x="-41506" y="4885660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น้ำพริกปลาแห้ง</a:t>
            </a:r>
          </a:p>
        </p:txBody>
      </p:sp>
      <p:sp>
        <p:nvSpPr>
          <p:cNvPr id="103" name="แผนผังลำดับงาน: ตัวเชื่อมต่อ 102">
            <a:extLst>
              <a:ext uri="{FF2B5EF4-FFF2-40B4-BE49-F238E27FC236}">
                <a16:creationId xmlns:a16="http://schemas.microsoft.com/office/drawing/2014/main" id="{47B29820-6006-4B04-8E69-6BC317244873}"/>
              </a:ext>
            </a:extLst>
          </p:cNvPr>
          <p:cNvSpPr/>
          <p:nvPr/>
        </p:nvSpPr>
        <p:spPr>
          <a:xfrm>
            <a:off x="1630683" y="4018195"/>
            <a:ext cx="1061626" cy="936445"/>
          </a:xfrm>
          <a:prstGeom prst="flowChartConnector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4" name="กล่องข้อความ 103">
            <a:extLst>
              <a:ext uri="{FF2B5EF4-FFF2-40B4-BE49-F238E27FC236}">
                <a16:creationId xmlns:a16="http://schemas.microsoft.com/office/drawing/2014/main" id="{913A1E37-3AB9-44A1-9C14-8E482515508B}"/>
              </a:ext>
            </a:extLst>
          </p:cNvPr>
          <p:cNvSpPr txBox="1"/>
          <p:nvPr/>
        </p:nvSpPr>
        <p:spPr>
          <a:xfrm>
            <a:off x="1423188" y="4987154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กล้วยฉาบ</a:t>
            </a:r>
          </a:p>
        </p:txBody>
      </p:sp>
      <p:sp>
        <p:nvSpPr>
          <p:cNvPr id="105" name="แผนผังลำดับงาน: ตัวเชื่อมต่อ 104">
            <a:extLst>
              <a:ext uri="{FF2B5EF4-FFF2-40B4-BE49-F238E27FC236}">
                <a16:creationId xmlns:a16="http://schemas.microsoft.com/office/drawing/2014/main" id="{CD4B1584-A3DB-45E0-B31B-C3335B69DE1A}"/>
              </a:ext>
            </a:extLst>
          </p:cNvPr>
          <p:cNvSpPr/>
          <p:nvPr/>
        </p:nvSpPr>
        <p:spPr>
          <a:xfrm>
            <a:off x="3031440" y="4045577"/>
            <a:ext cx="1163653" cy="936445"/>
          </a:xfrm>
          <a:prstGeom prst="flowChartConnector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6" name="กล่องข้อความ 105">
            <a:extLst>
              <a:ext uri="{FF2B5EF4-FFF2-40B4-BE49-F238E27FC236}">
                <a16:creationId xmlns:a16="http://schemas.microsoft.com/office/drawing/2014/main" id="{6A19701F-75A2-4DFA-BC8E-7549B0EB9F11}"/>
              </a:ext>
            </a:extLst>
          </p:cNvPr>
          <p:cNvSpPr txBox="1"/>
          <p:nvPr/>
        </p:nvSpPr>
        <p:spPr>
          <a:xfrm>
            <a:off x="2936096" y="4991668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แหนมกระดูกอ่อน</a:t>
            </a:r>
          </a:p>
        </p:txBody>
      </p:sp>
      <p:pic>
        <p:nvPicPr>
          <p:cNvPr id="123" name="รูปภาพ 122">
            <a:extLst>
              <a:ext uri="{FF2B5EF4-FFF2-40B4-BE49-F238E27FC236}">
                <a16:creationId xmlns:a16="http://schemas.microsoft.com/office/drawing/2014/main" id="{A25F514E-4156-4026-B063-4A4A52C9180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5" r="5078" b="9825"/>
          <a:stretch/>
        </p:blipFill>
        <p:spPr>
          <a:xfrm>
            <a:off x="10741659" y="3305509"/>
            <a:ext cx="1099330" cy="896041"/>
          </a:xfrm>
          <a:prstGeom prst="rect">
            <a:avLst/>
          </a:prstGeom>
        </p:spPr>
      </p:pic>
      <p:sp>
        <p:nvSpPr>
          <p:cNvPr id="124" name="กล่องข้อความ 123">
            <a:extLst>
              <a:ext uri="{FF2B5EF4-FFF2-40B4-BE49-F238E27FC236}">
                <a16:creationId xmlns:a16="http://schemas.microsoft.com/office/drawing/2014/main" id="{8331C71C-2707-4948-AC69-4C33C0990499}"/>
              </a:ext>
            </a:extLst>
          </p:cNvPr>
          <p:cNvSpPr txBox="1"/>
          <p:nvPr/>
        </p:nvSpPr>
        <p:spPr>
          <a:xfrm>
            <a:off x="10530194" y="4286377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น้ำพริกเห็ดน้ำฟ้า</a:t>
            </a:r>
          </a:p>
        </p:txBody>
      </p:sp>
      <p:grpSp>
        <p:nvGrpSpPr>
          <p:cNvPr id="125" name="กลุ่ม 124">
            <a:extLst>
              <a:ext uri="{FF2B5EF4-FFF2-40B4-BE49-F238E27FC236}">
                <a16:creationId xmlns:a16="http://schemas.microsoft.com/office/drawing/2014/main" id="{02B5CF4E-9706-423C-909B-6ED4B8405D10}"/>
              </a:ext>
            </a:extLst>
          </p:cNvPr>
          <p:cNvGrpSpPr/>
          <p:nvPr/>
        </p:nvGrpSpPr>
        <p:grpSpPr>
          <a:xfrm>
            <a:off x="5285140" y="4903693"/>
            <a:ext cx="2152075" cy="1414395"/>
            <a:chOff x="5898885" y="5052296"/>
            <a:chExt cx="2152075" cy="1414395"/>
          </a:xfrm>
        </p:grpSpPr>
        <p:pic>
          <p:nvPicPr>
            <p:cNvPr id="126" name="รูปภาพ 125">
              <a:extLst>
                <a:ext uri="{FF2B5EF4-FFF2-40B4-BE49-F238E27FC236}">
                  <a16:creationId xmlns:a16="http://schemas.microsoft.com/office/drawing/2014/main" id="{D4F08478-A8C7-4501-AAA2-5D3BCE1B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898885" y="5052296"/>
              <a:ext cx="2152075" cy="14143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7" name="สี่เหลี่ยมผืนผ้า 126">
              <a:extLst>
                <a:ext uri="{FF2B5EF4-FFF2-40B4-BE49-F238E27FC236}">
                  <a16:creationId xmlns:a16="http://schemas.microsoft.com/office/drawing/2014/main" id="{58AA9F39-5A55-490D-88A1-1A2D6335C524}"/>
                </a:ext>
              </a:extLst>
            </p:cNvPr>
            <p:cNvSpPr/>
            <p:nvPr/>
          </p:nvSpPr>
          <p:spPr>
            <a:xfrm>
              <a:off x="5990632" y="5066364"/>
              <a:ext cx="196857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ข้าวฮางงอกสามสี ข้าวฮางงอกมะลิ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ข้าว</a:t>
              </a:r>
              <a:r>
                <a:rPr kumimoji="0" lang="th-TH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ฮางไรท์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เบอร์รี่ </a:t>
              </a:r>
            </a:p>
          </p:txBody>
        </p:sp>
      </p:grpSp>
      <p:grpSp>
        <p:nvGrpSpPr>
          <p:cNvPr id="128" name="กลุ่ม 127">
            <a:extLst>
              <a:ext uri="{FF2B5EF4-FFF2-40B4-BE49-F238E27FC236}">
                <a16:creationId xmlns:a16="http://schemas.microsoft.com/office/drawing/2014/main" id="{C4EE5D0E-0C84-411D-9B12-39C5ECF7292D}"/>
              </a:ext>
            </a:extLst>
          </p:cNvPr>
          <p:cNvGrpSpPr/>
          <p:nvPr/>
        </p:nvGrpSpPr>
        <p:grpSpPr>
          <a:xfrm>
            <a:off x="4726980" y="1513784"/>
            <a:ext cx="1441521" cy="947330"/>
            <a:chOff x="8305217" y="5496156"/>
            <a:chExt cx="1849870" cy="1257663"/>
          </a:xfrm>
        </p:grpSpPr>
        <p:pic>
          <p:nvPicPr>
            <p:cNvPr id="129" name="รูปภาพ 128">
              <a:extLst>
                <a:ext uri="{FF2B5EF4-FFF2-40B4-BE49-F238E27FC236}">
                  <a16:creationId xmlns:a16="http://schemas.microsoft.com/office/drawing/2014/main" id="{B2953699-35B8-4886-80A6-3EE75968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305217" y="5496156"/>
              <a:ext cx="1849870" cy="12314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0" name="สี่เหลี่ยมผืนผ้า 129">
              <a:extLst>
                <a:ext uri="{FF2B5EF4-FFF2-40B4-BE49-F238E27FC236}">
                  <a16:creationId xmlns:a16="http://schemas.microsoft.com/office/drawing/2014/main" id="{FC2BF4B3-0A7A-43E0-B09E-548E47B9BF4F}"/>
                </a:ext>
              </a:extLst>
            </p:cNvPr>
            <p:cNvSpPr/>
            <p:nvPr/>
          </p:nvSpPr>
          <p:spPr>
            <a:xfrm>
              <a:off x="8649704" y="6446042"/>
              <a:ext cx="11608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ผงจมูกข้าวฮางงอก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2" name="รูปภาพ 131">
            <a:extLst>
              <a:ext uri="{FF2B5EF4-FFF2-40B4-BE49-F238E27FC236}">
                <a16:creationId xmlns:a16="http://schemas.microsoft.com/office/drawing/2014/main" id="{A75D4784-14C7-47DB-BCE6-E8825F23F06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79" y="2691898"/>
            <a:ext cx="1441521" cy="1441521"/>
          </a:xfrm>
          <a:prstGeom prst="rect">
            <a:avLst/>
          </a:prstGeom>
        </p:spPr>
      </p:pic>
      <p:sp>
        <p:nvSpPr>
          <p:cNvPr id="133" name="กล่องข้อความ 132">
            <a:extLst>
              <a:ext uri="{FF2B5EF4-FFF2-40B4-BE49-F238E27FC236}">
                <a16:creationId xmlns:a16="http://schemas.microsoft.com/office/drawing/2014/main" id="{8CB5DD07-8B27-4B9A-BA5D-3FFB680F01E7}"/>
              </a:ext>
            </a:extLst>
          </p:cNvPr>
          <p:cNvSpPr txBox="1"/>
          <p:nvPr/>
        </p:nvSpPr>
        <p:spPr>
          <a:xfrm>
            <a:off x="4595795" y="4113711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แหนมเห็ดนางฟ้า</a:t>
            </a:r>
          </a:p>
        </p:txBody>
      </p:sp>
      <p:sp>
        <p:nvSpPr>
          <p:cNvPr id="136" name="แผนผังลำดับงาน: ตัวเชื่อมต่อ 135">
            <a:extLst>
              <a:ext uri="{FF2B5EF4-FFF2-40B4-BE49-F238E27FC236}">
                <a16:creationId xmlns:a16="http://schemas.microsoft.com/office/drawing/2014/main" id="{495971C6-D477-41A9-B617-D328032D4F05}"/>
              </a:ext>
            </a:extLst>
          </p:cNvPr>
          <p:cNvSpPr/>
          <p:nvPr/>
        </p:nvSpPr>
        <p:spPr>
          <a:xfrm>
            <a:off x="210196" y="5296115"/>
            <a:ext cx="1061626" cy="936445"/>
          </a:xfrm>
          <a:prstGeom prst="flowChartConnector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7" name="แผนผังลำดับงาน: ตัวเชื่อมต่อ 136">
            <a:extLst>
              <a:ext uri="{FF2B5EF4-FFF2-40B4-BE49-F238E27FC236}">
                <a16:creationId xmlns:a16="http://schemas.microsoft.com/office/drawing/2014/main" id="{15E7A94F-BE10-4454-896C-06C653543D3D}"/>
              </a:ext>
            </a:extLst>
          </p:cNvPr>
          <p:cNvSpPr/>
          <p:nvPr/>
        </p:nvSpPr>
        <p:spPr>
          <a:xfrm>
            <a:off x="1643733" y="5295347"/>
            <a:ext cx="1061626" cy="936445"/>
          </a:xfrm>
          <a:prstGeom prst="flowChartConnector">
            <a:avLst/>
          </a:pr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9" name="กล่องข้อความ 138">
            <a:extLst>
              <a:ext uri="{FF2B5EF4-FFF2-40B4-BE49-F238E27FC236}">
                <a16:creationId xmlns:a16="http://schemas.microsoft.com/office/drawing/2014/main" id="{0A6E4A57-3B3B-4F93-B99A-C2470DFC871A}"/>
              </a:ext>
            </a:extLst>
          </p:cNvPr>
          <p:cNvSpPr txBox="1"/>
          <p:nvPr/>
        </p:nvSpPr>
        <p:spPr>
          <a:xfrm>
            <a:off x="-41506" y="6258629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มะม่วงหาวดอง</a:t>
            </a:r>
          </a:p>
        </p:txBody>
      </p:sp>
      <p:sp>
        <p:nvSpPr>
          <p:cNvPr id="140" name="กล่องข้อความ 139">
            <a:extLst>
              <a:ext uri="{FF2B5EF4-FFF2-40B4-BE49-F238E27FC236}">
                <a16:creationId xmlns:a16="http://schemas.microsoft.com/office/drawing/2014/main" id="{136A1595-9E01-43F2-83C3-B553F98D25DC}"/>
              </a:ext>
            </a:extLst>
          </p:cNvPr>
          <p:cNvSpPr txBox="1"/>
          <p:nvPr/>
        </p:nvSpPr>
        <p:spPr>
          <a:xfrm>
            <a:off x="1387206" y="6258629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น้ำหมากเม่า</a:t>
            </a:r>
          </a:p>
        </p:txBody>
      </p:sp>
      <p:pic>
        <p:nvPicPr>
          <p:cNvPr id="144" name="รูปภาพ 143">
            <a:extLst>
              <a:ext uri="{FF2B5EF4-FFF2-40B4-BE49-F238E27FC236}">
                <a16:creationId xmlns:a16="http://schemas.microsoft.com/office/drawing/2014/main" id="{C8AA98C5-FDFC-436B-B5DB-46B54534A1A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15764" r="4568" b="7920"/>
          <a:stretch/>
        </p:blipFill>
        <p:spPr>
          <a:xfrm>
            <a:off x="3187829" y="5337001"/>
            <a:ext cx="1571705" cy="921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5" name="สี่เหลี่ยมผืนผ้า 144">
            <a:extLst>
              <a:ext uri="{FF2B5EF4-FFF2-40B4-BE49-F238E27FC236}">
                <a16:creationId xmlns:a16="http://schemas.microsoft.com/office/drawing/2014/main" id="{D8AA5F7F-D583-41A2-8E71-5251FF8C4B8E}"/>
              </a:ext>
            </a:extLst>
          </p:cNvPr>
          <p:cNvSpPr/>
          <p:nvPr/>
        </p:nvSpPr>
        <p:spPr>
          <a:xfrm>
            <a:off x="3113196" y="6409287"/>
            <a:ext cx="157170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ชาสมุนไพร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4" name="ชื่อเรื่อง 1">
            <a:extLst>
              <a:ext uri="{FF2B5EF4-FFF2-40B4-BE49-F238E27FC236}">
                <a16:creationId xmlns:a16="http://schemas.microsoft.com/office/drawing/2014/main" id="{E906A495-B5ED-44D9-96F9-68F4969E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522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 (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200" b="1" dirty="0"/>
          </a:p>
        </p:txBody>
      </p:sp>
      <p:sp>
        <p:nvSpPr>
          <p:cNvPr id="65" name="วงรี 64">
            <a:extLst>
              <a:ext uri="{FF2B5EF4-FFF2-40B4-BE49-F238E27FC236}">
                <a16:creationId xmlns:a16="http://schemas.microsoft.com/office/drawing/2014/main" id="{3B29F7CD-FF27-4EB6-BBEB-1F096C5B2D80}"/>
              </a:ext>
            </a:extLst>
          </p:cNvPr>
          <p:cNvSpPr/>
          <p:nvPr/>
        </p:nvSpPr>
        <p:spPr>
          <a:xfrm>
            <a:off x="0" y="12412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67" name="กล่องข้อความ 66">
            <a:extLst>
              <a:ext uri="{FF2B5EF4-FFF2-40B4-BE49-F238E27FC236}">
                <a16:creationId xmlns:a16="http://schemas.microsoft.com/office/drawing/2014/main" id="{89664277-3472-4C5C-87DE-DC71A4247AC2}"/>
              </a:ext>
            </a:extLst>
          </p:cNvPr>
          <p:cNvSpPr txBox="1"/>
          <p:nvPr/>
        </p:nvSpPr>
        <p:spPr>
          <a:xfrm>
            <a:off x="-14915" y="609888"/>
            <a:ext cx="209063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ด้านพัฒนาสัมมาอาชีพ</a:t>
            </a:r>
          </a:p>
        </p:txBody>
      </p:sp>
    </p:spTree>
    <p:extLst>
      <p:ext uri="{BB962C8B-B14F-4D97-AF65-F5344CB8AC3E}">
        <p14:creationId xmlns:p14="http://schemas.microsoft.com/office/powerpoint/2010/main" val="2431750199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4E9019B-C7C3-4F3D-BF07-91A550D1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" name="คลื่นคู่ 65">
            <a:extLst>
              <a:ext uri="{FF2B5EF4-FFF2-40B4-BE49-F238E27FC236}">
                <a16:creationId xmlns:a16="http://schemas.microsoft.com/office/drawing/2014/main" id="{82BCE8C5-D4FC-46C4-8981-4F8DA79D1639}"/>
              </a:ext>
            </a:extLst>
          </p:cNvPr>
          <p:cNvSpPr/>
          <p:nvPr/>
        </p:nvSpPr>
        <p:spPr>
          <a:xfrm>
            <a:off x="191828" y="607830"/>
            <a:ext cx="3859049" cy="475642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ผลิตภัณฑ์แปรรูป จำนวน 22 ผลิตภัณฑ์</a:t>
            </a:r>
          </a:p>
        </p:txBody>
      </p:sp>
      <p:sp>
        <p:nvSpPr>
          <p:cNvPr id="71" name="ตัวแทนหมายเลขสไลด์ 3">
            <a:extLst>
              <a:ext uri="{FF2B5EF4-FFF2-40B4-BE49-F238E27FC236}">
                <a16:creationId xmlns:a16="http://schemas.microsoft.com/office/drawing/2014/main" id="{78A9F131-CFA6-4053-9ABC-E2D75C8F440A}"/>
              </a:ext>
            </a:extLst>
          </p:cNvPr>
          <p:cNvSpPr txBox="1">
            <a:spLocks/>
          </p:cNvSpPr>
          <p:nvPr/>
        </p:nvSpPr>
        <p:spPr>
          <a:xfrm>
            <a:off x="11063455" y="6556589"/>
            <a:ext cx="872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D7A70ED-8E8F-4964-B19A-8661AE5AB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58" y="698700"/>
            <a:ext cx="1643560" cy="1187729"/>
          </a:xfrm>
          <a:prstGeom prst="rect">
            <a:avLst/>
          </a:prstGeom>
        </p:spPr>
      </p:pic>
      <p:sp>
        <p:nvSpPr>
          <p:cNvPr id="107" name="กล่องข้อความ 106">
            <a:extLst>
              <a:ext uri="{FF2B5EF4-FFF2-40B4-BE49-F238E27FC236}">
                <a16:creationId xmlns:a16="http://schemas.microsoft.com/office/drawing/2014/main" id="{A32EDB34-7C34-4ECF-B406-00C71BC8D5F3}"/>
              </a:ext>
            </a:extLst>
          </p:cNvPr>
          <p:cNvSpPr txBox="1"/>
          <p:nvPr/>
        </p:nvSpPr>
        <p:spPr>
          <a:xfrm>
            <a:off x="4181211" y="1992192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สบู่น้ำนมข้าว</a:t>
            </a:r>
          </a:p>
        </p:txBody>
      </p:sp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6ED0F689-53C6-40F9-97C3-54DA1A2EB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51" y="3160716"/>
            <a:ext cx="1491863" cy="1118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FB7AA551-C72C-429F-8EC6-A97B8DD08677}"/>
              </a:ext>
            </a:extLst>
          </p:cNvPr>
          <p:cNvSpPr txBox="1"/>
          <p:nvPr/>
        </p:nvSpPr>
        <p:spPr>
          <a:xfrm>
            <a:off x="1848630" y="4380046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สบู่เกลือ</a:t>
            </a:r>
          </a:p>
        </p:txBody>
      </p:sp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907AD8F2-0103-41EB-98A2-5CA344071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0" y="3077740"/>
            <a:ext cx="1109908" cy="1429258"/>
          </a:xfrm>
          <a:prstGeom prst="rect">
            <a:avLst/>
          </a:prstGeom>
        </p:spPr>
      </p:pic>
      <p:sp>
        <p:nvSpPr>
          <p:cNvPr id="109" name="กล่องข้อความ 108">
            <a:extLst>
              <a:ext uri="{FF2B5EF4-FFF2-40B4-BE49-F238E27FC236}">
                <a16:creationId xmlns:a16="http://schemas.microsoft.com/office/drawing/2014/main" id="{6A2CE65D-6269-4CD0-91F4-0858ED574EF4}"/>
              </a:ext>
            </a:extLst>
          </p:cNvPr>
          <p:cNvSpPr txBox="1"/>
          <p:nvPr/>
        </p:nvSpPr>
        <p:spPr>
          <a:xfrm>
            <a:off x="84329" y="4543500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เกลือสครับผิว</a:t>
            </a:r>
          </a:p>
        </p:txBody>
      </p:sp>
      <p:pic>
        <p:nvPicPr>
          <p:cNvPr id="111" name="รูปภาพ 110">
            <a:extLst>
              <a:ext uri="{FF2B5EF4-FFF2-40B4-BE49-F238E27FC236}">
                <a16:creationId xmlns:a16="http://schemas.microsoft.com/office/drawing/2014/main" id="{64004BA9-3E9B-4D62-8BD7-D85871610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09" y="3087454"/>
            <a:ext cx="1099330" cy="1281551"/>
          </a:xfrm>
          <a:prstGeom prst="rect">
            <a:avLst/>
          </a:prstGeom>
        </p:spPr>
      </p:pic>
      <p:sp>
        <p:nvSpPr>
          <p:cNvPr id="112" name="กล่องข้อความ 111">
            <a:extLst>
              <a:ext uri="{FF2B5EF4-FFF2-40B4-BE49-F238E27FC236}">
                <a16:creationId xmlns:a16="http://schemas.microsoft.com/office/drawing/2014/main" id="{B0EB8A1D-0B0C-4498-A17C-70508C4D7CAF}"/>
              </a:ext>
            </a:extLst>
          </p:cNvPr>
          <p:cNvSpPr txBox="1"/>
          <p:nvPr/>
        </p:nvSpPr>
        <p:spPr>
          <a:xfrm>
            <a:off x="3331791" y="4380046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ครีมอาบน้ำน้ำนมข้าว</a:t>
            </a:r>
          </a:p>
        </p:txBody>
      </p:sp>
      <p:pic>
        <p:nvPicPr>
          <p:cNvPr id="114" name="รูปภาพ 113">
            <a:extLst>
              <a:ext uri="{FF2B5EF4-FFF2-40B4-BE49-F238E27FC236}">
                <a16:creationId xmlns:a16="http://schemas.microsoft.com/office/drawing/2014/main" id="{8799BB8E-F633-42B5-98E2-A30D217E9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1806" r="31394" b="8491"/>
          <a:stretch/>
        </p:blipFill>
        <p:spPr>
          <a:xfrm>
            <a:off x="205953" y="1282892"/>
            <a:ext cx="942892" cy="1357497"/>
          </a:xfrm>
          <a:prstGeom prst="rect">
            <a:avLst/>
          </a:prstGeom>
        </p:spPr>
      </p:pic>
      <p:sp>
        <p:nvSpPr>
          <p:cNvPr id="115" name="กล่องข้อความ 114">
            <a:extLst>
              <a:ext uri="{FF2B5EF4-FFF2-40B4-BE49-F238E27FC236}">
                <a16:creationId xmlns:a16="http://schemas.microsoft.com/office/drawing/2014/main" id="{6527A75C-B926-4651-87A0-645849681C93}"/>
              </a:ext>
            </a:extLst>
          </p:cNvPr>
          <p:cNvSpPr txBox="1"/>
          <p:nvPr/>
        </p:nvSpPr>
        <p:spPr>
          <a:xfrm>
            <a:off x="-93835" y="2580315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ยาหม่องไพล</a:t>
            </a:r>
          </a:p>
        </p:txBody>
      </p:sp>
      <p:pic>
        <p:nvPicPr>
          <p:cNvPr id="117" name="รูปภาพ 116">
            <a:extLst>
              <a:ext uri="{FF2B5EF4-FFF2-40B4-BE49-F238E27FC236}">
                <a16:creationId xmlns:a16="http://schemas.microsoft.com/office/drawing/2014/main" id="{E77843A1-C13D-45E3-9F3D-1794745A9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49" y="1384386"/>
            <a:ext cx="1428713" cy="1071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8" name="กล่องข้อความ 117">
            <a:extLst>
              <a:ext uri="{FF2B5EF4-FFF2-40B4-BE49-F238E27FC236}">
                <a16:creationId xmlns:a16="http://schemas.microsoft.com/office/drawing/2014/main" id="{CBB6BECA-C266-4D2A-A702-08ED0BA7A6E4}"/>
              </a:ext>
            </a:extLst>
          </p:cNvPr>
          <p:cNvSpPr txBox="1"/>
          <p:nvPr/>
        </p:nvSpPr>
        <p:spPr>
          <a:xfrm>
            <a:off x="1426160" y="2374559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น้ำมันนวด</a:t>
            </a:r>
          </a:p>
        </p:txBody>
      </p:sp>
      <p:pic>
        <p:nvPicPr>
          <p:cNvPr id="120" name="รูปภาพ 119">
            <a:extLst>
              <a:ext uri="{FF2B5EF4-FFF2-40B4-BE49-F238E27FC236}">
                <a16:creationId xmlns:a16="http://schemas.microsoft.com/office/drawing/2014/main" id="{757935EB-C316-4B60-B9A3-A68F82AE8D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4" r="7316"/>
          <a:stretch/>
        </p:blipFill>
        <p:spPr>
          <a:xfrm>
            <a:off x="3239309" y="1583544"/>
            <a:ext cx="811568" cy="968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1" name="กล่องข้อความ 120">
            <a:extLst>
              <a:ext uri="{FF2B5EF4-FFF2-40B4-BE49-F238E27FC236}">
                <a16:creationId xmlns:a16="http://schemas.microsoft.com/office/drawing/2014/main" id="{B3BEE477-56EF-4FD9-BEDA-A40ACA00342E}"/>
              </a:ext>
            </a:extLst>
          </p:cNvPr>
          <p:cNvSpPr txBox="1"/>
          <p:nvPr/>
        </p:nvSpPr>
        <p:spPr>
          <a:xfrm>
            <a:off x="2902906" y="2576454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ลูกประคบสมุนไพร</a:t>
            </a:r>
          </a:p>
        </p:txBody>
      </p:sp>
      <p:pic>
        <p:nvPicPr>
          <p:cNvPr id="64" name="รูปภาพ 63">
            <a:extLst>
              <a:ext uri="{FF2B5EF4-FFF2-40B4-BE49-F238E27FC236}">
                <a16:creationId xmlns:a16="http://schemas.microsoft.com/office/drawing/2014/main" id="{B917748A-70F7-4CC6-A0FB-7D37E204DD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5" y="4861066"/>
            <a:ext cx="1719971" cy="1289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B6576C59-F10B-4E32-9985-2BA13AEBC0D3}"/>
              </a:ext>
            </a:extLst>
          </p:cNvPr>
          <p:cNvSpPr txBox="1"/>
          <p:nvPr/>
        </p:nvSpPr>
        <p:spPr>
          <a:xfrm>
            <a:off x="169539" y="6247228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ตะกร้าหวาย</a:t>
            </a:r>
          </a:p>
        </p:txBody>
      </p:sp>
      <p:pic>
        <p:nvPicPr>
          <p:cNvPr id="69" name="image4.jpg">
            <a:extLst>
              <a:ext uri="{FF2B5EF4-FFF2-40B4-BE49-F238E27FC236}">
                <a16:creationId xmlns:a16="http://schemas.microsoft.com/office/drawing/2014/main" id="{D42AE6CD-D277-487F-AC48-9163C19D5471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8035110" y="786025"/>
            <a:ext cx="1409257" cy="98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8E2651A2-EC58-4B84-A803-587223E28867}"/>
              </a:ext>
            </a:extLst>
          </p:cNvPr>
          <p:cNvSpPr txBox="1"/>
          <p:nvPr/>
        </p:nvSpPr>
        <p:spPr>
          <a:xfrm>
            <a:off x="7960384" y="1900384"/>
            <a:ext cx="1647645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เสื่อพับลายดอกไม้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72" name="กลุ่ม 71">
            <a:extLst>
              <a:ext uri="{FF2B5EF4-FFF2-40B4-BE49-F238E27FC236}">
                <a16:creationId xmlns:a16="http://schemas.microsoft.com/office/drawing/2014/main" id="{AC2FFF6C-088F-49A4-B991-0BEA03D1C367}"/>
              </a:ext>
            </a:extLst>
          </p:cNvPr>
          <p:cNvGrpSpPr/>
          <p:nvPr/>
        </p:nvGrpSpPr>
        <p:grpSpPr>
          <a:xfrm>
            <a:off x="6096000" y="702768"/>
            <a:ext cx="1710055" cy="1160248"/>
            <a:chOff x="5931826" y="5092802"/>
            <a:chExt cx="1710055" cy="1160248"/>
          </a:xfrm>
        </p:grpSpPr>
        <p:pic>
          <p:nvPicPr>
            <p:cNvPr id="73" name="รูปภาพ 72">
              <a:extLst>
                <a:ext uri="{FF2B5EF4-FFF2-40B4-BE49-F238E27FC236}">
                  <a16:creationId xmlns:a16="http://schemas.microsoft.com/office/drawing/2014/main" id="{402B5F35-EA46-4D81-9F35-2B81C769A0DE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826" y="5092802"/>
              <a:ext cx="1710055" cy="11385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8" name="สี่เหลี่ยมผืนผ้า 97">
              <a:extLst>
                <a:ext uri="{FF2B5EF4-FFF2-40B4-BE49-F238E27FC236}">
                  <a16:creationId xmlns:a16="http://schemas.microsoft.com/office/drawing/2014/main" id="{920B3EAD-B776-4DA7-84A1-46233A1D71D7}"/>
                </a:ext>
              </a:extLst>
            </p:cNvPr>
            <p:cNvSpPr/>
            <p:nvPr/>
          </p:nvSpPr>
          <p:spPr>
            <a:xfrm>
              <a:off x="5941669" y="5945273"/>
              <a:ext cx="10615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 New" panose="020B0500040200020003" pitchFamily="34" charset="-34"/>
                </a:rPr>
                <a:t>ลูกกลิ้งน้ำมันไพล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กลุ่ม 98">
            <a:extLst>
              <a:ext uri="{FF2B5EF4-FFF2-40B4-BE49-F238E27FC236}">
                <a16:creationId xmlns:a16="http://schemas.microsoft.com/office/drawing/2014/main" id="{95934500-6923-465A-9BC9-FAF3B085CFB4}"/>
              </a:ext>
            </a:extLst>
          </p:cNvPr>
          <p:cNvGrpSpPr/>
          <p:nvPr/>
        </p:nvGrpSpPr>
        <p:grpSpPr>
          <a:xfrm>
            <a:off x="9744625" y="742463"/>
            <a:ext cx="1707028" cy="1177690"/>
            <a:chOff x="7950766" y="5470522"/>
            <a:chExt cx="1707028" cy="1177690"/>
          </a:xfrm>
        </p:grpSpPr>
        <p:pic>
          <p:nvPicPr>
            <p:cNvPr id="100" name="รูปภาพ 99">
              <a:extLst>
                <a:ext uri="{FF2B5EF4-FFF2-40B4-BE49-F238E27FC236}">
                  <a16:creationId xmlns:a16="http://schemas.microsoft.com/office/drawing/2014/main" id="{D826A922-A7CA-4194-A1F2-76BE3EBE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0766" y="5470522"/>
              <a:ext cx="1707028" cy="11339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1" name="สี่เหลี่ยมผืนผ้า 100">
              <a:extLst>
                <a:ext uri="{FF2B5EF4-FFF2-40B4-BE49-F238E27FC236}">
                  <a16:creationId xmlns:a16="http://schemas.microsoft.com/office/drawing/2014/main" id="{3B7D00D6-16D9-4C27-8BDD-8FB911CC0180}"/>
                </a:ext>
              </a:extLst>
            </p:cNvPr>
            <p:cNvSpPr/>
            <p:nvPr/>
          </p:nvSpPr>
          <p:spPr>
            <a:xfrm>
              <a:off x="8007408" y="6340435"/>
              <a:ext cx="6335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ขี้ผึ้งไพล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113" name="รูปภาพ 112">
            <a:extLst>
              <a:ext uri="{FF2B5EF4-FFF2-40B4-BE49-F238E27FC236}">
                <a16:creationId xmlns:a16="http://schemas.microsoft.com/office/drawing/2014/main" id="{7EA5B916-C7EE-4FEB-B60F-00FF8CB679C6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00" y="2341787"/>
            <a:ext cx="1099330" cy="1359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6" name="สี่เหลี่ยมผืนผ้า 115">
            <a:extLst>
              <a:ext uri="{FF2B5EF4-FFF2-40B4-BE49-F238E27FC236}">
                <a16:creationId xmlns:a16="http://schemas.microsoft.com/office/drawing/2014/main" id="{611D8A11-D386-4D80-B5F1-2B8723DBA148}"/>
              </a:ext>
            </a:extLst>
          </p:cNvPr>
          <p:cNvSpPr/>
          <p:nvPr/>
        </p:nvSpPr>
        <p:spPr>
          <a:xfrm>
            <a:off x="5045772" y="3801495"/>
            <a:ext cx="952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เสื่อกกย้อมฝาง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2" name="image3.jpg">
            <a:extLst>
              <a:ext uri="{FF2B5EF4-FFF2-40B4-BE49-F238E27FC236}">
                <a16:creationId xmlns:a16="http://schemas.microsoft.com/office/drawing/2014/main" id="{1F8512A2-EF89-45FA-B973-8CFB44E49290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6303385" y="2138399"/>
            <a:ext cx="1483526" cy="1113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5" name="สี่เหลี่ยมผืนผ้า 124">
            <a:extLst>
              <a:ext uri="{FF2B5EF4-FFF2-40B4-BE49-F238E27FC236}">
                <a16:creationId xmlns:a16="http://schemas.microsoft.com/office/drawing/2014/main" id="{57E869F0-CE4B-4E1D-8CE5-CB548E60FEF1}"/>
              </a:ext>
            </a:extLst>
          </p:cNvPr>
          <p:cNvSpPr/>
          <p:nvPr/>
        </p:nvSpPr>
        <p:spPr>
          <a:xfrm>
            <a:off x="6199311" y="3272526"/>
            <a:ext cx="157170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ผ้าทอแบบกล่อง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26" name="รูปภาพ 125">
            <a:extLst>
              <a:ext uri="{FF2B5EF4-FFF2-40B4-BE49-F238E27FC236}">
                <a16:creationId xmlns:a16="http://schemas.microsoft.com/office/drawing/2014/main" id="{88D32815-4652-45F5-B520-DC58BB8123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44793" y="4838604"/>
            <a:ext cx="1907061" cy="1408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7" name="กล่องข้อความ 126">
            <a:extLst>
              <a:ext uri="{FF2B5EF4-FFF2-40B4-BE49-F238E27FC236}">
                <a16:creationId xmlns:a16="http://schemas.microsoft.com/office/drawing/2014/main" id="{E6E9942F-E0BD-439E-B9C1-17502D63C88E}"/>
              </a:ext>
            </a:extLst>
          </p:cNvPr>
          <p:cNvSpPr txBox="1"/>
          <p:nvPr/>
        </p:nvSpPr>
        <p:spPr>
          <a:xfrm>
            <a:off x="1989289" y="6255581"/>
            <a:ext cx="17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ตะกร้าหวาย</a:t>
            </a:r>
          </a:p>
        </p:txBody>
      </p:sp>
      <p:grpSp>
        <p:nvGrpSpPr>
          <p:cNvPr id="128" name="กลุ่ม 127">
            <a:extLst>
              <a:ext uri="{FF2B5EF4-FFF2-40B4-BE49-F238E27FC236}">
                <a16:creationId xmlns:a16="http://schemas.microsoft.com/office/drawing/2014/main" id="{C8C2DF20-DCFE-4751-B46B-FCD98003604D}"/>
              </a:ext>
            </a:extLst>
          </p:cNvPr>
          <p:cNvGrpSpPr/>
          <p:nvPr/>
        </p:nvGrpSpPr>
        <p:grpSpPr>
          <a:xfrm>
            <a:off x="4156141" y="4737032"/>
            <a:ext cx="1542415" cy="2046081"/>
            <a:chOff x="7447472" y="6128731"/>
            <a:chExt cx="1542415" cy="2046081"/>
          </a:xfrm>
        </p:grpSpPr>
        <p:pic>
          <p:nvPicPr>
            <p:cNvPr id="129" name="รูปภาพ 128">
              <a:extLst>
                <a:ext uri="{FF2B5EF4-FFF2-40B4-BE49-F238E27FC236}">
                  <a16:creationId xmlns:a16="http://schemas.microsoft.com/office/drawing/2014/main" id="{06BE06FA-D0BB-4E92-B03C-B4EFDCD8D579}"/>
                </a:ext>
              </a:extLst>
            </p:cNvPr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576" r="-3373" b="22269"/>
            <a:stretch/>
          </p:blipFill>
          <p:spPr bwMode="auto">
            <a:xfrm>
              <a:off x="7447472" y="6128731"/>
              <a:ext cx="1542415" cy="17062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0" name="สี่เหลี่ยมผืนผ้า 129">
              <a:extLst>
                <a:ext uri="{FF2B5EF4-FFF2-40B4-BE49-F238E27FC236}">
                  <a16:creationId xmlns:a16="http://schemas.microsoft.com/office/drawing/2014/main" id="{0624BD1A-C438-48B4-A154-B850B07671FD}"/>
                </a:ext>
              </a:extLst>
            </p:cNvPr>
            <p:cNvSpPr/>
            <p:nvPr/>
          </p:nvSpPr>
          <p:spPr>
            <a:xfrm>
              <a:off x="7622367" y="7867035"/>
              <a:ext cx="13115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ชุดดริปกาแฟ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จากไม้ไผ่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4F315EC6-360F-4C9D-8E37-4C014E03807B}"/>
              </a:ext>
            </a:extLst>
          </p:cNvPr>
          <p:cNvGrpSpPr/>
          <p:nvPr/>
        </p:nvGrpSpPr>
        <p:grpSpPr>
          <a:xfrm>
            <a:off x="6281752" y="3774144"/>
            <a:ext cx="1567820" cy="1314304"/>
            <a:chOff x="6273356" y="2953508"/>
            <a:chExt cx="1742440" cy="1618485"/>
          </a:xfrm>
        </p:grpSpPr>
        <p:pic>
          <p:nvPicPr>
            <p:cNvPr id="132" name="รูปภาพ 131">
              <a:extLst>
                <a:ext uri="{FF2B5EF4-FFF2-40B4-BE49-F238E27FC236}">
                  <a16:creationId xmlns:a16="http://schemas.microsoft.com/office/drawing/2014/main" id="{D8064EF1-59EF-406A-B104-66944337F2DA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356" y="2953508"/>
              <a:ext cx="1742440" cy="13068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3" name="สี่เหลี่ยมผืนผ้า 132">
              <a:extLst>
                <a:ext uri="{FF2B5EF4-FFF2-40B4-BE49-F238E27FC236}">
                  <a16:creationId xmlns:a16="http://schemas.microsoft.com/office/drawing/2014/main" id="{3C4F6338-51E5-472E-847E-8FE518551965}"/>
                </a:ext>
              </a:extLst>
            </p:cNvPr>
            <p:cNvSpPr/>
            <p:nvPr/>
          </p:nvSpPr>
          <p:spPr>
            <a:xfrm>
              <a:off x="6670647" y="4264216"/>
              <a:ext cx="11352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ลูกประคบสมุนไพร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134" name="officeArt object" descr="รูปภาพ 6">
            <a:extLst>
              <a:ext uri="{FF2B5EF4-FFF2-40B4-BE49-F238E27FC236}">
                <a16:creationId xmlns:a16="http://schemas.microsoft.com/office/drawing/2014/main" id="{508A3862-0B80-4ED1-9721-FC6C877FB82E}"/>
              </a:ext>
            </a:extLst>
          </p:cNvPr>
          <p:cNvPicPr/>
          <p:nvPr/>
        </p:nvPicPr>
        <p:blipFill>
          <a:blip r:embed="rId18"/>
          <a:srcRect t="33593" b="13801"/>
          <a:stretch>
            <a:fillRect/>
          </a:stretch>
        </p:blipFill>
        <p:spPr>
          <a:xfrm>
            <a:off x="7976684" y="2250932"/>
            <a:ext cx="1647645" cy="1113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5" name="สี่เหลี่ยมผืนผ้า 134">
            <a:extLst>
              <a:ext uri="{FF2B5EF4-FFF2-40B4-BE49-F238E27FC236}">
                <a16:creationId xmlns:a16="http://schemas.microsoft.com/office/drawing/2014/main" id="{B650DDA5-F6C8-4951-A973-E3AD9C55A9B7}"/>
              </a:ext>
            </a:extLst>
          </p:cNvPr>
          <p:cNvSpPr/>
          <p:nvPr/>
        </p:nvSpPr>
        <p:spPr>
          <a:xfrm>
            <a:off x="8324253" y="3467821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ไม้กวาดจากขวดพลาสติก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5D2A8B6-12A5-49B0-A2E3-F28B1ADBF0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08" y="2127082"/>
            <a:ext cx="1571704" cy="157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7" name="สี่เหลี่ยมผืนผ้า 136">
            <a:extLst>
              <a:ext uri="{FF2B5EF4-FFF2-40B4-BE49-F238E27FC236}">
                <a16:creationId xmlns:a16="http://schemas.microsoft.com/office/drawing/2014/main" id="{70031452-1345-498A-99B0-2FF67FF56BA3}"/>
              </a:ext>
            </a:extLst>
          </p:cNvPr>
          <p:cNvSpPr/>
          <p:nvPr/>
        </p:nvSpPr>
        <p:spPr>
          <a:xfrm>
            <a:off x="10243160" y="3801495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กระเป๋าสานพลาสติก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E5441CF-6A49-41C2-8731-F98C2BAD3CA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1" r="4666" b="10048"/>
          <a:stretch/>
        </p:blipFill>
        <p:spPr>
          <a:xfrm>
            <a:off x="8365218" y="3819915"/>
            <a:ext cx="1513887" cy="79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8" name="สี่เหลี่ยมผืนผ้า 137">
            <a:extLst>
              <a:ext uri="{FF2B5EF4-FFF2-40B4-BE49-F238E27FC236}">
                <a16:creationId xmlns:a16="http://schemas.microsoft.com/office/drawing/2014/main" id="{0699683A-D443-4281-B6FE-68BC186FF574}"/>
              </a:ext>
            </a:extLst>
          </p:cNvPr>
          <p:cNvSpPr/>
          <p:nvPr/>
        </p:nvSpPr>
        <p:spPr>
          <a:xfrm>
            <a:off x="8196737" y="4718600"/>
            <a:ext cx="157170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กระเป๋าผ้าย้อม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2084072-BFF3-40C2-8D43-917FEC8F746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23090" r="21219" b="8784"/>
          <a:stretch/>
        </p:blipFill>
        <p:spPr>
          <a:xfrm>
            <a:off x="10074289" y="4123940"/>
            <a:ext cx="1571704" cy="127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9" name="สี่เหลี่ยมผืนผ้า 138">
            <a:extLst>
              <a:ext uri="{FF2B5EF4-FFF2-40B4-BE49-F238E27FC236}">
                <a16:creationId xmlns:a16="http://schemas.microsoft.com/office/drawing/2014/main" id="{6A7455CB-5784-41A8-8732-6B7039AA93AE}"/>
              </a:ext>
            </a:extLst>
          </p:cNvPr>
          <p:cNvSpPr/>
          <p:nvPr/>
        </p:nvSpPr>
        <p:spPr>
          <a:xfrm>
            <a:off x="10074289" y="5436790"/>
            <a:ext cx="157170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แคปซูลฟ้าทลายโจร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78383FD-4459-4DE7-BEB9-91054FA35DF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7545" r="22571" b="7084"/>
          <a:stretch/>
        </p:blipFill>
        <p:spPr>
          <a:xfrm>
            <a:off x="8416302" y="5000516"/>
            <a:ext cx="1208027" cy="131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4" name="สี่เหลี่ยมผืนผ้า 143">
            <a:extLst>
              <a:ext uri="{FF2B5EF4-FFF2-40B4-BE49-F238E27FC236}">
                <a16:creationId xmlns:a16="http://schemas.microsoft.com/office/drawing/2014/main" id="{1E4A254C-2F96-4474-B1B9-AF3CD9403FB2}"/>
              </a:ext>
            </a:extLst>
          </p:cNvPr>
          <p:cNvSpPr/>
          <p:nvPr/>
        </p:nvSpPr>
        <p:spPr>
          <a:xfrm>
            <a:off x="8324253" y="6235847"/>
            <a:ext cx="157170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แฮลกอ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ฮอล์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46" name="รูปภาพ 145">
            <a:extLst>
              <a:ext uri="{FF2B5EF4-FFF2-40B4-BE49-F238E27FC236}">
                <a16:creationId xmlns:a16="http://schemas.microsoft.com/office/drawing/2014/main" id="{50B8E6F1-8924-4E2D-AC27-A8E2F8DD905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20662" r="30363" b="27625"/>
          <a:stretch/>
        </p:blipFill>
        <p:spPr>
          <a:xfrm>
            <a:off x="6353924" y="5253534"/>
            <a:ext cx="1656880" cy="1144352"/>
          </a:xfrm>
          <a:prstGeom prst="rect">
            <a:avLst/>
          </a:prstGeom>
        </p:spPr>
      </p:pic>
      <p:sp>
        <p:nvSpPr>
          <p:cNvPr id="147" name="กล่องข้อความ 146">
            <a:extLst>
              <a:ext uri="{FF2B5EF4-FFF2-40B4-BE49-F238E27FC236}">
                <a16:creationId xmlns:a16="http://schemas.microsoft.com/office/drawing/2014/main" id="{EE0F7325-56E5-4203-AA4E-07FF27559811}"/>
              </a:ext>
            </a:extLst>
          </p:cNvPr>
          <p:cNvSpPr txBox="1"/>
          <p:nvPr/>
        </p:nvSpPr>
        <p:spPr>
          <a:xfrm>
            <a:off x="6463149" y="6368974"/>
            <a:ext cx="14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ตะกร้าสานไม้ไผ่</a:t>
            </a:r>
          </a:p>
        </p:txBody>
      </p:sp>
      <p:sp>
        <p:nvSpPr>
          <p:cNvPr id="56" name="ชื่อเรื่อง 1">
            <a:extLst>
              <a:ext uri="{FF2B5EF4-FFF2-40B4-BE49-F238E27FC236}">
                <a16:creationId xmlns:a16="http://schemas.microsoft.com/office/drawing/2014/main" id="{5D3E0366-6D2E-4641-B7B5-42B6054A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522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</a:t>
            </a:r>
            <a:endParaRPr lang="th-TH" sz="3200" b="1" dirty="0"/>
          </a:p>
        </p:txBody>
      </p:sp>
      <p:sp>
        <p:nvSpPr>
          <p:cNvPr id="57" name="วงรี 56">
            <a:extLst>
              <a:ext uri="{FF2B5EF4-FFF2-40B4-BE49-F238E27FC236}">
                <a16:creationId xmlns:a16="http://schemas.microsoft.com/office/drawing/2014/main" id="{C064A221-A2FE-42EF-BF12-7D3F3D3337F3}"/>
              </a:ext>
            </a:extLst>
          </p:cNvPr>
          <p:cNvSpPr/>
          <p:nvPr/>
        </p:nvSpPr>
        <p:spPr>
          <a:xfrm>
            <a:off x="279052" y="19595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1C53FEF2-C9D1-42FA-97F3-3934013131D6}"/>
              </a:ext>
            </a:extLst>
          </p:cNvPr>
          <p:cNvSpPr txBox="1"/>
          <p:nvPr/>
        </p:nvSpPr>
        <p:spPr>
          <a:xfrm>
            <a:off x="10101363" y="6148093"/>
            <a:ext cx="209063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ด้านพัฒนาสัมมาอาชีพ</a:t>
            </a:r>
          </a:p>
        </p:txBody>
      </p:sp>
    </p:spTree>
    <p:extLst>
      <p:ext uri="{BB962C8B-B14F-4D97-AF65-F5344CB8AC3E}">
        <p14:creationId xmlns:p14="http://schemas.microsoft.com/office/powerpoint/2010/main" val="2998574021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AE6B514-DE62-45A5-B9EA-72CCE29B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77D73582-1991-43BD-AEFC-BEC2735E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04349"/>
            <a:ext cx="12192000" cy="50792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th-TH" sz="3200" b="1" dirty="0"/>
              <a:t>ยกระดับการท่องเที่ยวของชุมชน และสร้างรายได้ให้ชุมชนอย่างยั่งยืน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7003D1F-9359-440A-B734-5CC0434F2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2" y="790575"/>
            <a:ext cx="2402646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2BB2374D-C314-4CF8-9978-8BC4D9B9B64E}"/>
              </a:ext>
            </a:extLst>
          </p:cNvPr>
          <p:cNvSpPr/>
          <p:nvPr/>
        </p:nvSpPr>
        <p:spPr>
          <a:xfrm>
            <a:off x="816671" y="2576693"/>
            <a:ext cx="2145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แหล่งท่องเที่ยวอำเภอเต่างอย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0CA1E61-B269-43C4-AAF0-0E6968A546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07" y="1046602"/>
            <a:ext cx="1544924" cy="126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38C9040-0954-4908-8EA7-CA04ED7697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18" y="784992"/>
            <a:ext cx="1580833" cy="137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513CF784-0B26-4025-A8EE-F3552F2B03A2}"/>
              </a:ext>
            </a:extLst>
          </p:cNvPr>
          <p:cNvSpPr/>
          <p:nvPr/>
        </p:nvSpPr>
        <p:spPr>
          <a:xfrm>
            <a:off x="4045646" y="2390775"/>
            <a:ext cx="2145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แหล่งท่องเที่ยวเชิงเกษตร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A21C306-BBBA-4202-9B3B-CBCD2DBAE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28" y="3016648"/>
            <a:ext cx="2040871" cy="135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C727EA8-6E00-478D-AB1F-CBF2FE078D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2" y="3003713"/>
            <a:ext cx="2082981" cy="137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5E6EC4BB-4F96-43BA-AA8E-6EE12AF8C3E4}"/>
              </a:ext>
            </a:extLst>
          </p:cNvPr>
          <p:cNvSpPr/>
          <p:nvPr/>
        </p:nvSpPr>
        <p:spPr>
          <a:xfrm>
            <a:off x="3190907" y="4571884"/>
            <a:ext cx="1368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พัฒนาเส้นทางท่องเที่ยว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C1DB424-86D9-438B-9A1E-E9B3F21D55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08" y="2983101"/>
            <a:ext cx="1803142" cy="1351747"/>
          </a:xfrm>
          <a:prstGeom prst="rect">
            <a:avLst/>
          </a:prstGeom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9372389-23D0-4B51-A6DF-DC88916309D5}"/>
              </a:ext>
            </a:extLst>
          </p:cNvPr>
          <p:cNvSpPr/>
          <p:nvPr/>
        </p:nvSpPr>
        <p:spPr>
          <a:xfrm>
            <a:off x="5118447" y="4522483"/>
            <a:ext cx="1368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พัฒนาเส้นทางท่องเที่ยว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30FFBA5A-7140-4EAE-9887-CC6DFC40D292}"/>
              </a:ext>
            </a:extLst>
          </p:cNvPr>
          <p:cNvSpPr/>
          <p:nvPr/>
        </p:nvSpPr>
        <p:spPr>
          <a:xfrm>
            <a:off x="816671" y="4533093"/>
            <a:ext cx="1368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พัฒนาเส้นทางท่องเที่ยว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B92C6504-067E-49D7-8541-87E521922B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7" y="655638"/>
            <a:ext cx="2760345" cy="531812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BD63405-88BD-4B58-8907-93570DE784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37" y="617601"/>
            <a:ext cx="1911696" cy="1225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ลูกโป่งความคิด: ก้อนเมฆ 23">
            <a:extLst>
              <a:ext uri="{FF2B5EF4-FFF2-40B4-BE49-F238E27FC236}">
                <a16:creationId xmlns:a16="http://schemas.microsoft.com/office/drawing/2014/main" id="{2E9F9A55-5730-466C-9E79-F47FCFBF6550}"/>
              </a:ext>
            </a:extLst>
          </p:cNvPr>
          <p:cNvSpPr/>
          <p:nvPr/>
        </p:nvSpPr>
        <p:spPr>
          <a:xfrm>
            <a:off x="9799986" y="2132493"/>
            <a:ext cx="2355850" cy="1742440"/>
          </a:xfrm>
          <a:prstGeom prst="cloudCallout">
            <a:avLst>
              <a:gd name="adj1" fmla="val -37154"/>
              <a:gd name="adj2" fmla="val 85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b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eiryo" panose="020B0604030504040204" pitchFamily="34" charset="-128"/>
                <a:cs typeface="DB Helvethaica X Med" panose="02000506090000020004" pitchFamily="2" charset="-34"/>
              </a:rPr>
            </a:b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eiryo" panose="020B0604030504040204" pitchFamily="34" charset="-128"/>
                <a:cs typeface="DB Helvethaica X Med" panose="02000506090000020004" pitchFamily="2" charset="-34"/>
              </a:rPr>
              <a:t>" น้ำตกแก่งกุลา "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eiryo" panose="020B0604030504040204" pitchFamily="34" charset="-128"/>
                <a:cs typeface="DB Helvethaica X Med" panose="02000506090000020004" pitchFamily="2" charset="-34"/>
              </a:rPr>
              <a:t> เป็นน้ำตกเล็กๆ ที่ตั้งอยู่ในเขตอุทยานภูผาเหล็ก บ้านดอนส้มโฮง หมู่ 2 ต.ค้อเขียว 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eiryo" panose="020B0604030504040204" pitchFamily="34" charset="-128"/>
                <a:cs typeface="DB Helvethaica X Med" panose="02000506090000020004" pitchFamily="2" charset="-34"/>
              </a:rPr>
            </a:b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eiryo" panose="020B0604030504040204" pitchFamily="34" charset="-128"/>
                <a:cs typeface="DB Helvethaica X Med" panose="02000506090000020004" pitchFamily="2" charset="-34"/>
              </a:rPr>
              <a:t>อ.วาริชภูมิ จ.สกลนคร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eiryo" panose="020B0604030504040204" pitchFamily="34" charset="-128"/>
              <a:cs typeface="Leelawadee" panose="020B05020402040202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eiryo" panose="020B0604030504040204" pitchFamily="34" charset="-128"/>
                <a:cs typeface="Leelawadee" panose="020B0502040204020203" pitchFamily="34" charset="-34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eiryo" panose="020B060403050404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0637E5C-C376-460E-9A09-ACEB61E9FE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83" y="4652963"/>
            <a:ext cx="1989455" cy="1320800"/>
          </a:xfrm>
          <a:prstGeom prst="rect">
            <a:avLst/>
          </a:prstGeom>
        </p:spPr>
      </p:pic>
      <p:sp>
        <p:nvSpPr>
          <p:cNvPr id="26" name="ชื่อเรื่อง 1">
            <a:extLst>
              <a:ext uri="{FF2B5EF4-FFF2-40B4-BE49-F238E27FC236}">
                <a16:creationId xmlns:a16="http://schemas.microsoft.com/office/drawing/2014/main" id="{2E87DF52-3AA2-46FB-95BB-88070FE52E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522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Integrator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200" b="1" dirty="0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183920DA-49E9-4662-8FC5-2DF6382E7DAF}"/>
              </a:ext>
            </a:extLst>
          </p:cNvPr>
          <p:cNvSpPr/>
          <p:nvPr/>
        </p:nvSpPr>
        <p:spPr>
          <a:xfrm>
            <a:off x="25883" y="0"/>
            <a:ext cx="484775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87051912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AE6B514-DE62-45A5-B9EA-72CCE29B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ชื่อเรื่อง 1">
            <a:extLst>
              <a:ext uri="{FF2B5EF4-FFF2-40B4-BE49-F238E27FC236}">
                <a16:creationId xmlns:a16="http://schemas.microsoft.com/office/drawing/2014/main" id="{2E87DF52-3AA2-46FB-95BB-88070FE52E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5223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เกิดการพัฒนาตามปัญหาและความต้องการของชุมชน</a:t>
            </a:r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183920DA-49E9-4662-8FC5-2DF6382E7DAF}"/>
              </a:ext>
            </a:extLst>
          </p:cNvPr>
          <p:cNvSpPr/>
          <p:nvPr/>
        </p:nvSpPr>
        <p:spPr>
          <a:xfrm>
            <a:off x="25883" y="0"/>
            <a:ext cx="484775" cy="517358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04</a:t>
            </a: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C8E62A44-BE86-4017-A90F-678D67C8D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65" y="857392"/>
            <a:ext cx="640460" cy="528316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2A86724E-6AD5-48D4-9AFF-AF480593A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70" y="857393"/>
            <a:ext cx="413847" cy="528316"/>
          </a:xfrm>
          <a:prstGeom prst="rect">
            <a:avLst/>
          </a:prstGeom>
        </p:spPr>
      </p:pic>
      <p:sp>
        <p:nvSpPr>
          <p:cNvPr id="30" name="ลูกศร: ขวา 29">
            <a:extLst>
              <a:ext uri="{FF2B5EF4-FFF2-40B4-BE49-F238E27FC236}">
                <a16:creationId xmlns:a16="http://schemas.microsoft.com/office/drawing/2014/main" id="{81FC5456-C3A8-44D3-9309-8C7023B659F3}"/>
              </a:ext>
            </a:extLst>
          </p:cNvPr>
          <p:cNvSpPr/>
          <p:nvPr/>
        </p:nvSpPr>
        <p:spPr>
          <a:xfrm>
            <a:off x="3090679" y="967350"/>
            <a:ext cx="640460" cy="53497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568538E6-1C85-49CB-AC3C-B401B8CA3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58" y="1264771"/>
            <a:ext cx="1293134" cy="969850"/>
          </a:xfrm>
          <a:prstGeom prst="rect">
            <a:avLst/>
          </a:prstGeom>
        </p:spPr>
      </p:pic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692032D0-2EEF-44F8-B493-ED6730397822}"/>
              </a:ext>
            </a:extLst>
          </p:cNvPr>
          <p:cNvSpPr txBox="1"/>
          <p:nvPr/>
        </p:nvSpPr>
        <p:spPr>
          <a:xfrm>
            <a:off x="3849169" y="760206"/>
            <a:ext cx="310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มหาวิทยาลัยจัดประชุมเชิงปฏิบัติการ วิธีการศึกษาข้อมูลศักยภาพตำบล (</a:t>
            </a:r>
            <a:r>
              <a:rPr lang="en-US" sz="1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Tambon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Profile)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6470C349-5C95-4884-9A8D-6D978817A1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16" y="1273461"/>
            <a:ext cx="1319065" cy="98929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2B566075-873E-422B-951E-3815338FB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40" y="1067295"/>
            <a:ext cx="1952663" cy="130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7AD81F40-0EBA-41FF-9C61-C8BD794A1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11" y="999216"/>
            <a:ext cx="1514076" cy="2018768"/>
          </a:xfrm>
          <a:prstGeom prst="rect">
            <a:avLst/>
          </a:prstGeom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D0F75E29-1346-4F11-9939-498B6370A8C5}"/>
              </a:ext>
            </a:extLst>
          </p:cNvPr>
          <p:cNvSpPr txBox="1"/>
          <p:nvPr/>
        </p:nvSpPr>
        <p:spPr>
          <a:xfrm>
            <a:off x="6866727" y="663532"/>
            <a:ext cx="419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ลงพื้นที่เพื่อสำรวจความต้องการของชุมชน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Tambon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Profile)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แผนผังลําดับงาน: กระบวนการสำรอง 36">
            <a:extLst>
              <a:ext uri="{FF2B5EF4-FFF2-40B4-BE49-F238E27FC236}">
                <a16:creationId xmlns:a16="http://schemas.microsoft.com/office/drawing/2014/main" id="{47890632-58E7-4A53-B98F-F9C947BB7F8B}"/>
              </a:ext>
            </a:extLst>
          </p:cNvPr>
          <p:cNvSpPr/>
          <p:nvPr/>
        </p:nvSpPr>
        <p:spPr>
          <a:xfrm>
            <a:off x="2845697" y="4659232"/>
            <a:ext cx="3410307" cy="175815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แผนผังลําดับงาน: กระบวนการสำรอง 37">
            <a:extLst>
              <a:ext uri="{FF2B5EF4-FFF2-40B4-BE49-F238E27FC236}">
                <a16:creationId xmlns:a16="http://schemas.microsoft.com/office/drawing/2014/main" id="{3FC895EA-84BB-4A79-929A-BEF5DB0C5B39}"/>
              </a:ext>
            </a:extLst>
          </p:cNvPr>
          <p:cNvSpPr/>
          <p:nvPr/>
        </p:nvSpPr>
        <p:spPr>
          <a:xfrm>
            <a:off x="6535718" y="2659460"/>
            <a:ext cx="3190346" cy="1664789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แผนผังลําดับงาน: กระบวนการสำรอง 38">
            <a:extLst>
              <a:ext uri="{FF2B5EF4-FFF2-40B4-BE49-F238E27FC236}">
                <a16:creationId xmlns:a16="http://schemas.microsoft.com/office/drawing/2014/main" id="{BF7DFFE2-06C5-43EB-9EEC-ECA330A1B1C6}"/>
              </a:ext>
            </a:extLst>
          </p:cNvPr>
          <p:cNvSpPr/>
          <p:nvPr/>
        </p:nvSpPr>
        <p:spPr>
          <a:xfrm>
            <a:off x="6422236" y="4670730"/>
            <a:ext cx="3570956" cy="1758156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แผนผังลําดับงาน: กระบวนการสำรอง 39">
            <a:extLst>
              <a:ext uri="{FF2B5EF4-FFF2-40B4-BE49-F238E27FC236}">
                <a16:creationId xmlns:a16="http://schemas.microsoft.com/office/drawing/2014/main" id="{A9CFB9A2-EA15-49D7-99D0-2EF9888E1399}"/>
              </a:ext>
            </a:extLst>
          </p:cNvPr>
          <p:cNvSpPr/>
          <p:nvPr/>
        </p:nvSpPr>
        <p:spPr>
          <a:xfrm>
            <a:off x="3014554" y="2733748"/>
            <a:ext cx="3410308" cy="17001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CFC0620F-497A-4CBC-B4A7-779846260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94" y="3162516"/>
            <a:ext cx="1585575" cy="1189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47D9EB44-7480-45F4-91C5-D01A4DD5EEF8}"/>
              </a:ext>
            </a:extLst>
          </p:cNvPr>
          <p:cNvSpPr txBox="1"/>
          <p:nvPr/>
        </p:nvSpPr>
        <p:spPr>
          <a:xfrm>
            <a:off x="3343899" y="2682233"/>
            <a:ext cx="2912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การพัฒนาสัมมาอาชีพและสร้างอาชีพใหม่ (ยกระดับสินค้า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OTOP/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อาชีพอื่น ๆ)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7E724AA6-B475-4246-A36B-CD6351C13837}"/>
              </a:ext>
            </a:extLst>
          </p:cNvPr>
          <p:cNvSpPr txBox="1"/>
          <p:nvPr/>
        </p:nvSpPr>
        <p:spPr>
          <a:xfrm>
            <a:off x="7112628" y="4385962"/>
            <a:ext cx="291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การส่งเสริมด้านสิ่งแวดล้อม</a:t>
            </a:r>
          </a:p>
        </p:txBody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843283E7-9E86-47E0-B039-F5A8D6C232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2" y="4900471"/>
            <a:ext cx="1607068" cy="1204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09C97F13-9104-41CB-8EFF-4BAB0D6A3E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11" y="4959670"/>
            <a:ext cx="1550971" cy="116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A80F3238-5546-4699-811C-ED88A0408189}"/>
              </a:ext>
            </a:extLst>
          </p:cNvPr>
          <p:cNvSpPr txBox="1"/>
          <p:nvPr/>
        </p:nvSpPr>
        <p:spPr>
          <a:xfrm>
            <a:off x="6244010" y="6114707"/>
            <a:ext cx="3570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การเก็บขยะในชุมชน/ทำความสะอาดชุมชน โรงเรียน วัด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6EF36A1A-0776-4CAA-AAAF-85AE539C9439}"/>
              </a:ext>
            </a:extLst>
          </p:cNvPr>
          <p:cNvSpPr txBox="1"/>
          <p:nvPr/>
        </p:nvSpPr>
        <p:spPr>
          <a:xfrm>
            <a:off x="3251384" y="4677643"/>
            <a:ext cx="291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การนำองค์ความรู้ไปช่วยบริการชุมชน</a:t>
            </a:r>
          </a:p>
        </p:txBody>
      </p:sp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1F8E988C-74AA-4EC4-97F5-D41CF184EC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87" y="3203482"/>
            <a:ext cx="1422217" cy="1067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A531732E-3CE4-44D0-9119-407769C798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75" y="5066036"/>
            <a:ext cx="1496655" cy="1122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แผนผังลําดับงาน: กระบวนการสำรอง 49">
            <a:extLst>
              <a:ext uri="{FF2B5EF4-FFF2-40B4-BE49-F238E27FC236}">
                <a16:creationId xmlns:a16="http://schemas.microsoft.com/office/drawing/2014/main" id="{A73EF0B8-6C8E-4637-AA19-004EAE1A06B5}"/>
              </a:ext>
            </a:extLst>
          </p:cNvPr>
          <p:cNvSpPr/>
          <p:nvPr/>
        </p:nvSpPr>
        <p:spPr>
          <a:xfrm>
            <a:off x="10120102" y="3646401"/>
            <a:ext cx="1914358" cy="290266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93D098EA-F7F0-405D-ADBE-B65FB31BC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r="9547" b="35917"/>
          <a:stretch/>
        </p:blipFill>
        <p:spPr>
          <a:xfrm>
            <a:off x="4603520" y="5117387"/>
            <a:ext cx="1291505" cy="1097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3371538B-46AA-40B8-9851-17530F6031B1}"/>
              </a:ext>
            </a:extLst>
          </p:cNvPr>
          <p:cNvSpPr txBox="1"/>
          <p:nvPr/>
        </p:nvSpPr>
        <p:spPr>
          <a:xfrm>
            <a:off x="2780417" y="6150149"/>
            <a:ext cx="3570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1600" b="1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พิมเสนน้ำสมุนไพร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55AABF69-0ABB-4D4D-AB17-90142E3FA49C}"/>
              </a:ext>
            </a:extLst>
          </p:cNvPr>
          <p:cNvSpPr txBox="1"/>
          <p:nvPr/>
        </p:nvSpPr>
        <p:spPr>
          <a:xfrm>
            <a:off x="6727318" y="2672008"/>
            <a:ext cx="2912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การสร้างและพัฒนา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Creative Economy</a:t>
            </a:r>
            <a:b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การยกระดับการท่องเที่ยว</a:t>
            </a:r>
          </a:p>
        </p:txBody>
      </p:sp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80438CB-9F78-453B-9C14-F2521569B9D0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50" y="3246278"/>
            <a:ext cx="1219617" cy="889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36B11831-CB13-4C92-883A-F3E550C926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67" y="3130166"/>
            <a:ext cx="1219617" cy="954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5511E7CF-D1CD-48FF-8DBD-07007506B2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43" y="3496010"/>
            <a:ext cx="801316" cy="801316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910ED1E5-140A-4C3F-8255-B1047EF6F2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53" y="4154441"/>
            <a:ext cx="1292288" cy="764511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C550C92F-D7F8-49B8-AE1F-1E6CE9FBE4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823" y="4954935"/>
            <a:ext cx="1289260" cy="779076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B755425A-325B-4D5A-8303-0F4BB9E5A3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28" y="5772870"/>
            <a:ext cx="1255755" cy="700582"/>
          </a:xfrm>
          <a:prstGeom prst="rect">
            <a:avLst/>
          </a:prstGeom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B7197D5B-0186-4ACE-9DCB-F8DBDEEAB4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540" y="1512872"/>
            <a:ext cx="2206757" cy="3202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17D987F-0C91-40B6-9CE6-0BF2A4A2767F}"/>
              </a:ext>
            </a:extLst>
          </p:cNvPr>
          <p:cNvSpPr txBox="1"/>
          <p:nvPr/>
        </p:nvSpPr>
        <p:spPr>
          <a:xfrm>
            <a:off x="92833" y="4846445"/>
            <a:ext cx="2755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 ศึกษาความต้องการของชุมชนจาก  </a:t>
            </a:r>
            <a:r>
              <a:rPr lang="en-US" sz="1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Tambon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Profile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แล้วนำไปจัดกิจกรรม ประกอบด้วย </a:t>
            </a:r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การพัฒนาสัมมาอาชีพและสร้างอาชีพใหม่ การสร้างและพัฒนา </a:t>
            </a:r>
            <a:r>
              <a:rPr lang="en-US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Creative Economy</a:t>
            </a:r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การนำองค์ความรู้ไปช่วยบริการชุมชน  การส่งเสริมด้านสิ่งแวดล้อม</a:t>
            </a:r>
          </a:p>
          <a:p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1125160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00252" y="136479"/>
            <a:ext cx="11658421" cy="610498"/>
          </a:xfrm>
          <a:prstGeom prst="rect">
            <a:avLst/>
          </a:prstGeom>
          <a:solidFill>
            <a:schemeClr val="bg1"/>
          </a:solidFill>
          <a:ln w="57150"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18</a:t>
            </a:fld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289881A-3EC5-4C98-A348-D581929915E5}"/>
              </a:ext>
            </a:extLst>
          </p:cNvPr>
          <p:cNvSpPr txBox="1"/>
          <p:nvPr/>
        </p:nvSpPr>
        <p:spPr>
          <a:xfrm>
            <a:off x="590161" y="192978"/>
            <a:ext cx="11078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หน่วยงานที่รับผิดชอบพื้นที่ตำบลภายใต้โครงการ </a:t>
            </a:r>
            <a:r>
              <a:rPr lang="en-US" sz="30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U2T </a:t>
            </a:r>
            <a:r>
              <a:rPr lang="th-TH" sz="30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ระยะที่ 1 และ </a:t>
            </a:r>
            <a:r>
              <a:rPr lang="en-US" sz="30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U2T </a:t>
            </a:r>
            <a:r>
              <a:rPr lang="th-TH" sz="30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ระยะที่ 2 ดังนี้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300252" y="2653818"/>
          <a:ext cx="11658421" cy="3917438"/>
        </p:xfrm>
        <a:graphic>
          <a:graphicData uri="http://schemas.openxmlformats.org/drawingml/2006/table">
            <a:tbl>
              <a:tblPr/>
              <a:tblGrid>
                <a:gridCol w="2663476">
                  <a:extLst>
                    <a:ext uri="{9D8B030D-6E8A-4147-A177-3AD203B41FA5}">
                      <a16:colId xmlns:a16="http://schemas.microsoft.com/office/drawing/2014/main" val="2725064444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val="1332087555"/>
                    </a:ext>
                  </a:extLst>
                </a:gridCol>
                <a:gridCol w="1521986">
                  <a:extLst>
                    <a:ext uri="{9D8B030D-6E8A-4147-A177-3AD203B41FA5}">
                      <a16:colId xmlns:a16="http://schemas.microsoft.com/office/drawing/2014/main" val="3573376753"/>
                    </a:ext>
                  </a:extLst>
                </a:gridCol>
                <a:gridCol w="1521986">
                  <a:extLst>
                    <a:ext uri="{9D8B030D-6E8A-4147-A177-3AD203B41FA5}">
                      <a16:colId xmlns:a16="http://schemas.microsoft.com/office/drawing/2014/main" val="1487113532"/>
                    </a:ext>
                  </a:extLst>
                </a:gridCol>
                <a:gridCol w="1562575">
                  <a:extLst>
                    <a:ext uri="{9D8B030D-6E8A-4147-A177-3AD203B41FA5}">
                      <a16:colId xmlns:a16="http://schemas.microsoft.com/office/drawing/2014/main" val="2699923701"/>
                    </a:ext>
                  </a:extLst>
                </a:gridCol>
                <a:gridCol w="1567647">
                  <a:extLst>
                    <a:ext uri="{9D8B030D-6E8A-4147-A177-3AD203B41FA5}">
                      <a16:colId xmlns:a16="http://schemas.microsoft.com/office/drawing/2014/main" val="1189913460"/>
                    </a:ext>
                  </a:extLst>
                </a:gridCol>
                <a:gridCol w="1481402">
                  <a:extLst>
                    <a:ext uri="{9D8B030D-6E8A-4147-A177-3AD203B41FA5}">
                      <a16:colId xmlns:a16="http://schemas.microsoft.com/office/drawing/2014/main" val="1449131113"/>
                    </a:ext>
                  </a:extLst>
                </a:gridCol>
              </a:tblGrid>
              <a:tr h="2559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ระยะที่ 1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ระยะที่ 2 </a:t>
                      </a:r>
                    </a:p>
                  </a:txBody>
                  <a:tcPr marL="7999" marR="7999" marT="79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10729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</a:t>
                      </a:r>
                    </a:p>
                  </a:txBody>
                  <a:tcPr marL="7999" marR="7999" marT="7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33044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คณะครุศาสตร์</a:t>
                      </a:r>
                    </a:p>
                  </a:txBody>
                  <a:tcPr marL="144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ท่าแร่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โคกก่อง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616671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ม่วงลาย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ดงชน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44869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พังโคน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พังโคน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อากาศอำนวย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วาใหญ่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5498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พังโคน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ไฮหย่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58203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</a:p>
                  </a:txBody>
                  <a:tcPr marL="144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เหล่าปอแดง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มุกดาหาร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ดงหลวง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ดงหลวง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881209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กุดบาก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นาม่อง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พรรณานิคม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นาใน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270945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คำตากล้า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แพด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ธาตุนาเวง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59764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มุกดาหาร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เมืองมุกดาหาร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นาโสก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พังขว้าง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36470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คณะมนุษยศาสตร์และสังคมศาสตร์</a:t>
                      </a:r>
                    </a:p>
                  </a:txBody>
                  <a:tcPr marL="144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วาริชภูมิ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ค้อเขียว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นครพนม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โพนสวรรค์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นาหัวบ่อ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20792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นิคมน้ำ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อูน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หนองบัว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เจริญศิลป์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ทุ่งแก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592051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วานรนิวาส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หนองสนม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นิคมน้ำ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อูน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หนองปลิง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91062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โคกศรีสุพรรณ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ด่านม่วงคำ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พรรณานิคม</a:t>
                      </a: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บะฮี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780479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มุมมน 8"/>
          <p:cNvSpPr/>
          <p:nvPr/>
        </p:nvSpPr>
        <p:spPr>
          <a:xfrm>
            <a:off x="914039" y="2016156"/>
            <a:ext cx="1553475" cy="409258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ระยะที่ 1 - 2</a:t>
            </a:r>
          </a:p>
        </p:txBody>
      </p:sp>
      <p:sp>
        <p:nvSpPr>
          <p:cNvPr id="2" name="ลูกศรขวา 1"/>
          <p:cNvSpPr/>
          <p:nvPr/>
        </p:nvSpPr>
        <p:spPr>
          <a:xfrm>
            <a:off x="3307977" y="1044230"/>
            <a:ext cx="277906" cy="26789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3585882" y="916569"/>
            <a:ext cx="349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คณะครุศาสตร์</a:t>
            </a:r>
            <a:r>
              <a:rPr lang="th-TH" dirty="0"/>
              <a:t>  	    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ตำบล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307977" y="1562097"/>
            <a:ext cx="277906" cy="26789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585882" y="1434436"/>
            <a:ext cx="349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คณะมนุษยศาสตร์ฯ  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ตำบล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3307977" y="2049930"/>
            <a:ext cx="277906" cy="26789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3585883" y="1922269"/>
            <a:ext cx="349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คณะวิทยาการจัดการ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ตำบล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7116908" y="1044230"/>
            <a:ext cx="277906" cy="26789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7394813" y="916569"/>
            <a:ext cx="4483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คณะวิทยาศาสตร์และเทคโนโลยี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ตำบล</a:t>
            </a:r>
          </a:p>
        </p:txBody>
      </p:sp>
      <p:sp>
        <p:nvSpPr>
          <p:cNvPr id="16" name="ลูกศรขวา 15"/>
          <p:cNvSpPr/>
          <p:nvPr/>
        </p:nvSpPr>
        <p:spPr>
          <a:xfrm>
            <a:off x="7116908" y="1562097"/>
            <a:ext cx="277906" cy="26789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7394812" y="1434436"/>
            <a:ext cx="460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คณะเทคโนโลยีอุตสาหกรรม     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ตำบล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7116908" y="2049930"/>
            <a:ext cx="277906" cy="26789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7394813" y="1922269"/>
            <a:ext cx="425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คณะเทคโนโลยีการเกษตร        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ตำบล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5DCFEE8-1478-4089-8964-48206C8F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46" y="867150"/>
            <a:ext cx="885459" cy="10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88244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00252" y="136479"/>
            <a:ext cx="11658421" cy="610498"/>
          </a:xfrm>
          <a:prstGeom prst="rect">
            <a:avLst/>
          </a:prstGeom>
          <a:solidFill>
            <a:schemeClr val="bg1"/>
          </a:solidFill>
          <a:ln w="57150"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289881A-3EC5-4C98-A348-D581929915E5}"/>
              </a:ext>
            </a:extLst>
          </p:cNvPr>
          <p:cNvSpPr txBox="1"/>
          <p:nvPr/>
        </p:nvSpPr>
        <p:spPr>
          <a:xfrm>
            <a:off x="590161" y="192978"/>
            <a:ext cx="11078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หน่วยงานที่รับผิดชอบพื้นที่ตำบลภายใต้โครงการ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U2T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ระยะที่ 1 และ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U2T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ระยะที่ 2 ดังนี้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907386"/>
              </p:ext>
            </p:extLst>
          </p:nvPr>
        </p:nvGraphicFramePr>
        <p:xfrm>
          <a:off x="300252" y="921858"/>
          <a:ext cx="11658421" cy="5909678"/>
        </p:xfrm>
        <a:graphic>
          <a:graphicData uri="http://schemas.openxmlformats.org/drawingml/2006/table">
            <a:tbl>
              <a:tblPr/>
              <a:tblGrid>
                <a:gridCol w="2663476">
                  <a:extLst>
                    <a:ext uri="{9D8B030D-6E8A-4147-A177-3AD203B41FA5}">
                      <a16:colId xmlns:a16="http://schemas.microsoft.com/office/drawing/2014/main" val="2725064444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val="1332087555"/>
                    </a:ext>
                  </a:extLst>
                </a:gridCol>
                <a:gridCol w="1521986">
                  <a:extLst>
                    <a:ext uri="{9D8B030D-6E8A-4147-A177-3AD203B41FA5}">
                      <a16:colId xmlns:a16="http://schemas.microsoft.com/office/drawing/2014/main" val="3573376753"/>
                    </a:ext>
                  </a:extLst>
                </a:gridCol>
                <a:gridCol w="1521986">
                  <a:extLst>
                    <a:ext uri="{9D8B030D-6E8A-4147-A177-3AD203B41FA5}">
                      <a16:colId xmlns:a16="http://schemas.microsoft.com/office/drawing/2014/main" val="1487113532"/>
                    </a:ext>
                  </a:extLst>
                </a:gridCol>
                <a:gridCol w="1562575">
                  <a:extLst>
                    <a:ext uri="{9D8B030D-6E8A-4147-A177-3AD203B41FA5}">
                      <a16:colId xmlns:a16="http://schemas.microsoft.com/office/drawing/2014/main" val="2699923701"/>
                    </a:ext>
                  </a:extLst>
                </a:gridCol>
                <a:gridCol w="1567647">
                  <a:extLst>
                    <a:ext uri="{9D8B030D-6E8A-4147-A177-3AD203B41FA5}">
                      <a16:colId xmlns:a16="http://schemas.microsoft.com/office/drawing/2014/main" val="1189913460"/>
                    </a:ext>
                  </a:extLst>
                </a:gridCol>
                <a:gridCol w="1481402">
                  <a:extLst>
                    <a:ext uri="{9D8B030D-6E8A-4147-A177-3AD203B41FA5}">
                      <a16:colId xmlns:a16="http://schemas.microsoft.com/office/drawing/2014/main" val="1449131113"/>
                    </a:ext>
                  </a:extLst>
                </a:gridCol>
              </a:tblGrid>
              <a:tr h="2559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ระยะที่ 1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ระยะที่ 2 </a:t>
                      </a:r>
                    </a:p>
                  </a:txBody>
                  <a:tcPr marL="7999" marR="7999" marT="7999" marB="0" anchor="b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10729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</a:t>
                      </a:r>
                    </a:p>
                  </a:txBody>
                  <a:tcPr marL="7999" marR="7999" marT="7999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33044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คณะวิทยาการจัดการ</a:t>
                      </a:r>
                    </a:p>
                  </a:txBody>
                  <a:tcPr marL="144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อากาศอำนวย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ท่าก้อน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โคกศรีสุพรรณ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ตองโขบ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9518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สว่างแดนดิน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พันนา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โคกศรีสุพรรณ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แมดนาท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่ม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84564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โคกศรีสุพรรณ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 เหล่าโพนค้อ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พรรณานิคม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สว่าง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107137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44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โพนนาแก้ว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 บ้านแป้น</a:t>
                      </a: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7999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919662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คณะเทคโนโลยีอุตสาหกรรม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พรรณานิคม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 นาหัวบ่อ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กุสุมาลย์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 นาเพียง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616671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เต่างอย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 นาตาล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กุสุมาลย์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 นาโพธิ์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44869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เต่างอย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 จันทร์เพ็ญ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กุสุมาลย์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 โพธิไพศาล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5498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ดงหลวง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 กกตูม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58203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คณะเทคโนโลยีการเกษตร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บ้านม่วง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 ม่วง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โพนนาแก้ว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 เชียง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สือ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881209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ส่องดาว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 วัฒนา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ภูพาน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 หลุบเลา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270945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เจริญศิลป์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 โคกศิลา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อากาศอำนวย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 นา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ฮี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59764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ภูพาน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 สร้างค้อ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มุกดาหาร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เมืองมุกดาหาร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 บางทรายใหญ่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36470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สถาบันวิจัยและพัฒนา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กุสุมาลย์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 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อุ่ม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จาน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20792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กุดบาก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 กุดบาก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592051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กุดบาก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 กุดไห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91062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เต่างอย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 บึงทวาย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78047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CEAE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นครพนม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นาหว้า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 นางัว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588927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AIC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เต่างอย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 เต่างอย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108000" marR="9525" marT="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215614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รวมทั้งสิ้น</a:t>
                      </a:r>
                    </a:p>
                  </a:txBody>
                  <a:tcPr marL="9525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จังหวัด</a:t>
                      </a:r>
                    </a:p>
                  </a:txBody>
                  <a:tcPr marL="108000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 อำเภอ</a:t>
                      </a:r>
                    </a:p>
                  </a:txBody>
                  <a:tcPr marL="108000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ตำบล</a:t>
                      </a:r>
                    </a:p>
                  </a:txBody>
                  <a:tcPr marL="108000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จังหวัด</a:t>
                      </a:r>
                    </a:p>
                  </a:txBody>
                  <a:tcPr marL="108000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อำเภอ</a:t>
                      </a:r>
                    </a:p>
                  </a:txBody>
                  <a:tcPr marL="108000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 ตำบล</a:t>
                      </a:r>
                    </a:p>
                  </a:txBody>
                  <a:tcPr marL="108000" marR="9525" marT="72000" marB="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57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895862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รูปภาพ 91">
            <a:extLst>
              <a:ext uri="{FF2B5EF4-FFF2-40B4-BE49-F238E27FC236}">
                <a16:creationId xmlns:a16="http://schemas.microsoft.com/office/drawing/2014/main" id="{D69A0155-799D-4D67-B22E-3630710DE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8504"/>
            <a:ext cx="12192000" cy="1971675"/>
          </a:xfrm>
          <a:prstGeom prst="rect">
            <a:avLst/>
          </a:prstGeom>
        </p:spPr>
      </p:pic>
      <p:sp>
        <p:nvSpPr>
          <p:cNvPr id="110" name="รูปแบบอิสระ: รูปร่าง 109">
            <a:extLst>
              <a:ext uri="{FF2B5EF4-FFF2-40B4-BE49-F238E27FC236}">
                <a16:creationId xmlns:a16="http://schemas.microsoft.com/office/drawing/2014/main" id="{B5F1EF25-E037-4D94-BE95-315483B39F4B}"/>
              </a:ext>
            </a:extLst>
          </p:cNvPr>
          <p:cNvSpPr/>
          <p:nvPr/>
        </p:nvSpPr>
        <p:spPr>
          <a:xfrm>
            <a:off x="0" y="701602"/>
            <a:ext cx="5466652" cy="5859619"/>
          </a:xfrm>
          <a:custGeom>
            <a:avLst/>
            <a:gdLst>
              <a:gd name="connsiteX0" fmla="*/ 0 w 5466652"/>
              <a:gd name="connsiteY0" fmla="*/ 0 h 5859619"/>
              <a:gd name="connsiteX1" fmla="*/ 2228826 w 5466652"/>
              <a:gd name="connsiteY1" fmla="*/ 0 h 5859619"/>
              <a:gd name="connsiteX2" fmla="*/ 5466652 w 5466652"/>
              <a:gd name="connsiteY2" fmla="*/ 5859619 h 5859619"/>
              <a:gd name="connsiteX3" fmla="*/ 0 w 5466652"/>
              <a:gd name="connsiteY3" fmla="*/ 5859619 h 5859619"/>
              <a:gd name="connsiteX4" fmla="*/ 0 w 5466652"/>
              <a:gd name="connsiteY4" fmla="*/ 0 h 58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652" h="5859619">
                <a:moveTo>
                  <a:pt x="0" y="0"/>
                </a:moveTo>
                <a:lnTo>
                  <a:pt x="2228826" y="0"/>
                </a:lnTo>
                <a:lnTo>
                  <a:pt x="5466652" y="5859619"/>
                </a:lnTo>
                <a:lnTo>
                  <a:pt x="0" y="5859619"/>
                </a:lnTo>
                <a:lnTo>
                  <a:pt x="0" y="0"/>
                </a:lnTo>
                <a:close/>
              </a:path>
            </a:pathLst>
          </a:custGeom>
          <a:solidFill>
            <a:srgbClr val="D5F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66" name="รูปแบบอิสระ: รูปร่าง 65">
            <a:extLst>
              <a:ext uri="{FF2B5EF4-FFF2-40B4-BE49-F238E27FC236}">
                <a16:creationId xmlns:a16="http://schemas.microsoft.com/office/drawing/2014/main" id="{9E0F09A4-FFD7-4087-81E9-3E1943AAD9AD}"/>
              </a:ext>
            </a:extLst>
          </p:cNvPr>
          <p:cNvSpPr/>
          <p:nvPr/>
        </p:nvSpPr>
        <p:spPr>
          <a:xfrm>
            <a:off x="887071" y="2400956"/>
            <a:ext cx="11304929" cy="4219899"/>
          </a:xfrm>
          <a:custGeom>
            <a:avLst/>
            <a:gdLst>
              <a:gd name="connsiteX0" fmla="*/ 0 w 9669646"/>
              <a:gd name="connsiteY0" fmla="*/ 0 h 4484594"/>
              <a:gd name="connsiteX1" fmla="*/ 9669646 w 9669646"/>
              <a:gd name="connsiteY1" fmla="*/ 0 h 4484594"/>
              <a:gd name="connsiteX2" fmla="*/ 9669646 w 9669646"/>
              <a:gd name="connsiteY2" fmla="*/ 4484594 h 4484594"/>
              <a:gd name="connsiteX3" fmla="*/ 2524558 w 9669646"/>
              <a:gd name="connsiteY3" fmla="*/ 4484594 h 4484594"/>
              <a:gd name="connsiteX4" fmla="*/ 0 w 9669646"/>
              <a:gd name="connsiteY4" fmla="*/ 0 h 4484594"/>
              <a:gd name="connsiteX0" fmla="*/ 0 w 9669646"/>
              <a:gd name="connsiteY0" fmla="*/ 0 h 4484594"/>
              <a:gd name="connsiteX1" fmla="*/ 9669646 w 9669646"/>
              <a:gd name="connsiteY1" fmla="*/ 0 h 4484594"/>
              <a:gd name="connsiteX2" fmla="*/ 9669646 w 9669646"/>
              <a:gd name="connsiteY2" fmla="*/ 4484594 h 4484594"/>
              <a:gd name="connsiteX3" fmla="*/ 2495551 w 9669646"/>
              <a:gd name="connsiteY3" fmla="*/ 4484594 h 4484594"/>
              <a:gd name="connsiteX4" fmla="*/ 0 w 9669646"/>
              <a:gd name="connsiteY4" fmla="*/ 0 h 448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9646" h="4484594">
                <a:moveTo>
                  <a:pt x="0" y="0"/>
                </a:moveTo>
                <a:lnTo>
                  <a:pt x="9669646" y="0"/>
                </a:lnTo>
                <a:lnTo>
                  <a:pt x="9669646" y="4484594"/>
                </a:lnTo>
                <a:lnTo>
                  <a:pt x="2495551" y="4484594"/>
                </a:lnTo>
                <a:lnTo>
                  <a:pt x="0" y="0"/>
                </a:lnTo>
                <a:close/>
              </a:path>
            </a:pathLst>
          </a:custGeom>
          <a:solidFill>
            <a:srgbClr val="32AEB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4C931359-E176-4A46-9F59-2CCA18B289DA}"/>
              </a:ext>
            </a:extLst>
          </p:cNvPr>
          <p:cNvSpPr/>
          <p:nvPr/>
        </p:nvSpPr>
        <p:spPr>
          <a:xfrm>
            <a:off x="449180" y="1744213"/>
            <a:ext cx="11742820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6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68A9C25-7DAA-4D0E-A3B4-0B8DA07175F4}"/>
              </a:ext>
            </a:extLst>
          </p:cNvPr>
          <p:cNvSpPr txBox="1"/>
          <p:nvPr/>
        </p:nvSpPr>
        <p:spPr>
          <a:xfrm>
            <a:off x="3125806" y="3991438"/>
            <a:ext cx="8592141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การจัดทำฐานข้อมูลขนาดใหญ่ของชุมชน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5FFAF3F-D69E-482C-8784-65D22B6B4C8F}"/>
              </a:ext>
            </a:extLst>
          </p:cNvPr>
          <p:cNvSpPr txBox="1"/>
          <p:nvPr/>
        </p:nvSpPr>
        <p:spPr>
          <a:xfrm>
            <a:off x="4086276" y="5590430"/>
            <a:ext cx="796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1800" b="0" i="0" u="none" strike="noStrike" baseline="0">
                <a:solidFill>
                  <a:srgbClr val="000000"/>
                </a:solidFill>
              </a:defRPr>
            </a:lvl1pPr>
          </a:lstStyle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เกิดการพัฒนาตามปัญหาและความต้องการของชุมชน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15A6989-F180-4998-93A9-F3D3A0EFD871}"/>
              </a:ext>
            </a:extLst>
          </p:cNvPr>
          <p:cNvSpPr txBox="1"/>
          <p:nvPr/>
        </p:nvSpPr>
        <p:spPr>
          <a:xfrm>
            <a:off x="2646386" y="3152168"/>
            <a:ext cx="871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3625" algn="l"/>
              </a:tabLst>
            </a:pP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เกิดการจ้างงานประชาชนทั่วไป บัณฑิตจบใหม่ และนักศึกษา ให้มีงานทำ และฟื้นฟูเศรษฐกิจชุมชน</a:t>
            </a:r>
          </a:p>
        </p:txBody>
      </p:sp>
      <p:sp>
        <p:nvSpPr>
          <p:cNvPr id="65" name="ตัวแทนหมายเลขสไลด์ 64">
            <a:extLst>
              <a:ext uri="{FF2B5EF4-FFF2-40B4-BE49-F238E27FC236}">
                <a16:creationId xmlns:a16="http://schemas.microsoft.com/office/drawing/2014/main" id="{5802B888-DF0E-435D-A558-30F5248F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2</a:t>
            </a:fld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289881A-3EC5-4C98-A348-D581929915E5}"/>
              </a:ext>
            </a:extLst>
          </p:cNvPr>
          <p:cNvSpPr txBox="1"/>
          <p:nvPr/>
        </p:nvSpPr>
        <p:spPr>
          <a:xfrm>
            <a:off x="1375458" y="1699433"/>
            <a:ext cx="10342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เป้าหมายการดำเนินโครงการยกระดับเศรษฐกิจรายตำบลแบบบูรณาการ 1 ตำบล 1 มหาวิทยาลัย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(U2T)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8" name="วงรี 97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2129028" y="3137416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01</a:t>
            </a:r>
          </a:p>
        </p:txBody>
      </p:sp>
      <p:sp>
        <p:nvSpPr>
          <p:cNvPr id="99" name="วงรี 98">
            <a:extLst>
              <a:ext uri="{FF2B5EF4-FFF2-40B4-BE49-F238E27FC236}">
                <a16:creationId xmlns:a16="http://schemas.microsoft.com/office/drawing/2014/main" id="{73B99E87-91D4-4064-9251-BAF7A825948E}"/>
              </a:ext>
            </a:extLst>
          </p:cNvPr>
          <p:cNvSpPr/>
          <p:nvPr/>
        </p:nvSpPr>
        <p:spPr>
          <a:xfrm>
            <a:off x="2608448" y="3993548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sp>
        <p:nvSpPr>
          <p:cNvPr id="100" name="วงรี 99">
            <a:extLst>
              <a:ext uri="{FF2B5EF4-FFF2-40B4-BE49-F238E27FC236}">
                <a16:creationId xmlns:a16="http://schemas.microsoft.com/office/drawing/2014/main" id="{9281863B-B50F-44A4-8C78-1286606CB9DD}"/>
              </a:ext>
            </a:extLst>
          </p:cNvPr>
          <p:cNvSpPr/>
          <p:nvPr/>
        </p:nvSpPr>
        <p:spPr>
          <a:xfrm>
            <a:off x="3568918" y="5631833"/>
            <a:ext cx="517358" cy="517358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04</a:t>
            </a:r>
          </a:p>
        </p:txBody>
      </p:sp>
      <p:sp>
        <p:nvSpPr>
          <p:cNvPr id="101" name="วงรี 100">
            <a:extLst>
              <a:ext uri="{FF2B5EF4-FFF2-40B4-BE49-F238E27FC236}">
                <a16:creationId xmlns:a16="http://schemas.microsoft.com/office/drawing/2014/main" id="{9835E4E8-311F-4247-8F5C-AB59B690B7C1}"/>
              </a:ext>
            </a:extLst>
          </p:cNvPr>
          <p:cNvSpPr/>
          <p:nvPr/>
        </p:nvSpPr>
        <p:spPr>
          <a:xfrm>
            <a:off x="3063571" y="4816710"/>
            <a:ext cx="517358" cy="517358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103" name="กล่องข้อความ 102">
            <a:extLst>
              <a:ext uri="{FF2B5EF4-FFF2-40B4-BE49-F238E27FC236}">
                <a16:creationId xmlns:a16="http://schemas.microsoft.com/office/drawing/2014/main" id="{5C7F201A-A8EF-43F2-90B1-A39DDD43BE4E}"/>
              </a:ext>
            </a:extLst>
          </p:cNvPr>
          <p:cNvSpPr txBox="1"/>
          <p:nvPr/>
        </p:nvSpPr>
        <p:spPr>
          <a:xfrm>
            <a:off x="3555062" y="4799334"/>
            <a:ext cx="944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ยกระดับเศรษฐกิจและสังคมรายตำบลแบบบูรณาการโดยมหาวิทยาลัยเป็น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System Integrator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2150505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576BB59-2873-4F6C-8C5E-0A68D64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9" y="957376"/>
            <a:ext cx="12105736" cy="573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233936D-6C64-473A-ACA7-6B0FB88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20</a:t>
            </a:fld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7D252C5-D988-4CD9-96C5-8D881439E27D}"/>
              </a:ext>
            </a:extLst>
          </p:cNvPr>
          <p:cNvSpPr/>
          <p:nvPr/>
        </p:nvSpPr>
        <p:spPr>
          <a:xfrm>
            <a:off x="0" y="-1"/>
            <a:ext cx="12192000" cy="713035"/>
          </a:xfrm>
          <a:prstGeom prst="rect">
            <a:avLst/>
          </a:prstGeom>
          <a:solidFill>
            <a:srgbClr val="FFFF00"/>
          </a:solidFill>
          <a:ln w="57150"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การถอดบทเรียนโครงการยกระดับเศรษฐกิจและสังคมรายตำบลแบบบูรณาการ 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U2T </a:t>
            </a:r>
            <a:endParaRPr lang="en-US" sz="240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ตำบล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1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มหาวิทยาลัย (มหาวิทยาลัยสู่ตำบล สร้างรากแก้วให้ประเทศ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U2T)”</a:t>
            </a:r>
            <a:endParaRPr lang="th-TH" sz="3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1049D4-2F5A-442A-A7F0-702A34764552}"/>
              </a:ext>
            </a:extLst>
          </p:cNvPr>
          <p:cNvSpPr txBox="1"/>
          <p:nvPr/>
        </p:nvSpPr>
        <p:spPr>
          <a:xfrm>
            <a:off x="6251642" y="1116172"/>
            <a:ext cx="5363473" cy="47089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ประเด็นการถอดบทเรียน</a:t>
            </a:r>
            <a:endParaRPr lang="en-US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การจ้างงานทั้ง </a:t>
            </a:r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ความคิดเห็นเกี่ยวกับภาระงานผู้รับจ้างงาน (บัณฑิต ประชาชนและนักศึกษา) ข้อดี ข้อเสีย และข้อเสนอแนะ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ปัญหาและอุปสรรคต่อการดำเนินโครงการ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-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ความรู้ความเข้าใจโครงการ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การติดต่อประสานงาน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ด้านพื้นที่</a:t>
            </a:r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การดำเนินงานในพื้นที่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อื่นๆ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ปัจจัยที่เอื้อที่ส่งเสริมต่อการดำเนินโครงการ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ผลที่ได้รับจากการดำเนินโครงการ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การเรียนรู้/ประโยชน์ที่ได้รับ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ความสำเร็จตามที่คาดหวังในการพัฒนาตำบล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5.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แนวทาง/ข้อเสนอแนะการพัฒนาตำบล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6. </a:t>
            </a: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ข้อเสนอแนะในการพัฒนาตำบลและพื้นที่ ในระยะที่ 2</a:t>
            </a:r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B1C19B5B-93E6-474A-99CF-A9A5369AE04B}"/>
              </a:ext>
            </a:extLst>
          </p:cNvPr>
          <p:cNvSpPr/>
          <p:nvPr/>
        </p:nvSpPr>
        <p:spPr>
          <a:xfrm>
            <a:off x="448574" y="994205"/>
            <a:ext cx="1923690" cy="143844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b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ประธานตำบลและคณะกรรมการตำบล</a:t>
            </a:r>
            <a:endParaRPr lang="th-TH" dirty="0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6E40F792-0BEE-47D4-BD3A-E6258790BC6F}"/>
              </a:ext>
            </a:extLst>
          </p:cNvPr>
          <p:cNvSpPr/>
          <p:nvPr/>
        </p:nvSpPr>
        <p:spPr>
          <a:xfrm>
            <a:off x="448574" y="2751441"/>
            <a:ext cx="1923690" cy="143844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b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ตัวแทนบัณฑิต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5B873701-48B5-403C-8F00-A520F89860E1}"/>
              </a:ext>
            </a:extLst>
          </p:cNvPr>
          <p:cNvSpPr/>
          <p:nvPr/>
        </p:nvSpPr>
        <p:spPr>
          <a:xfrm>
            <a:off x="514351" y="4508677"/>
            <a:ext cx="1923690" cy="1438444"/>
          </a:xfrm>
          <a:prstGeom prst="ellipse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</a:t>
            </a:r>
            <a:br>
              <a:rPr lang="th-TH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ตัวแทนประชาชน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5F0F1E6D-1ADD-4F9B-8E79-5630C6B9BD7F}"/>
              </a:ext>
            </a:extLst>
          </p:cNvPr>
          <p:cNvSpPr/>
          <p:nvPr/>
        </p:nvSpPr>
        <p:spPr>
          <a:xfrm rot="20444089">
            <a:off x="4127368" y="2032219"/>
            <a:ext cx="1371600" cy="1438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4539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F02EE64-1306-457D-8D0B-8608E4EA8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05" y="957874"/>
            <a:ext cx="12105736" cy="5734665"/>
          </a:xfrm>
          <a:prstGeom prst="rect">
            <a:avLst/>
          </a:prstGeom>
          <a:ln>
            <a:solidFill>
              <a:srgbClr val="1D676D"/>
            </a:solidFill>
          </a:ln>
          <a:effectLst>
            <a:softEdge rad="112500"/>
          </a:effectLst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233936D-6C64-473A-ACA7-6B0FB88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21</a:t>
            </a:fld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7D252C5-D988-4CD9-96C5-8D881439E27D}"/>
              </a:ext>
            </a:extLst>
          </p:cNvPr>
          <p:cNvSpPr/>
          <p:nvPr/>
        </p:nvSpPr>
        <p:spPr>
          <a:xfrm>
            <a:off x="0" y="0"/>
            <a:ext cx="12192000" cy="781424"/>
          </a:xfrm>
          <a:prstGeom prst="rect">
            <a:avLst/>
          </a:prstGeom>
          <a:solidFill>
            <a:srgbClr val="FFFF00"/>
          </a:solidFill>
          <a:ln w="57150"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การถอดบทเรียนโครงการยกระดับเศรษฐกิจและสังคมรายตำบลแบบบูรณาการ 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U2T </a:t>
            </a:r>
            <a:endParaRPr lang="en-US" sz="240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ตำบล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1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มหาวิทยาลัย (มหาวิทยาลัยสู่ตำบล สร้างรากแก้วให้ประเทศ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U2T)”</a:t>
            </a:r>
            <a:endParaRPr lang="th-TH" sz="3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1049D4-2F5A-442A-A7F0-702A34764552}"/>
              </a:ext>
            </a:extLst>
          </p:cNvPr>
          <p:cNvSpPr txBox="1"/>
          <p:nvPr/>
        </p:nvSpPr>
        <p:spPr>
          <a:xfrm>
            <a:off x="4879883" y="1085996"/>
            <a:ext cx="6094562" cy="2739211"/>
          </a:xfrm>
          <a:prstGeom prst="rect">
            <a:avLst/>
          </a:prstGeom>
          <a:solidFill>
            <a:srgbClr val="00B05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ประเด็นการถอดบทเรียน</a:t>
            </a:r>
            <a:endParaRPr lang="en-US" sz="36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การมีส่วนร่วมกับโครงการ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ปัญหาด้านต่างๆที่พบระหว่างการดำเนินโครงการ เช่น ด้านเวลา สถานที่ บุคลากร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ข้อเสนอแนะต่อโครงการในมุมมองนักศึกษา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การเรียนรู้/ประโยชน์ที่ได้รับ</a:t>
            </a:r>
            <a:endParaRPr lang="en-US" sz="2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</a:t>
            </a:r>
            <a:r>
              <a:rPr lang="th-TH" sz="2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ความสำเร็จตามที่คาดหวังในการพัฒนาตำบล</a:t>
            </a:r>
            <a:endParaRPr lang="en-US" sz="32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B1C19B5B-93E6-474A-99CF-A9A5369AE04B}"/>
              </a:ext>
            </a:extLst>
          </p:cNvPr>
          <p:cNvSpPr/>
          <p:nvPr/>
        </p:nvSpPr>
        <p:spPr>
          <a:xfrm>
            <a:off x="1324874" y="2855306"/>
            <a:ext cx="1923690" cy="1438444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D</a:t>
            </a:r>
            <a:br>
              <a:rPr lang="th-TH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ตัวแทนนักศึกษา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5F0F1E6D-1ADD-4F9B-8E79-5630C6B9BD7F}"/>
              </a:ext>
            </a:extLst>
          </p:cNvPr>
          <p:cNvSpPr/>
          <p:nvPr/>
        </p:nvSpPr>
        <p:spPr>
          <a:xfrm rot="20138592">
            <a:off x="3372928" y="2265479"/>
            <a:ext cx="1371600" cy="1438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5993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E54A32D-FF09-4C1B-9575-548E775F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22</a:t>
            </a:fld>
            <a:endParaRPr lang="th-TH"/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0" y="4650696"/>
            <a:ext cx="12192000" cy="76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indent="0" algn="ctr" defTabSz="914400" rtl="0" eaLnBrk="1" latinLnBrk="0" hangingPunct="1">
              <a:buNone/>
              <a:defRPr sz="48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Thank you</a:t>
            </a:r>
          </a:p>
        </p:txBody>
      </p:sp>
      <p:sp>
        <p:nvSpPr>
          <p:cNvPr id="8" name="Oval 3"/>
          <p:cNvSpPr/>
          <p:nvPr/>
        </p:nvSpPr>
        <p:spPr>
          <a:xfrm>
            <a:off x="4415814" y="983523"/>
            <a:ext cx="3360373" cy="3360373"/>
          </a:xfrm>
          <a:prstGeom prst="ellipse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02" y="1518948"/>
            <a:ext cx="1092397" cy="24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B873734F-7243-4AF0-8C37-DAE3B0D605E6}"/>
              </a:ext>
            </a:extLst>
          </p:cNvPr>
          <p:cNvCxnSpPr/>
          <p:nvPr/>
        </p:nvCxnSpPr>
        <p:spPr>
          <a:xfrm>
            <a:off x="2063552" y="4576149"/>
            <a:ext cx="8064896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5C590C1D-7FE2-405A-ABE1-CF6B10D510C4}"/>
              </a:ext>
            </a:extLst>
          </p:cNvPr>
          <p:cNvCxnSpPr/>
          <p:nvPr/>
        </p:nvCxnSpPr>
        <p:spPr>
          <a:xfrm>
            <a:off x="2063552" y="5516343"/>
            <a:ext cx="8064896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198669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3</a:t>
            </a:fld>
            <a:endParaRPr lang="th-TH"/>
          </a:p>
        </p:txBody>
      </p:sp>
      <p:sp>
        <p:nvSpPr>
          <p:cNvPr id="19" name="รูปห้าเหลี่ยม 5">
            <a:extLst>
              <a:ext uri="{FF2B5EF4-FFF2-40B4-BE49-F238E27FC236}">
                <a16:creationId xmlns:a16="http://schemas.microsoft.com/office/drawing/2014/main" id="{3AF1744F-DB93-4FC5-A983-865096685929}"/>
              </a:ext>
            </a:extLst>
          </p:cNvPr>
          <p:cNvSpPr/>
          <p:nvPr/>
        </p:nvSpPr>
        <p:spPr>
          <a:xfrm flipH="1">
            <a:off x="8500594" y="770759"/>
            <a:ext cx="3288631" cy="1358261"/>
          </a:xfrm>
          <a:prstGeom prst="rect">
            <a:avLst/>
          </a:prstGeom>
          <a:solidFill>
            <a:schemeClr val="bg1"/>
          </a:solidFill>
          <a:ln w="38100">
            <a:solidFill>
              <a:srgbClr val="32A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 anchorCtr="0"/>
          <a:lstStyle/>
          <a:p>
            <a:endParaRPr lang="th-TH" sz="700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อัตราจ้างงาน </a:t>
            </a:r>
            <a:r>
              <a:rPr lang="en-US" sz="20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U2T </a:t>
            </a:r>
            <a:r>
              <a:rPr lang="th-TH" sz="20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ทั้งสิ้น </a:t>
            </a:r>
            <a:r>
              <a:rPr lang="en-US" sz="20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600 </a:t>
            </a:r>
            <a:r>
              <a:rPr lang="th-TH" sz="20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 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1. ประเภทบัณฑิตจบใหม่ </a:t>
            </a:r>
            <a:r>
              <a:rPr lang="th-TH" sz="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300 อัตรา 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2. ประชาชน  </a:t>
            </a:r>
            <a:r>
              <a:rPr lang="th-TH" sz="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150 อัตรา</a:t>
            </a:r>
            <a:r>
              <a:rPr lang="en-US" sz="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3. นักศึกษา   </a:t>
            </a:r>
            <a:r>
              <a:rPr lang="th-TH" sz="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150 อัตรา</a:t>
            </a:r>
          </a:p>
        </p:txBody>
      </p:sp>
      <p:graphicFrame>
        <p:nvGraphicFramePr>
          <p:cNvPr id="20" name="ตาราง 19">
            <a:extLst>
              <a:ext uri="{FF2B5EF4-FFF2-40B4-BE49-F238E27FC236}">
                <a16:creationId xmlns:a16="http://schemas.microsoft.com/office/drawing/2014/main" id="{4C26635D-E67D-4BBE-B02E-368549AF0970}"/>
              </a:ext>
            </a:extLst>
          </p:cNvPr>
          <p:cNvGraphicFramePr>
            <a:graphicFrameLocks noGrp="1"/>
          </p:cNvGraphicFramePr>
          <p:nvPr/>
        </p:nvGraphicFramePr>
        <p:xfrm>
          <a:off x="613609" y="4096157"/>
          <a:ext cx="10264300" cy="1743925"/>
        </p:xfrm>
        <a:graphic>
          <a:graphicData uri="http://schemas.openxmlformats.org/drawingml/2006/table">
            <a:tbl>
              <a:tblPr firstRow="1" firstCol="1" bandRow="1"/>
              <a:tblGrid>
                <a:gridCol w="1441117">
                  <a:extLst>
                    <a:ext uri="{9D8B030D-6E8A-4147-A177-3AD203B41FA5}">
                      <a16:colId xmlns:a16="http://schemas.microsoft.com/office/drawing/2014/main" val="1692280007"/>
                    </a:ext>
                  </a:extLst>
                </a:gridCol>
                <a:gridCol w="1240305">
                  <a:extLst>
                    <a:ext uri="{9D8B030D-6E8A-4147-A177-3AD203B41FA5}">
                      <a16:colId xmlns:a16="http://schemas.microsoft.com/office/drawing/2014/main" val="2690443564"/>
                    </a:ext>
                  </a:extLst>
                </a:gridCol>
                <a:gridCol w="1216681">
                  <a:extLst>
                    <a:ext uri="{9D8B030D-6E8A-4147-A177-3AD203B41FA5}">
                      <a16:colId xmlns:a16="http://schemas.microsoft.com/office/drawing/2014/main" val="3186838141"/>
                    </a:ext>
                  </a:extLst>
                </a:gridCol>
                <a:gridCol w="1346617">
                  <a:extLst>
                    <a:ext uri="{9D8B030D-6E8A-4147-A177-3AD203B41FA5}">
                      <a16:colId xmlns:a16="http://schemas.microsoft.com/office/drawing/2014/main" val="795748557"/>
                    </a:ext>
                  </a:extLst>
                </a:gridCol>
                <a:gridCol w="1252118">
                  <a:extLst>
                    <a:ext uri="{9D8B030D-6E8A-4147-A177-3AD203B41FA5}">
                      <a16:colId xmlns:a16="http://schemas.microsoft.com/office/drawing/2014/main" val="627655255"/>
                    </a:ext>
                  </a:extLst>
                </a:gridCol>
                <a:gridCol w="1346617">
                  <a:extLst>
                    <a:ext uri="{9D8B030D-6E8A-4147-A177-3AD203B41FA5}">
                      <a16:colId xmlns:a16="http://schemas.microsoft.com/office/drawing/2014/main" val="862849212"/>
                    </a:ext>
                  </a:extLst>
                </a:gridCol>
                <a:gridCol w="1088597">
                  <a:extLst>
                    <a:ext uri="{9D8B030D-6E8A-4147-A177-3AD203B41FA5}">
                      <a16:colId xmlns:a16="http://schemas.microsoft.com/office/drawing/2014/main" val="2008999368"/>
                    </a:ext>
                  </a:extLst>
                </a:gridCol>
                <a:gridCol w="1332248">
                  <a:extLst>
                    <a:ext uri="{9D8B030D-6E8A-4147-A177-3AD203B41FA5}">
                      <a16:colId xmlns:a16="http://schemas.microsoft.com/office/drawing/2014/main" val="3162566689"/>
                    </a:ext>
                  </a:extLst>
                </a:gridCol>
              </a:tblGrid>
              <a:tr h="299854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3600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3600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หมู่บ้าน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53442" marT="3600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14968"/>
                  </a:ext>
                </a:extLst>
              </a:tr>
              <a:tr h="1444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ท่าแร่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ม่วงลาย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600" b="1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พังโคน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6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ไฮหย่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อง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เหล่าปอแดง </a:t>
                      </a:r>
                    </a:p>
                  </a:txBody>
                  <a:tcPr marL="53442" marR="0" marT="3600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นาม่อง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แพด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ค้อเขียว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หนองบัว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หนองสนม </a:t>
                      </a:r>
                    </a:p>
                  </a:txBody>
                  <a:tcPr marL="53442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ด่านม่วงคำ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ท่าก้อน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พันนา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เหล่าโพนค้อ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บ้านแป้น </a:t>
                      </a:r>
                    </a:p>
                  </a:txBody>
                  <a:tcPr marL="53442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นาหัวบ่อ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นาตาล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จันทร์เพ็ญ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ม่วง </a:t>
                      </a:r>
                    </a:p>
                    <a:p>
                      <a:pPr marL="0" indent="0" algn="thaiDist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วัฒนา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โคกศิลา</a:t>
                      </a: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สร้างค้อ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อุ่ม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จาน              </a:t>
                      </a: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กุดบาก              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กุดไห</a:t>
                      </a:r>
                    </a:p>
                  </a:txBody>
                  <a:tcPr marL="53442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บึงทวาย </a:t>
                      </a: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เต่างอย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28. กกตูม</a:t>
                      </a: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29. นางัว</a:t>
                      </a:r>
                    </a:p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30. นาโสก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442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340 หมู่บ้าน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80000" marR="0" marT="3600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27795"/>
                  </a:ext>
                </a:extLst>
              </a:tr>
            </a:tbl>
          </a:graphicData>
        </a:graphic>
      </p:graphicFrame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F4F53FC-1D02-4DB1-83FE-855F1EBE58A3}"/>
              </a:ext>
            </a:extLst>
          </p:cNvPr>
          <p:cNvSpPr/>
          <p:nvPr/>
        </p:nvSpPr>
        <p:spPr>
          <a:xfrm>
            <a:off x="0" y="0"/>
            <a:ext cx="12192000" cy="595301"/>
          </a:xfrm>
          <a:prstGeom prst="rect">
            <a:avLst/>
          </a:prstGeom>
          <a:solidFill>
            <a:srgbClr val="76347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เกิดการจ้างงานประชาชนทั่วไป บัณฑิตจบใหม่ และนักศึกษา ให้มีงานทำ และฟื้นฟูเศรษฐกิจชุมชน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10B44AB2-72A8-4864-8CE0-3B5C95A9BC8C}"/>
              </a:ext>
            </a:extLst>
          </p:cNvPr>
          <p:cNvSpPr/>
          <p:nvPr/>
        </p:nvSpPr>
        <p:spPr>
          <a:xfrm>
            <a:off x="221744" y="24866"/>
            <a:ext cx="517358" cy="517358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01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E315852-995F-4C13-B302-8F485FD80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98" y="891345"/>
            <a:ext cx="1811788" cy="1207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BD16176-651E-4825-9477-B365CC951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78" y="891345"/>
            <a:ext cx="1811788" cy="1207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B5CD28C-30FA-4282-931A-48D828D7F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59" y="889817"/>
            <a:ext cx="1751278" cy="1167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2D42368-C1F3-4A12-8497-BF18A37CC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4" y="770759"/>
            <a:ext cx="2060206" cy="291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5BEB0AB-80EA-4AEB-98CD-C3E1F0082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68" y="2357294"/>
            <a:ext cx="1790818" cy="1343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E027B68-0AF9-414F-9C75-BEDFBF37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78" y="2332359"/>
            <a:ext cx="1824065" cy="136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FBA5BEB-7D41-4154-BFE0-950D523148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18" y="2349666"/>
            <a:ext cx="1824065" cy="1366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F9B83F0-AA32-4112-BC9A-5B1AED19C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096" y="2361389"/>
            <a:ext cx="2037889" cy="1358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5527104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872DC9-D416-4190-AAEF-BB877C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4</a:t>
            </a:fld>
            <a:endParaRPr lang="th-TH"/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F3C0E2A-8C1F-4D34-A3E6-AA7365CFE505}"/>
              </a:ext>
            </a:extLst>
          </p:cNvPr>
          <p:cNvSpPr/>
          <p:nvPr/>
        </p:nvSpPr>
        <p:spPr>
          <a:xfrm>
            <a:off x="0" y="0"/>
            <a:ext cx="12191999" cy="614297"/>
          </a:xfrm>
          <a:prstGeom prst="roundRect">
            <a:avLst/>
          </a:prstGeom>
          <a:solidFill>
            <a:srgbClr val="C00000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การจัดทำฐานข้อมูลขนาดใหญ่ของชุมชน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BFF83FA0-C4A2-4ABB-A683-6F6E687E3D9E}"/>
              </a:ext>
            </a:extLst>
          </p:cNvPr>
          <p:cNvSpPr/>
          <p:nvPr/>
        </p:nvSpPr>
        <p:spPr>
          <a:xfrm>
            <a:off x="210304" y="41891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43CBB71A-B6E9-4D5D-9DFE-17F91D06B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9" t="12279" r="19269" b="8230"/>
          <a:stretch/>
        </p:blipFill>
        <p:spPr bwMode="auto">
          <a:xfrm>
            <a:off x="281867" y="844933"/>
            <a:ext cx="5600299" cy="4073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2AEB22D-2CC9-4EE4-979C-F40F94F6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12394" r="19067" b="7193"/>
          <a:stretch/>
        </p:blipFill>
        <p:spPr bwMode="auto">
          <a:xfrm>
            <a:off x="6096000" y="844933"/>
            <a:ext cx="5585634" cy="4073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B49E938-1874-4D6F-8DB4-1E9D0871C9C9}"/>
              </a:ext>
            </a:extLst>
          </p:cNvPr>
          <p:cNvSpPr txBox="1"/>
          <p:nvPr/>
        </p:nvSpPr>
        <p:spPr>
          <a:xfrm>
            <a:off x="1406104" y="5382883"/>
            <a:ext cx="433908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ผู้ย้ายกลับบ้านเนื่องจากสถานการณ์โควิด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C4CE9EE-A39A-4776-8E4F-0883FD3DEA5F}"/>
              </a:ext>
            </a:extLst>
          </p:cNvPr>
          <p:cNvSpPr txBox="1"/>
          <p:nvPr/>
        </p:nvSpPr>
        <p:spPr>
          <a:xfrm>
            <a:off x="7504080" y="5382883"/>
            <a:ext cx="3700732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สถานที่ท่องเที่ยว</a:t>
            </a:r>
          </a:p>
        </p:txBody>
      </p:sp>
    </p:spTree>
    <p:extLst>
      <p:ext uri="{BB962C8B-B14F-4D97-AF65-F5344CB8AC3E}">
        <p14:creationId xmlns:p14="http://schemas.microsoft.com/office/powerpoint/2010/main" val="255428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872DC9-D416-4190-AAEF-BB877C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5</a:t>
            </a:fld>
            <a:endParaRPr lang="th-TH"/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F3C0E2A-8C1F-4D34-A3E6-AA7365CFE505}"/>
              </a:ext>
            </a:extLst>
          </p:cNvPr>
          <p:cNvSpPr/>
          <p:nvPr/>
        </p:nvSpPr>
        <p:spPr>
          <a:xfrm>
            <a:off x="0" y="0"/>
            <a:ext cx="12191999" cy="614297"/>
          </a:xfrm>
          <a:prstGeom prst="roundRect">
            <a:avLst/>
          </a:prstGeom>
          <a:solidFill>
            <a:srgbClr val="C00000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การจัดทำฐานข้อมูลขนาดใหญ่ของชุมชน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BFF83FA0-C4A2-4ABB-A683-6F6E687E3D9E}"/>
              </a:ext>
            </a:extLst>
          </p:cNvPr>
          <p:cNvSpPr/>
          <p:nvPr/>
        </p:nvSpPr>
        <p:spPr>
          <a:xfrm>
            <a:off x="210304" y="41891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C4CE9EE-A39A-4776-8E4F-0883FD3DEA5F}"/>
              </a:ext>
            </a:extLst>
          </p:cNvPr>
          <p:cNvSpPr txBox="1"/>
          <p:nvPr/>
        </p:nvSpPr>
        <p:spPr>
          <a:xfrm>
            <a:off x="2231845" y="5136008"/>
            <a:ext cx="239510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ที่พัก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6AED530-93F7-49C5-AE8D-C3227C46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9" t="12414" r="18901" b="8078"/>
          <a:stretch/>
        </p:blipFill>
        <p:spPr bwMode="auto">
          <a:xfrm>
            <a:off x="595714" y="855224"/>
            <a:ext cx="5453470" cy="403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B5526C5-1D3F-488A-BFB1-29DF8026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12412" r="18901" b="7193"/>
          <a:stretch/>
        </p:blipFill>
        <p:spPr bwMode="auto">
          <a:xfrm>
            <a:off x="6266447" y="819201"/>
            <a:ext cx="5453469" cy="4075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597775C-6D4D-4098-A39B-6896C4095DF5}"/>
              </a:ext>
            </a:extLst>
          </p:cNvPr>
          <p:cNvSpPr txBox="1"/>
          <p:nvPr/>
        </p:nvSpPr>
        <p:spPr>
          <a:xfrm>
            <a:off x="7570958" y="5099986"/>
            <a:ext cx="3700732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ร้านอาหารในท้องถิ่น</a:t>
            </a:r>
          </a:p>
        </p:txBody>
      </p:sp>
    </p:spTree>
    <p:extLst>
      <p:ext uri="{BB962C8B-B14F-4D97-AF65-F5344CB8AC3E}">
        <p14:creationId xmlns:p14="http://schemas.microsoft.com/office/powerpoint/2010/main" val="80254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872DC9-D416-4190-AAEF-BB877C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6</a:t>
            </a:fld>
            <a:endParaRPr lang="th-TH"/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F3C0E2A-8C1F-4D34-A3E6-AA7365CFE505}"/>
              </a:ext>
            </a:extLst>
          </p:cNvPr>
          <p:cNvSpPr/>
          <p:nvPr/>
        </p:nvSpPr>
        <p:spPr>
          <a:xfrm>
            <a:off x="0" y="0"/>
            <a:ext cx="12191999" cy="614297"/>
          </a:xfrm>
          <a:prstGeom prst="roundRect">
            <a:avLst/>
          </a:prstGeom>
          <a:solidFill>
            <a:srgbClr val="C00000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การจัดทำฐานข้อมูลขนาดใหญ่ของชุมชน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BFF83FA0-C4A2-4ABB-A683-6F6E687E3D9E}"/>
              </a:ext>
            </a:extLst>
          </p:cNvPr>
          <p:cNvSpPr/>
          <p:nvPr/>
        </p:nvSpPr>
        <p:spPr>
          <a:xfrm>
            <a:off x="210304" y="41891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C4CE9EE-A39A-4776-8E4F-0883FD3DEA5F}"/>
              </a:ext>
            </a:extLst>
          </p:cNvPr>
          <p:cNvSpPr txBox="1"/>
          <p:nvPr/>
        </p:nvSpPr>
        <p:spPr>
          <a:xfrm>
            <a:off x="1277353" y="5094651"/>
            <a:ext cx="3700732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อาหารที่น่าสนใจประจำถิ่น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597775C-6D4D-4098-A39B-6896C4095DF5}"/>
              </a:ext>
            </a:extLst>
          </p:cNvPr>
          <p:cNvSpPr txBox="1"/>
          <p:nvPr/>
        </p:nvSpPr>
        <p:spPr>
          <a:xfrm>
            <a:off x="7570958" y="5099986"/>
            <a:ext cx="3700732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เกษตรกรในท้องถิ่น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DB6190E-296B-4206-950A-80E4CB1DB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2413" r="18569" b="10149"/>
          <a:stretch/>
        </p:blipFill>
        <p:spPr bwMode="auto">
          <a:xfrm>
            <a:off x="319132" y="759995"/>
            <a:ext cx="5617175" cy="4010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2344560-E1F2-4ED3-931D-61EA0BD95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3" t="12118" r="19400" b="7192"/>
          <a:stretch/>
        </p:blipFill>
        <p:spPr bwMode="auto">
          <a:xfrm>
            <a:off x="6308962" y="759994"/>
            <a:ext cx="5336698" cy="404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2314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872DC9-D416-4190-AAEF-BB877C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7</a:t>
            </a:fld>
            <a:endParaRPr lang="th-TH"/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F3C0E2A-8C1F-4D34-A3E6-AA7365CFE505}"/>
              </a:ext>
            </a:extLst>
          </p:cNvPr>
          <p:cNvSpPr/>
          <p:nvPr/>
        </p:nvSpPr>
        <p:spPr>
          <a:xfrm>
            <a:off x="0" y="0"/>
            <a:ext cx="12191999" cy="614297"/>
          </a:xfrm>
          <a:prstGeom prst="roundRect">
            <a:avLst/>
          </a:prstGeom>
          <a:solidFill>
            <a:srgbClr val="C00000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การจัดทำฐานข้อมูลขนาดใหญ่ของชุมชน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BFF83FA0-C4A2-4ABB-A683-6F6E687E3D9E}"/>
              </a:ext>
            </a:extLst>
          </p:cNvPr>
          <p:cNvSpPr/>
          <p:nvPr/>
        </p:nvSpPr>
        <p:spPr>
          <a:xfrm>
            <a:off x="210304" y="41891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C4CE9EE-A39A-4776-8E4F-0883FD3DEA5F}"/>
              </a:ext>
            </a:extLst>
          </p:cNvPr>
          <p:cNvSpPr txBox="1"/>
          <p:nvPr/>
        </p:nvSpPr>
        <p:spPr>
          <a:xfrm>
            <a:off x="2027050" y="5125548"/>
            <a:ext cx="232252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พืชในท้องถิ่น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597775C-6D4D-4098-A39B-6896C4095DF5}"/>
              </a:ext>
            </a:extLst>
          </p:cNvPr>
          <p:cNvSpPr txBox="1"/>
          <p:nvPr/>
        </p:nvSpPr>
        <p:spPr>
          <a:xfrm>
            <a:off x="8002436" y="5125548"/>
            <a:ext cx="266183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สัตว์ในท้องถิ่น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ADB5D93-1CBD-4DFC-936A-A5236C110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3" t="12414" r="18735" b="7192"/>
          <a:stretch/>
        </p:blipFill>
        <p:spPr bwMode="auto">
          <a:xfrm>
            <a:off x="605556" y="810601"/>
            <a:ext cx="5460881" cy="408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462664D-FD15-4480-9616-E4C103DB2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4" t="12117" r="19732" b="8079"/>
          <a:stretch/>
        </p:blipFill>
        <p:spPr bwMode="auto">
          <a:xfrm>
            <a:off x="6236898" y="874082"/>
            <a:ext cx="5501227" cy="401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208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872DC9-D416-4190-AAEF-BB877C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8</a:t>
            </a:fld>
            <a:endParaRPr lang="th-TH"/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F3C0E2A-8C1F-4D34-A3E6-AA7365CFE505}"/>
              </a:ext>
            </a:extLst>
          </p:cNvPr>
          <p:cNvSpPr/>
          <p:nvPr/>
        </p:nvSpPr>
        <p:spPr>
          <a:xfrm>
            <a:off x="0" y="0"/>
            <a:ext cx="12191999" cy="614297"/>
          </a:xfrm>
          <a:prstGeom prst="roundRect">
            <a:avLst/>
          </a:prstGeom>
          <a:solidFill>
            <a:srgbClr val="C00000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การจัดทำฐานข้อมูลขนาดใหญ่ของชุมชน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BFF83FA0-C4A2-4ABB-A683-6F6E687E3D9E}"/>
              </a:ext>
            </a:extLst>
          </p:cNvPr>
          <p:cNvSpPr/>
          <p:nvPr/>
        </p:nvSpPr>
        <p:spPr>
          <a:xfrm>
            <a:off x="210304" y="41891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C4CE9EE-A39A-4776-8E4F-0883FD3DEA5F}"/>
              </a:ext>
            </a:extLst>
          </p:cNvPr>
          <p:cNvSpPr txBox="1"/>
          <p:nvPr/>
        </p:nvSpPr>
        <p:spPr>
          <a:xfrm>
            <a:off x="2027050" y="5125548"/>
            <a:ext cx="232252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 ภูมิปัญญาท้องถิ่น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597775C-6D4D-4098-A39B-6896C4095DF5}"/>
              </a:ext>
            </a:extLst>
          </p:cNvPr>
          <p:cNvSpPr txBox="1"/>
          <p:nvPr/>
        </p:nvSpPr>
        <p:spPr>
          <a:xfrm>
            <a:off x="8002436" y="5125548"/>
            <a:ext cx="266183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 แหล่งน้ำในท้องถิ่น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5C05970-96B4-47E5-9FB6-31CC46C6C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18" r="19068" b="10444"/>
          <a:stretch/>
        </p:blipFill>
        <p:spPr bwMode="auto">
          <a:xfrm>
            <a:off x="727662" y="918568"/>
            <a:ext cx="5321534" cy="3851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0324859-3FE4-48AA-9CD6-0F32914F9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3" t="12117" r="18735" b="7784"/>
          <a:stretch/>
        </p:blipFill>
        <p:spPr bwMode="auto">
          <a:xfrm>
            <a:off x="6415273" y="918567"/>
            <a:ext cx="5439258" cy="3920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860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872DC9-D416-4190-AAEF-BB877C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B9D3-ED80-489C-A6C6-B14F70184784}" type="slidenum">
              <a:rPr lang="th-TH" smtClean="0"/>
              <a:t>9</a:t>
            </a:fld>
            <a:endParaRPr lang="th-TH"/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F3C0E2A-8C1F-4D34-A3E6-AA7365CFE505}"/>
              </a:ext>
            </a:extLst>
          </p:cNvPr>
          <p:cNvSpPr/>
          <p:nvPr/>
        </p:nvSpPr>
        <p:spPr>
          <a:xfrm>
            <a:off x="0" y="0"/>
            <a:ext cx="12191999" cy="614297"/>
          </a:xfrm>
          <a:prstGeom prst="roundRect">
            <a:avLst/>
          </a:prstGeom>
          <a:solidFill>
            <a:srgbClr val="C00000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การจัดทำฐานข้อมูลขนาดใหญ่ของชุมชน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(Community Big Data)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BFF83FA0-C4A2-4ABB-A683-6F6E687E3D9E}"/>
              </a:ext>
            </a:extLst>
          </p:cNvPr>
          <p:cNvSpPr/>
          <p:nvPr/>
        </p:nvSpPr>
        <p:spPr>
          <a:xfrm>
            <a:off x="210304" y="41891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F14D788-0AC0-443E-8915-0FD716EA0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" y="810793"/>
            <a:ext cx="5596841" cy="3146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89B2E8E-CCBB-4CEE-B46E-BE303BC5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21" y="830108"/>
            <a:ext cx="2174220" cy="314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1792B44-569A-4593-930F-D57403F97A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r="1143"/>
          <a:stretch/>
        </p:blipFill>
        <p:spPr>
          <a:xfrm>
            <a:off x="9201211" y="881849"/>
            <a:ext cx="2485199" cy="3094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1237DBA-1B76-4B21-AF36-08144670C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08" y="4653240"/>
            <a:ext cx="2730971" cy="1544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0F29073-C87A-4893-A69D-39002EB37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373" y="4653240"/>
            <a:ext cx="2766589" cy="1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92627EA-2C0B-47EB-A313-A65C70727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747" y="4737174"/>
            <a:ext cx="2805654" cy="1475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ลูกศร: ขวาท้ายขีด 17">
            <a:extLst>
              <a:ext uri="{FF2B5EF4-FFF2-40B4-BE49-F238E27FC236}">
                <a16:creationId xmlns:a16="http://schemas.microsoft.com/office/drawing/2014/main" id="{84A13398-E253-41E6-969A-1137C90E20BB}"/>
              </a:ext>
            </a:extLst>
          </p:cNvPr>
          <p:cNvSpPr/>
          <p:nvPr/>
        </p:nvSpPr>
        <p:spPr>
          <a:xfrm rot="7920822">
            <a:off x="2759091" y="4174093"/>
            <a:ext cx="612475" cy="33359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: ขวาท้ายขีด 18">
            <a:extLst>
              <a:ext uri="{FF2B5EF4-FFF2-40B4-BE49-F238E27FC236}">
                <a16:creationId xmlns:a16="http://schemas.microsoft.com/office/drawing/2014/main" id="{CE82FA93-8907-4344-B0CF-7A3B2CD48517}"/>
              </a:ext>
            </a:extLst>
          </p:cNvPr>
          <p:cNvSpPr/>
          <p:nvPr/>
        </p:nvSpPr>
        <p:spPr>
          <a:xfrm rot="3274557">
            <a:off x="5161168" y="4191960"/>
            <a:ext cx="612475" cy="33359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: ขวาท้ายขีด 19">
            <a:extLst>
              <a:ext uri="{FF2B5EF4-FFF2-40B4-BE49-F238E27FC236}">
                <a16:creationId xmlns:a16="http://schemas.microsoft.com/office/drawing/2014/main" id="{8970B88D-598C-4C00-9BBA-FD99A03E79E2}"/>
              </a:ext>
            </a:extLst>
          </p:cNvPr>
          <p:cNvSpPr/>
          <p:nvPr/>
        </p:nvSpPr>
        <p:spPr>
          <a:xfrm rot="3274557">
            <a:off x="8770571" y="4148223"/>
            <a:ext cx="612475" cy="33359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การกระจาย: 8 จุด 20">
            <a:extLst>
              <a:ext uri="{FF2B5EF4-FFF2-40B4-BE49-F238E27FC236}">
                <a16:creationId xmlns:a16="http://schemas.microsoft.com/office/drawing/2014/main" id="{EAAA3E37-FBBE-4760-B5D0-1BF6EA265969}"/>
              </a:ext>
            </a:extLst>
          </p:cNvPr>
          <p:cNvSpPr/>
          <p:nvPr/>
        </p:nvSpPr>
        <p:spPr>
          <a:xfrm>
            <a:off x="266651" y="3429000"/>
            <a:ext cx="1798998" cy="140792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Pain Point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03045"/>
      </p:ext>
    </p:extLst>
  </p:cSld>
  <p:clrMapOvr>
    <a:masterClrMapping/>
  </p:clrMapOvr>
</p:sld>
</file>

<file path=ppt/theme/theme1.xml><?xml version="1.0" encoding="utf-8"?>
<a:theme xmlns:a="http://schemas.openxmlformats.org/drawingml/2006/main" name="แบบสีฟ้า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แบบสีฟ้า.potx" id="{32FDB142-C576-4101-A526-B8798314CF18}" vid="{369E894D-CF22-44FD-ADF9-BF7CEEF5A643}"/>
    </a:ext>
  </a:extLst>
</a:theme>
</file>

<file path=ppt/theme/theme2.xml><?xml version="1.0" encoding="utf-8"?>
<a:theme xmlns:a="http://schemas.openxmlformats.org/drawingml/2006/main" name="1_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00"/>
    </a:hlink>
    <a:folHlink>
      <a:srgbClr val="00000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00"/>
    </a:hlink>
    <a:folHlink>
      <a:srgbClr val="00000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00"/>
    </a:hlink>
    <a:folHlink>
      <a:srgbClr val="00000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แบบสีฟ้า</Template>
  <TotalTime>1574</TotalTime>
  <Words>2058</Words>
  <Application>Microsoft Office PowerPoint</Application>
  <PresentationFormat>แบบจอกว้าง</PresentationFormat>
  <Paragraphs>523</Paragraphs>
  <Slides>22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TH Niramit AS</vt:lpstr>
      <vt:lpstr>TH Sarabun New</vt:lpstr>
      <vt:lpstr>TH SarabunPSK</vt:lpstr>
      <vt:lpstr>แบบสีฟ้า</vt:lpstr>
      <vt:lpstr>1_Contents Slide Master</vt:lpstr>
      <vt:lpstr>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ยกระดับเศรษฐกิจและสังคมรายตำบลแบบบูรณาการโดยมหาวิทยาลัยเป็น System Integrator</vt:lpstr>
      <vt:lpstr>ยกระดับเศรษฐกิจและสังคมรายตำบลแบบบูรณาการโดยมหาวิทยาลัยเป็น System Integrator</vt:lpstr>
      <vt:lpstr>ยกระดับเศรษฐกิจและสังคมรายตำบลแบบบูรณาการโดยมหาวิทยาลัยเป็น System Integrator (ต่อ)</vt:lpstr>
      <vt:lpstr>ยกระดับเศรษฐกิจและสังคมรายตำบลแบบบูรณาการโดยมหาวิทยาลัยเป็น System Integrator (ต่อ)</vt:lpstr>
      <vt:lpstr>ยกระดับเศรษฐกิจและสังคมรายตำบลแบบบูรณาการโดยมหาวิทยาลัยเป็น System Integrator (ต่อ)</vt:lpstr>
      <vt:lpstr>ยกระดับเศรษฐกิจและสังคมรายตำบลแบบบูรณาการโดยมหาวิทยาลัยเป็น System Integrator</vt:lpstr>
      <vt:lpstr>ยกระดับการท่องเที่ยวของชุมชน และสร้างรายได้ให้ชุมชนอย่างยั่งยืน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Chanokyada</cp:lastModifiedBy>
  <cp:revision>253</cp:revision>
  <dcterms:created xsi:type="dcterms:W3CDTF">2021-11-29T07:01:40Z</dcterms:created>
  <dcterms:modified xsi:type="dcterms:W3CDTF">2021-12-28T11:43:49Z</dcterms:modified>
</cp:coreProperties>
</file>