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5"/>
  </p:notesMasterIdLst>
  <p:sldIdLst>
    <p:sldId id="281" r:id="rId5"/>
    <p:sldId id="289" r:id="rId6"/>
    <p:sldId id="259" r:id="rId7"/>
    <p:sldId id="262" r:id="rId8"/>
    <p:sldId id="282" r:id="rId9"/>
    <p:sldId id="283" r:id="rId10"/>
    <p:sldId id="333" r:id="rId11"/>
    <p:sldId id="260" r:id="rId12"/>
    <p:sldId id="261" r:id="rId13"/>
    <p:sldId id="290" r:id="rId14"/>
    <p:sldId id="291" r:id="rId15"/>
    <p:sldId id="292" r:id="rId16"/>
    <p:sldId id="400" r:id="rId17"/>
    <p:sldId id="401" r:id="rId18"/>
    <p:sldId id="403" r:id="rId19"/>
    <p:sldId id="404" r:id="rId20"/>
    <p:sldId id="402" r:id="rId21"/>
    <p:sldId id="399" r:id="rId22"/>
    <p:sldId id="264" r:id="rId23"/>
    <p:sldId id="288" r:id="rId24"/>
  </p:sldIdLst>
  <p:sldSz cx="12192000" cy="6858000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B"/>
    <a:srgbClr val="FFFFCC"/>
    <a:srgbClr val="FFFF99"/>
    <a:srgbClr val="D5F1F3"/>
    <a:srgbClr val="32AEB8"/>
    <a:srgbClr val="00487E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2384F-1C92-445F-9A9F-51E18A0F0EF1}" type="datetimeFigureOut">
              <a:rPr lang="th-TH" smtClean="0"/>
              <a:t>24/12/64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10770-E416-4B4F-8299-57E204BDFB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001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634D-04D2-47BF-BC83-23886C323B10}" type="datetime1">
              <a:rPr lang="th-TH" smtClean="0"/>
              <a:t>24/12/64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805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12BC-BD54-4D37-ACFD-B2A3A34BE379}" type="datetime1">
              <a:rPr lang="th-TH" smtClean="0"/>
              <a:t>24/12/64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022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492F-973E-46F1-A1CE-DBC50C09486D}" type="datetime1">
              <a:rPr lang="th-TH" smtClean="0"/>
              <a:t>24/12/64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599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596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E71866-27CB-4715-920B-7EB1CFFD2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901694C-0514-41E8-A4F2-04DBEAD14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E2BAA22-B77E-4C8F-B367-E50E865F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AB1AE-8D64-4094-9AFF-B601F1EF52CC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D705010-5259-4AFF-A0CD-89FD074A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02E4CB-1C99-42DF-BF0A-60B69113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492875"/>
            <a:ext cx="685800" cy="365125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F21D7-7E49-43BA-B424-47CE1BDC8BAC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3369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40547A-2AA2-4073-87B4-136DC506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17239" cy="1325563"/>
          </a:xfrm>
        </p:spPr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770DCB3-2DFF-4EF6-A25A-168D80683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17239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7E4CFB9-B11C-4129-A83B-AB812F6D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15EA-8703-4A1E-A79D-1FFB91095542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754E89D-2EE3-48C6-AB1E-E6C2C2BC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F08AEC3C-550A-4A7C-864B-EE4DA679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492875"/>
            <a:ext cx="685800" cy="365125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F21D7-7E49-43BA-B424-47CE1BDC8BAC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6153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1AC388-4103-413D-B410-D504CDE3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9ABCE4B-AAD7-4F79-9A7D-62AA37CD2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2D023C9-3CBB-42AE-87BD-BA5E4669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E702C-C054-4DE4-9A3D-71FDCAA17715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3FC28F8-37AF-4674-A965-38DC43BD6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B0CEDFC-C5C5-4346-8A16-70F3868B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F21D7-7E49-43BA-B424-47CE1BDC8BA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53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93E6357-914C-4E03-A668-A578994E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D09EC15-DCAF-4623-90E1-7848194B8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0CA9CAD-E1E3-4C48-83ED-D8520748A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EB8564D-F8B7-422C-A2F2-3B7F74DDC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3A18D-7CAA-433E-81D7-15FD20C871F0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1E1BC8D-2780-4DAB-A849-2A8A834B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A01CA86-C6EF-4998-90BA-E22BCF0E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F21D7-7E49-43BA-B424-47CE1BDC8BA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2072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BF8385E-ADBD-4AE3-99CD-918BA8E2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6739138-6F6F-4D1C-BB91-BB6F1F68B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D1FCA3E-CD86-4A84-9451-32F2D260A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6AE292E0-36F9-42C3-AECC-35E70FF45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EB2AD963-1A68-44C6-8967-D05DA7087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D8EAF65D-5E5B-46C7-A897-5509019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0D15F-C05E-45B0-9E75-E5B5AED4114E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199CFD50-1432-407E-B7D3-FFB245D1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A272E1AB-3A84-434D-B8DB-D7EB12E1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F21D7-7E49-43BA-B424-47CE1BDC8BA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0269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FCDCC9-19B0-4A2B-96BF-DAE53430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F40710D-87DD-4D16-9FB7-0DBDD11A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7FF45-FB63-4FBF-918E-6C13804B2D46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6EE9F06-AFD7-4E80-8B18-89F5DEB52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9FCEFD4-A8B9-4D4C-8E03-D81DA814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F21D7-7E49-43BA-B424-47CE1BDC8BA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5634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A2BDC43-000F-4ED6-B6C0-90A6A69E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970875-BE7D-4968-9849-9CC77AEC1663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75E93B9F-E4CF-4B4B-A48F-4E541479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9470F7D-250F-4506-A1EB-9BA0112DA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F21D7-7E49-43BA-B424-47CE1BDC8BA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878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8A4F-8C39-420A-9EA9-704E8F33D00F}" type="datetime1">
              <a:rPr lang="th-TH" smtClean="0"/>
              <a:t>24/12/64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5305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6A23D5-8EBD-4AE9-B995-66C6A017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58FE95-F179-4C8B-8145-57DCFC49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E4B7CC5-799C-4831-83A4-6B20A3C15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C3FD1A2-2C3C-48E9-A1B5-68C111AC0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6FC34-AF73-455B-B6AC-8524E7CCEABD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513774E-6009-466C-B566-FAA57FE1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9EE7A09-7F9C-400C-80C2-438F2C81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F21D7-7E49-43BA-B424-47CE1BDC8BA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3649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A0EBADC-5109-41E9-ABF3-494BAAA1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594A806-1717-4108-BCCF-C512D8E89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8467629-33A9-4962-8A37-4E7404F39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1D6AA75-DA17-426A-9E7F-B6578F49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ED8A8-5C5C-4417-94E3-5C97363FCF57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1B8F514-5478-42DD-9889-22CDA864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240002A-00B9-45BD-B6A6-D5D57077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F21D7-7E49-43BA-B424-47CE1BDC8BA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6093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6A1547-CA27-47F7-BD81-B95B5751E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2E7E434-0EC5-4096-9FDE-67705C0D4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700740F-116A-485D-B1F9-9B9C9482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AEF20-7DC2-4C5C-8137-A2C2A9CC47D3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195FADD-CA6D-4C17-B9A3-74041323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774CADE-2D03-4FAA-B689-1F724CDF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F21D7-7E49-43BA-B424-47CE1BDC8BA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891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A05F3335-38FB-491C-AABE-4073C997C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77CEF5B-8FB4-4A3C-915D-919323ED6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963656D-409F-40AC-B8E8-C86082AD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35FB4E-63C1-4D24-8952-F40801363E91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C98E4AD-C8F7-4643-B4C2-1274E86D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D7E4E70-9F3B-42C8-8314-5194E937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F21D7-7E49-43BA-B424-47CE1BDC8BA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0962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44672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3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274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2159561" cy="68580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12000" y="34314"/>
            <a:ext cx="10080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7" y="4442899"/>
            <a:ext cx="144993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 userDrawn="1"/>
        </p:nvCxnSpPr>
        <p:spPr>
          <a:xfrm>
            <a:off x="948995" y="6602899"/>
            <a:ext cx="11243005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305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35101" y="1682824"/>
            <a:ext cx="2112235" cy="26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44672" cy="110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06512" y="1802824"/>
            <a:ext cx="1920213" cy="24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64577" y="1916954"/>
            <a:ext cx="1728192" cy="215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355712" y="1802824"/>
            <a:ext cx="1920213" cy="24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484301" y="1922826"/>
            <a:ext cx="1728192" cy="215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2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3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34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0000" y="239400"/>
            <a:ext cx="11712000" cy="637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7063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60000" y="590007"/>
            <a:ext cx="10272000" cy="5708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67808" y="0"/>
            <a:ext cx="345638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4604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7" y="2180862"/>
            <a:ext cx="5622861" cy="3080977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10352" y="2308196"/>
            <a:ext cx="3936437" cy="2540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12144672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3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4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1909-9320-4E1E-9CED-8DD67E35F638}" type="datetime1">
              <a:rPr lang="th-TH" smtClean="0"/>
              <a:t>24/12/64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3903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07701" y="1685331"/>
            <a:ext cx="3696000" cy="46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78336" y="1685331"/>
            <a:ext cx="2447701" cy="230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78336" y="3989075"/>
            <a:ext cx="2447701" cy="230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12144672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3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3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40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215680" y="5253203"/>
            <a:ext cx="2880320" cy="1604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2880320" cy="1604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15680" y="0"/>
            <a:ext cx="2880000" cy="52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096320" y="1578000"/>
            <a:ext cx="2880000" cy="52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9832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12144672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1748645"/>
            <a:ext cx="4525744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00822" y="1925232"/>
            <a:ext cx="4139060" cy="28479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3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45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3853912"/>
            <a:ext cx="12192000" cy="3004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227596" y="2070578"/>
            <a:ext cx="1731401" cy="2990604"/>
            <a:chOff x="2627784" y="1825002"/>
            <a:chExt cx="1198166" cy="2069560"/>
          </a:xfrm>
        </p:grpSpPr>
        <p:sp>
          <p:nvSpPr>
            <p:cNvPr id="9" name="Rounded Rectangle 8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3" name="Oval 12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Rounded Rectangle 13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7" name="Picture Placeholder 2"/>
          <p:cNvSpPr>
            <a:spLocks noGrp="1"/>
          </p:cNvSpPr>
          <p:nvPr userDrawn="1">
            <p:ph type="pic" idx="1" hasCustomPrompt="1"/>
          </p:nvPr>
        </p:nvSpPr>
        <p:spPr>
          <a:xfrm>
            <a:off x="1326117" y="2323779"/>
            <a:ext cx="1524232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880704" y="2784806"/>
            <a:ext cx="1731401" cy="2990604"/>
            <a:chOff x="2627784" y="1825002"/>
            <a:chExt cx="1198166" cy="2069560"/>
          </a:xfrm>
        </p:grpSpPr>
        <p:sp>
          <p:nvSpPr>
            <p:cNvPr id="17" name="Rounded Rectangle 1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0" name="Oval 1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Rounded Rectangle 2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979225" y="3055712"/>
            <a:ext cx="1524232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533812" y="1844491"/>
            <a:ext cx="1731401" cy="2990604"/>
            <a:chOff x="2627784" y="1825002"/>
            <a:chExt cx="1198166" cy="2069560"/>
          </a:xfrm>
        </p:grpSpPr>
        <p:sp>
          <p:nvSpPr>
            <p:cNvPr id="24" name="Rounded Rectangle 23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7" name="Oval 26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Rounded Rectangle 27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632333" y="2115398"/>
            <a:ext cx="1524232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9186918" y="3126695"/>
            <a:ext cx="1731401" cy="2990604"/>
            <a:chOff x="2627784" y="1825002"/>
            <a:chExt cx="1198166" cy="2069560"/>
          </a:xfrm>
        </p:grpSpPr>
        <p:sp>
          <p:nvSpPr>
            <p:cNvPr id="31" name="Rounded Rectangle 3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Rounded Rectangle 3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3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285440" y="3397602"/>
            <a:ext cx="1524232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" y="0"/>
            <a:ext cx="12144672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4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3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17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383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90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98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981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110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0084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63CA-035D-4BDA-90B7-E887C95D9E9A}" type="datetime1">
              <a:rPr lang="th-TH" smtClean="0"/>
              <a:t>24/12/64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0904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37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805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9484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902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271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5891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9165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34631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67178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99744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83A0-C0BD-4A2D-84E1-1DDD536BACA7}" type="datetime1">
              <a:rPr lang="th-TH" smtClean="0"/>
              <a:t>24/12/64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0538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52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977-C0A6-4DC2-8C25-D3F089CDC316}" type="datetime1">
              <a:rPr lang="th-TH" smtClean="0"/>
              <a:t>24/12/64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275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3C60-1854-4259-BD78-FD3104D51383}" type="datetime1">
              <a:rPr lang="th-TH" smtClean="0"/>
              <a:t>24/12/64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615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2116-A029-4D9D-9C4E-784FCF99B8A9}" type="datetime1">
              <a:rPr lang="th-TH" smtClean="0"/>
              <a:t>24/12/64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880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98EC-3BD3-45EC-B02E-E6A67B15681B}" type="datetime1">
              <a:rPr lang="th-TH" smtClean="0"/>
              <a:t>24/12/64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56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CFCC-A866-411A-8FAF-98073CB7DEAC}" type="datetime1">
              <a:rPr lang="th-TH" smtClean="0"/>
              <a:t>24/12/64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1204812" y="6571257"/>
            <a:ext cx="872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35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5C0376D7-BC30-4793-9350-6263792E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2AF4602-FED0-49D3-89FB-A4310F05C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53FF8FC-67AA-487D-91BF-E1BAEB9F8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DA4D5-A62F-4E96-9587-1572B11FD043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81FC536-CE1B-49B1-8552-9287227FD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1C6D3FF-C692-4D31-A245-C983EB7F7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F21D7-7E49-43BA-B424-47CE1BDC8BAC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62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2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7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6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9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3322142" y="68765"/>
            <a:ext cx="3890513" cy="1515268"/>
            <a:chOff x="3339038" y="978704"/>
            <a:chExt cx="4377214" cy="1835818"/>
          </a:xfrm>
        </p:grpSpPr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14995275-EA6C-4FAC-A967-10C178672F0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038" y="1301528"/>
              <a:ext cx="1539720" cy="1190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DC7C7997-CA51-4A88-8D33-AADC3591B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445" y="1178650"/>
              <a:ext cx="1124807" cy="1435925"/>
            </a:xfrm>
            <a:prstGeom prst="rect">
              <a:avLst/>
            </a:prstGeom>
          </p:spPr>
        </p:pic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193" y="978704"/>
              <a:ext cx="1835818" cy="1835818"/>
            </a:xfrm>
            <a:prstGeom prst="rect">
              <a:avLst/>
            </a:prstGeom>
          </p:spPr>
        </p:pic>
      </p:grp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D09568E-0885-43A9-AD9F-79B7CC9CD874}"/>
              </a:ext>
            </a:extLst>
          </p:cNvPr>
          <p:cNvSpPr txBox="1"/>
          <p:nvPr/>
        </p:nvSpPr>
        <p:spPr>
          <a:xfrm>
            <a:off x="773814" y="1584033"/>
            <a:ext cx="10109832" cy="138499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การประชุมเพิ่มประสิทธิภาพการปฏิบัติงานด้านพัสดุ </a:t>
            </a:r>
          </a:p>
          <a:p>
            <a:pPr algn="ctr"/>
            <a:r>
              <a:rPr lang="th-TH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ตามระเบียบกระทรวงการคลัง ว่าด้วยการจัดซื้อจัดจ้างและการบริหารพัสดุภาครัฐ </a:t>
            </a:r>
          </a:p>
          <a:p>
            <a:pPr algn="ctr"/>
            <a:r>
              <a:rPr lang="th-TH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ภายใต้โครงการขับเคลื่อนเศรษฐกิจและสังคมฐานหลังโควิคด้วยเศรษฐกิจ </a:t>
            </a:r>
            <a:r>
              <a:rPr lang="en-US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BCG</a:t>
            </a:r>
            <a:r>
              <a:rPr lang="th-TH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(</a:t>
            </a:r>
            <a:r>
              <a:rPr lang="en-US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U2T </a:t>
            </a:r>
            <a:r>
              <a:rPr lang="th-TH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ระยะที่ 2)</a:t>
            </a:r>
            <a:endParaRPr lang="en-US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8C798587-4E2F-4A69-B95B-CC7132C9E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32845"/>
            <a:ext cx="12192000" cy="377994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2265D16-8126-496A-95FB-D02717BE40BD}"/>
              </a:ext>
            </a:extLst>
          </p:cNvPr>
          <p:cNvSpPr txBox="1"/>
          <p:nvPr/>
        </p:nvSpPr>
        <p:spPr>
          <a:xfrm>
            <a:off x="2151774" y="3375755"/>
            <a:ext cx="8180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00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วัน</a:t>
            </a:r>
            <a:r>
              <a:rPr lang="th-TH" sz="32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เสาร์</a:t>
            </a:r>
            <a:r>
              <a:rPr lang="th-TH" sz="3200" b="1" dirty="0">
                <a:solidFill>
                  <a:srgbClr val="0000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ที่ 25 </a:t>
            </a:r>
            <a:r>
              <a:rPr lang="th-TH" sz="32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ธันวาคม</a:t>
            </a:r>
            <a:r>
              <a:rPr lang="th-TH" sz="3200" b="1" dirty="0">
                <a:solidFill>
                  <a:srgbClr val="0000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พ.ศ.2564 เวลา </a:t>
            </a:r>
            <a:r>
              <a:rPr lang="th-TH" sz="32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09.30 – 12.00 </a:t>
            </a:r>
            <a:r>
              <a:rPr lang="th-TH" sz="3200" b="1" dirty="0">
                <a:solidFill>
                  <a:srgbClr val="0000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น.</a:t>
            </a:r>
            <a:endParaRPr lang="en-US" sz="3200" dirty="0">
              <a:solidFill>
                <a:srgbClr val="0000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rgbClr val="0000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ณ  </a:t>
            </a:r>
            <a:r>
              <a:rPr lang="th-TH" sz="32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ห้องประชุมสภานักศึกษา </a:t>
            </a:r>
            <a:r>
              <a:rPr lang="th-TH" sz="3200" b="1" dirty="0">
                <a:solidFill>
                  <a:srgbClr val="0000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ชั้น </a:t>
            </a:r>
            <a:r>
              <a:rPr lang="th-TH" sz="32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</a:t>
            </a:r>
            <a:r>
              <a:rPr lang="th-TH" sz="3200" b="1" dirty="0">
                <a:solidFill>
                  <a:srgbClr val="0000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อาคาร </a:t>
            </a:r>
            <a:r>
              <a:rPr lang="th-TH" sz="32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20 </a:t>
            </a:r>
            <a:endParaRPr lang="en-US" sz="3200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rgbClr val="0000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มหาวิทยาลัยราชภัฏสกลนคร</a:t>
            </a:r>
            <a:endParaRPr lang="en-US" sz="3200" dirty="0">
              <a:solidFill>
                <a:srgbClr val="0000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2291949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5721C05-85C3-420A-9922-55C0FC0C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10</a:t>
            </a:fld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77B5A0BF-A61B-4769-9CE8-71B30DDA368A}"/>
              </a:ext>
            </a:extLst>
          </p:cNvPr>
          <p:cNvSpPr/>
          <p:nvPr/>
        </p:nvSpPr>
        <p:spPr>
          <a:xfrm>
            <a:off x="300252" y="136479"/>
            <a:ext cx="11658421" cy="458744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มหาวิทยาลัยเกษตรศาสตร์ วิทยาเขตเฉลิมพระเกียรติ จังหวัดสกลนคร</a:t>
            </a: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4AAF40D3-926E-41AB-8814-59E9EF543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937782"/>
              </p:ext>
            </p:extLst>
          </p:nvPr>
        </p:nvGraphicFramePr>
        <p:xfrm>
          <a:off x="300252" y="674025"/>
          <a:ext cx="11440301" cy="6079794"/>
        </p:xfrm>
        <a:graphic>
          <a:graphicData uri="http://schemas.openxmlformats.org/drawingml/2006/table">
            <a:tbl>
              <a:tblPr/>
              <a:tblGrid>
                <a:gridCol w="4410064">
                  <a:extLst>
                    <a:ext uri="{9D8B030D-6E8A-4147-A177-3AD203B41FA5}">
                      <a16:colId xmlns:a16="http://schemas.microsoft.com/office/drawing/2014/main" val="893022274"/>
                    </a:ext>
                  </a:extLst>
                </a:gridCol>
                <a:gridCol w="1073709">
                  <a:extLst>
                    <a:ext uri="{9D8B030D-6E8A-4147-A177-3AD203B41FA5}">
                      <a16:colId xmlns:a16="http://schemas.microsoft.com/office/drawing/2014/main" val="1634050699"/>
                    </a:ext>
                  </a:extLst>
                </a:gridCol>
                <a:gridCol w="1214314">
                  <a:extLst>
                    <a:ext uri="{9D8B030D-6E8A-4147-A177-3AD203B41FA5}">
                      <a16:colId xmlns:a16="http://schemas.microsoft.com/office/drawing/2014/main" val="4115182206"/>
                    </a:ext>
                  </a:extLst>
                </a:gridCol>
                <a:gridCol w="1150402">
                  <a:extLst>
                    <a:ext uri="{9D8B030D-6E8A-4147-A177-3AD203B41FA5}">
                      <a16:colId xmlns:a16="http://schemas.microsoft.com/office/drawing/2014/main" val="4179068255"/>
                    </a:ext>
                  </a:extLst>
                </a:gridCol>
                <a:gridCol w="1175967">
                  <a:extLst>
                    <a:ext uri="{9D8B030D-6E8A-4147-A177-3AD203B41FA5}">
                      <a16:colId xmlns:a16="http://schemas.microsoft.com/office/drawing/2014/main" val="1958699211"/>
                    </a:ext>
                  </a:extLst>
                </a:gridCol>
                <a:gridCol w="1137620">
                  <a:extLst>
                    <a:ext uri="{9D8B030D-6E8A-4147-A177-3AD203B41FA5}">
                      <a16:colId xmlns:a16="http://schemas.microsoft.com/office/drawing/2014/main" val="1380457502"/>
                    </a:ext>
                  </a:extLst>
                </a:gridCol>
                <a:gridCol w="1278225">
                  <a:extLst>
                    <a:ext uri="{9D8B030D-6E8A-4147-A177-3AD203B41FA5}">
                      <a16:colId xmlns:a16="http://schemas.microsoft.com/office/drawing/2014/main" val="4171927746"/>
                    </a:ext>
                  </a:extLst>
                </a:gridCol>
              </a:tblGrid>
              <a:tr h="29225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ระยะที่ 1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ระยะที่ 2 </a:t>
                      </a:r>
                    </a:p>
                  </a:txBody>
                  <a:tcPr marL="8880" marR="8880" marT="88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456287"/>
                  </a:ext>
                </a:extLst>
              </a:tr>
              <a:tr h="2922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337785"/>
                  </a:ext>
                </a:extLst>
              </a:tr>
              <a:tr h="304660">
                <a:tc rowSpan="15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algn="l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มหาวิทยาลัยเกษตรศาสตร์ วิทยาเขตเฉลิมพระเกียรติ จังหวัดสกลนคร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880" marR="8880" marT="8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ภูพาน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กกปลาซิว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บ้านม่วง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ดงหม้อทอง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062713"/>
                  </a:ext>
                </a:extLst>
              </a:tr>
              <a:tr h="30466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ภูพาน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โคกภู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บ้านม่วง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ดงหม้อทองใต้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551344"/>
                  </a:ext>
                </a:extLst>
              </a:tr>
              <a:tr h="30466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เมืองสกลนคร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ขมิ้น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บ้านม่วง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ดงเหนือ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645701"/>
                  </a:ext>
                </a:extLst>
              </a:tr>
              <a:tr h="30466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เมืองสกลนคร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งิ้วด่อน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บ้านม่วง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บ่อแก้ว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346861"/>
                  </a:ext>
                </a:extLst>
              </a:tr>
              <a:tr h="30466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เมืองสกลนคร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เชียงเครือ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บ้านม่วง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มาย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406009"/>
                  </a:ext>
                </a:extLst>
              </a:tr>
              <a:tr h="30466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เมืองสกลนคร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ดงมะไฟ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บ้านม่วง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หนองก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วั่ง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35987"/>
                  </a:ext>
                </a:extLst>
              </a:tr>
              <a:tr h="30466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เมืองสกลนคร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ธาตุเชิงชุม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บ้านม่วง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ห้วยหลัว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17908"/>
                  </a:ext>
                </a:extLst>
              </a:tr>
              <a:tr h="30466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เมืองสกลนคร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โนนหอม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โพนนาแก้ว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นาตงวัฒนา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290177"/>
                  </a:ext>
                </a:extLst>
              </a:tr>
              <a:tr h="30466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เมืองสกลนคร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ห้วยยาง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เมืองสกลนคร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องลาด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307513"/>
                  </a:ext>
                </a:extLst>
              </a:tr>
              <a:tr h="30466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เมืองสกลนคร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ฮางโฮง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วานรนิวาส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ขัวก่าย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04966"/>
                  </a:ext>
                </a:extLst>
              </a:tr>
              <a:tr h="30466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วาริชภูมิ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คำบ่อ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วานรนิวาส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คอนสวรรค์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44376"/>
                  </a:ext>
                </a:extLst>
              </a:tr>
              <a:tr h="30466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วาริชภูมิ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ปลาโหล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วานรนิวาส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คูสะคาม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609541"/>
                  </a:ext>
                </a:extLst>
              </a:tr>
              <a:tr h="30466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วาริชภูมิ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วาริชภูมิ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วานรนิวาส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เดื่อศรีคันไชย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942940"/>
                  </a:ext>
                </a:extLst>
              </a:tr>
              <a:tr h="30466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วาริชภูมิ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หนองลาด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วานรนิวาส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ธาตุ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91949"/>
                  </a:ext>
                </a:extLst>
              </a:tr>
              <a:tr h="902019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8880" marR="8880" marT="8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สว่างแดนดิน</a:t>
                      </a:r>
                    </a:p>
                  </a:txBody>
                  <a:tcPr marL="8880" marR="8880" marT="8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คำสะอาด</a:t>
                      </a:r>
                    </a:p>
                  </a:txBody>
                  <a:tcPr marL="8880" marR="8880" marT="8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สกลนคร</a:t>
                      </a:r>
                    </a:p>
                  </a:txBody>
                  <a:tcPr marL="8880" marR="8880" marT="8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วานรนิวาส</a:t>
                      </a:r>
                    </a:p>
                  </a:txBody>
                  <a:tcPr marL="8880" marR="8880" marT="8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นาคำ</a:t>
                      </a:r>
                    </a:p>
                  </a:txBody>
                  <a:tcPr marL="8880" marR="8880" marT="88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74219"/>
                  </a:ext>
                </a:extLst>
              </a:tr>
            </a:tbl>
          </a:graphicData>
        </a:graphic>
      </p:graphicFrame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10319E2-0CEC-4DEA-9D7F-61BB6D0CE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19" y="1306902"/>
            <a:ext cx="1194758" cy="11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8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3C8D330-07B3-49F3-9581-C20D6DA8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11</a:t>
            </a:fld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8A4CFB1D-9DF4-4D98-84CE-DF833E2FC4BA}"/>
              </a:ext>
            </a:extLst>
          </p:cNvPr>
          <p:cNvSpPr/>
          <p:nvPr/>
        </p:nvSpPr>
        <p:spPr>
          <a:xfrm>
            <a:off x="300252" y="136479"/>
            <a:ext cx="11658421" cy="610498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มหาวิทยาลัยเกษตรศาสตร์ วิทยาเขตเฉลิมพระเกียรติ จังหวัดสกลนคร (ต่อ)</a:t>
            </a: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385D13EB-98DE-4B61-AC2A-413E1A7AD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193839"/>
              </p:ext>
            </p:extLst>
          </p:nvPr>
        </p:nvGraphicFramePr>
        <p:xfrm>
          <a:off x="300252" y="896135"/>
          <a:ext cx="11665325" cy="5030536"/>
        </p:xfrm>
        <a:graphic>
          <a:graphicData uri="http://schemas.openxmlformats.org/drawingml/2006/table">
            <a:tbl>
              <a:tblPr/>
              <a:tblGrid>
                <a:gridCol w="4611382">
                  <a:extLst>
                    <a:ext uri="{9D8B030D-6E8A-4147-A177-3AD203B41FA5}">
                      <a16:colId xmlns:a16="http://schemas.microsoft.com/office/drawing/2014/main" val="49865208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val="1954285674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val="3784431927"/>
                    </a:ext>
                  </a:extLst>
                </a:gridCol>
                <a:gridCol w="1162594">
                  <a:extLst>
                    <a:ext uri="{9D8B030D-6E8A-4147-A177-3AD203B41FA5}">
                      <a16:colId xmlns:a16="http://schemas.microsoft.com/office/drawing/2014/main" val="706043581"/>
                    </a:ext>
                  </a:extLst>
                </a:gridCol>
                <a:gridCol w="1071155">
                  <a:extLst>
                    <a:ext uri="{9D8B030D-6E8A-4147-A177-3AD203B41FA5}">
                      <a16:colId xmlns:a16="http://schemas.microsoft.com/office/drawing/2014/main" val="996054392"/>
                    </a:ext>
                  </a:extLst>
                </a:gridCol>
                <a:gridCol w="1358537">
                  <a:extLst>
                    <a:ext uri="{9D8B030D-6E8A-4147-A177-3AD203B41FA5}">
                      <a16:colId xmlns:a16="http://schemas.microsoft.com/office/drawing/2014/main" val="144970372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val="2153945095"/>
                    </a:ext>
                  </a:extLst>
                </a:gridCol>
              </a:tblGrid>
              <a:tr h="31619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ระยะที่ 1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ระยะที่ 2 </a:t>
                      </a:r>
                    </a:p>
                  </a:txBody>
                  <a:tcPr marL="9034" marR="9034" marT="9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276396"/>
                  </a:ext>
                </a:extLst>
              </a:tr>
              <a:tr h="3161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83231"/>
                  </a:ext>
                </a:extLst>
              </a:tr>
              <a:tr h="360000">
                <a:tc rowSpan="1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algn="l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มหาวิทยาลัยเกษตรศาสตร์ วิทยาเขตเฉลิมพระเกียรติ จังหวัดสกลนคร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สว่างแดนดิน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โคกสี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วานรนิวาส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นาซอ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77995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สว่างแดนดิน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บ้านต้าย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วานรนิวาส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วานรนิวาส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79994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สว่างแดนดิน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สว่างแดนดิน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วานรนิวาส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ศรีวิชัย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87136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สว่างแดนดิน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หนองหลวง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วานรนิวาส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หนองแวง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03179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ส่องดาว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ท่าศิลา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วานรนิวาส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หนองแวงใต้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15058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ส่องดาว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ส่องดาว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วานรนิวาส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อินทร์แปลง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0165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คำตากล้า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คำตากล้า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อากาศอำนวย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บะห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ว้า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39863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เจริญศิลป์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เจริญศิลป์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อากาศอำนวย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โพนแพง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80621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นิคมน้ำ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อูน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นิคมน้ำ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อูน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อากาศอำนวย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สามัคคีพัฒนา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61819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นิคมน้ำ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อูน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สุวรรณคาม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99538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บ้านม่วง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โนนสะอาด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616702"/>
                  </a:ext>
                </a:extLst>
              </a:tr>
            </a:tbl>
          </a:graphicData>
        </a:graphic>
      </p:graphicFrame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7FE98F1-766A-4998-A167-55F64F22B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13" y="1626080"/>
            <a:ext cx="1194758" cy="11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7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38DBD1B-BEF5-4704-A8FF-E33DC018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12</a:t>
            </a:fld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FE893978-AEA7-45F3-AC94-14CC36204910}"/>
              </a:ext>
            </a:extLst>
          </p:cNvPr>
          <p:cNvSpPr/>
          <p:nvPr/>
        </p:nvSpPr>
        <p:spPr>
          <a:xfrm>
            <a:off x="300252" y="136479"/>
            <a:ext cx="11658421" cy="610498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มหาวิทยาลัยเกษตรศาสตร์ วิทยาเขตเฉลิมพระเกียรติ จังหวัดสกลนคร</a:t>
            </a: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98BBA071-48BF-4A7A-97D6-616E253D6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091271"/>
              </p:ext>
            </p:extLst>
          </p:nvPr>
        </p:nvGraphicFramePr>
        <p:xfrm>
          <a:off x="300252" y="831465"/>
          <a:ext cx="11639199" cy="4293256"/>
        </p:xfrm>
        <a:graphic>
          <a:graphicData uri="http://schemas.openxmlformats.org/drawingml/2006/table">
            <a:tbl>
              <a:tblPr/>
              <a:tblGrid>
                <a:gridCol w="4454628">
                  <a:extLst>
                    <a:ext uri="{9D8B030D-6E8A-4147-A177-3AD203B41FA5}">
                      <a16:colId xmlns:a16="http://schemas.microsoft.com/office/drawing/2014/main" val="3400845603"/>
                    </a:ext>
                  </a:extLst>
                </a:gridCol>
                <a:gridCol w="940526">
                  <a:extLst>
                    <a:ext uri="{9D8B030D-6E8A-4147-A177-3AD203B41FA5}">
                      <a16:colId xmlns:a16="http://schemas.microsoft.com/office/drawing/2014/main" val="1503049465"/>
                    </a:ext>
                  </a:extLst>
                </a:gridCol>
                <a:gridCol w="1319348">
                  <a:extLst>
                    <a:ext uri="{9D8B030D-6E8A-4147-A177-3AD203B41FA5}">
                      <a16:colId xmlns:a16="http://schemas.microsoft.com/office/drawing/2014/main" val="4058778283"/>
                    </a:ext>
                  </a:extLst>
                </a:gridCol>
                <a:gridCol w="1162595">
                  <a:extLst>
                    <a:ext uri="{9D8B030D-6E8A-4147-A177-3AD203B41FA5}">
                      <a16:colId xmlns:a16="http://schemas.microsoft.com/office/drawing/2014/main" val="3499100422"/>
                    </a:ext>
                  </a:extLst>
                </a:gridCol>
                <a:gridCol w="1214845">
                  <a:extLst>
                    <a:ext uri="{9D8B030D-6E8A-4147-A177-3AD203B41FA5}">
                      <a16:colId xmlns:a16="http://schemas.microsoft.com/office/drawing/2014/main" val="2466020428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808969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61244060"/>
                    </a:ext>
                  </a:extLst>
                </a:gridCol>
              </a:tblGrid>
              <a:tr h="31619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ระยะที่ 1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ระยะที่ 2 </a:t>
                      </a:r>
                    </a:p>
                  </a:txBody>
                  <a:tcPr marL="9034" marR="9034" marT="90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91305"/>
                  </a:ext>
                </a:extLst>
              </a:tr>
              <a:tr h="3161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181146"/>
                  </a:ext>
                </a:extLst>
              </a:tr>
              <a:tr h="360000">
                <a:tc rowSpan="8">
                  <a:txBody>
                    <a:bodyPr/>
                    <a:lstStyle/>
                    <a:p>
                      <a:pPr algn="l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มหาวิทยาลัยเกษตรศาสตร์ วิทยาเขตเฉลิมพระเกียรติ จังหวัดสกลนคร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พรรณนานิคม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เชิงชุม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49810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พังโคน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ต้นผึ้ง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93003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วานรนิวาส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กุดเรือคำ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09090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อากาศอำนวย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โพนงาม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27903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กุสุมาลย์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กุสุมาลย์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92214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โพนนาแก้ว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นาแก้ว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33748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</a:t>
                      </a:r>
                    </a:p>
                  </a:txBody>
                  <a:tcPr marL="8880" marR="8880" marT="8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โพนนาแก้ว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บ้านโพน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9137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อำนาจเจริญ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ลืออำนาจ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อำนาจ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8902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รวมทั้งสิ้น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 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16 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 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 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 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5 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 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 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954745"/>
                  </a:ext>
                </a:extLst>
              </a:tr>
            </a:tbl>
          </a:graphicData>
        </a:graphic>
      </p:graphicFrame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542D8F3-E3DA-4E97-96C7-3185D0F89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73" y="1600200"/>
            <a:ext cx="913291" cy="9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2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47F0253-E121-4B48-A38E-A96F5E3B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13</a:t>
            </a:fld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D62AA7-3E0B-4FC8-8757-15B2AA34E0ED}"/>
              </a:ext>
            </a:extLst>
          </p:cNvPr>
          <p:cNvSpPr/>
          <p:nvPr/>
        </p:nvSpPr>
        <p:spPr>
          <a:xfrm>
            <a:off x="300252" y="136479"/>
            <a:ext cx="11658421" cy="610498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มหาวิทยาลัยเทคโนโลยีราชมงคลอีสาน วิทยาเขตสกลนคร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3" name="ตาราง 12">
            <a:extLst>
              <a:ext uri="{FF2B5EF4-FFF2-40B4-BE49-F238E27FC236}">
                <a16:creationId xmlns:a16="http://schemas.microsoft.com/office/drawing/2014/main" id="{E10BC2D2-2215-426A-9AA6-58F3D7DB1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187189"/>
              </p:ext>
            </p:extLst>
          </p:nvPr>
        </p:nvGraphicFramePr>
        <p:xfrm>
          <a:off x="300252" y="885100"/>
          <a:ext cx="11627999" cy="5553188"/>
        </p:xfrm>
        <a:graphic>
          <a:graphicData uri="http://schemas.openxmlformats.org/drawingml/2006/table">
            <a:tbl>
              <a:tblPr/>
              <a:tblGrid>
                <a:gridCol w="3784776">
                  <a:extLst>
                    <a:ext uri="{9D8B030D-6E8A-4147-A177-3AD203B41FA5}">
                      <a16:colId xmlns:a16="http://schemas.microsoft.com/office/drawing/2014/main" val="1864754351"/>
                    </a:ext>
                  </a:extLst>
                </a:gridCol>
                <a:gridCol w="1252828">
                  <a:extLst>
                    <a:ext uri="{9D8B030D-6E8A-4147-A177-3AD203B41FA5}">
                      <a16:colId xmlns:a16="http://schemas.microsoft.com/office/drawing/2014/main" val="2787420858"/>
                    </a:ext>
                  </a:extLst>
                </a:gridCol>
                <a:gridCol w="1441767">
                  <a:extLst>
                    <a:ext uri="{9D8B030D-6E8A-4147-A177-3AD203B41FA5}">
                      <a16:colId xmlns:a16="http://schemas.microsoft.com/office/drawing/2014/main" val="4063086069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val="1826794540"/>
                    </a:ext>
                  </a:extLst>
                </a:gridCol>
                <a:gridCol w="1214846">
                  <a:extLst>
                    <a:ext uri="{9D8B030D-6E8A-4147-A177-3AD203B41FA5}">
                      <a16:colId xmlns:a16="http://schemas.microsoft.com/office/drawing/2014/main" val="274136561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val="1389465863"/>
                    </a:ext>
                  </a:extLst>
                </a:gridCol>
                <a:gridCol w="1268960">
                  <a:extLst>
                    <a:ext uri="{9D8B030D-6E8A-4147-A177-3AD203B41FA5}">
                      <a16:colId xmlns:a16="http://schemas.microsoft.com/office/drawing/2014/main" val="2566801835"/>
                    </a:ext>
                  </a:extLst>
                </a:gridCol>
              </a:tblGrid>
              <a:tr h="30338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ระยะที่ 1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ระยะที่ 2 </a:t>
                      </a:r>
                    </a:p>
                  </a:txBody>
                  <a:tcPr marL="8668" marR="8668" marT="8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698847"/>
                  </a:ext>
                </a:extLst>
              </a:tr>
              <a:tr h="30338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513744"/>
                  </a:ext>
                </a:extLst>
              </a:tr>
              <a:tr h="324000">
                <a:tc rowSpan="15"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มหาวิทยาลัยเทคโนโลยีราชมงคลอีสาน วิทยาเขตสกลนคร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4016" marR="8668" marT="86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4016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พรรณนา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พรรณนานิคม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วังยาง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00998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4016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พอกน้อย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พรรณนานิคม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ไร่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83525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4016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แร่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พรรณนานิคม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ช้างมิ่ง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07835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4016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อากาศ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พังโคน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ม่วงไข่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08002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คำตากล้า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หนองบัว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สิม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44431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คำตากล้า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นาแต้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77767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สว่างแดนดิน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บงเหนือ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79081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สว่างแดนดิน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โพนสูง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87580"/>
                  </a:ext>
                </a:extLst>
              </a:tr>
              <a:tr h="253009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สว่างแดนดิน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ค้อใต้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43168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สว่างแดนดิน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แวง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49839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สว่างแดนดิน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ทรายมูล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84480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สว่างแดนดิน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ตาลโกน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453748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สว่างแดนดิน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ตาลเนิ้ง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17355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สว่างแดนดิน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ธาตุทอง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53392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สว่างแดนดิน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บ้านถ่อน </a:t>
                      </a:r>
                    </a:p>
                  </a:txBody>
                  <a:tcPr marL="8668" marR="8668" marT="8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090423"/>
                  </a:ext>
                </a:extLst>
              </a:tr>
            </a:tbl>
          </a:graphicData>
        </a:graphic>
      </p:graphicFrame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877C588-C08E-404D-8649-B26BB6293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62" y="1436800"/>
            <a:ext cx="858744" cy="16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95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C4B4FE6-9B2A-4D3B-9E56-97047DC5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14</a:t>
            </a:fld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1C7EDC8-E6F0-4D3A-8971-757BA511F288}"/>
              </a:ext>
            </a:extLst>
          </p:cNvPr>
          <p:cNvSpPr/>
          <p:nvPr/>
        </p:nvSpPr>
        <p:spPr>
          <a:xfrm>
            <a:off x="300252" y="136479"/>
            <a:ext cx="11658421" cy="610498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มหาวิทยาลัยเทคโนโลยีราชมงคลอีสาน วิทยาเขตสกลนคร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ตาราง 9">
            <a:extLst>
              <a:ext uri="{FF2B5EF4-FFF2-40B4-BE49-F238E27FC236}">
                <a16:creationId xmlns:a16="http://schemas.microsoft.com/office/drawing/2014/main" id="{B73A357F-A58F-4553-B3C2-58D1DA0AC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749645"/>
              </p:ext>
            </p:extLst>
          </p:nvPr>
        </p:nvGraphicFramePr>
        <p:xfrm>
          <a:off x="300252" y="864544"/>
          <a:ext cx="11600011" cy="3743475"/>
        </p:xfrm>
        <a:graphic>
          <a:graphicData uri="http://schemas.openxmlformats.org/drawingml/2006/table">
            <a:tbl>
              <a:tblPr/>
              <a:tblGrid>
                <a:gridCol w="3827611">
                  <a:extLst>
                    <a:ext uri="{9D8B030D-6E8A-4147-A177-3AD203B41FA5}">
                      <a16:colId xmlns:a16="http://schemas.microsoft.com/office/drawing/2014/main" val="2757110484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108675193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9153106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43589033"/>
                    </a:ext>
                  </a:extLst>
                </a:gridCol>
                <a:gridCol w="1136468">
                  <a:extLst>
                    <a:ext uri="{9D8B030D-6E8A-4147-A177-3AD203B41FA5}">
                      <a16:colId xmlns:a16="http://schemas.microsoft.com/office/drawing/2014/main" val="2165385854"/>
                    </a:ext>
                  </a:extLst>
                </a:gridCol>
                <a:gridCol w="1319349">
                  <a:extLst>
                    <a:ext uri="{9D8B030D-6E8A-4147-A177-3AD203B41FA5}">
                      <a16:colId xmlns:a16="http://schemas.microsoft.com/office/drawing/2014/main" val="837156845"/>
                    </a:ext>
                  </a:extLst>
                </a:gridCol>
                <a:gridCol w="1384663">
                  <a:extLst>
                    <a:ext uri="{9D8B030D-6E8A-4147-A177-3AD203B41FA5}">
                      <a16:colId xmlns:a16="http://schemas.microsoft.com/office/drawing/2014/main" val="919203083"/>
                    </a:ext>
                  </a:extLst>
                </a:gridCol>
              </a:tblGrid>
              <a:tr h="3333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ระยะที่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ระยะที่ 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027057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39280"/>
                  </a:ext>
                </a:extLst>
              </a:tr>
              <a:tr h="324000">
                <a:tc rowSpan="7"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มหาวิทยาลัยเทคโนโลยีราชมงคลอีสาน วิทยาเขตสกลนคร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143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สว่างแดนดิน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บงใต้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49289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ส่องดาว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ปทุมวาปี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64442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เจริญศิลป์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บ้านเหล่า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24651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สกลนคร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เจริญศิลป์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หนองแปน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5716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บึงกาฬ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ปากคาด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นาดง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532628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บึงกาฬ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ปากคาด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โนนศิลา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967468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บึงกาฬ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ปากคาด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สมสนุก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58496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รวมทั้งสิ้น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2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7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อำเภอ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22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ตำบล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525590"/>
                  </a:ext>
                </a:extLst>
              </a:tr>
            </a:tbl>
          </a:graphicData>
        </a:graphic>
      </p:graphicFrame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A7F0445-BF10-46A8-910D-A270797CE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30" y="1471307"/>
            <a:ext cx="946021" cy="17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3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DCFD3A9-E700-4917-9A23-54215BDF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15</a:t>
            </a:fld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93F9A61-A001-40B0-981A-A10106AA962C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งบประมาณที่ได้รับจัดสรรของโครงการ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U2T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ระยะที่ 1 มหาวิทยาลัยราชภัฏสกลนคร</a:t>
            </a: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926BA18E-565F-487A-9E84-66F189CC9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167881"/>
              </p:ext>
            </p:extLst>
          </p:nvPr>
        </p:nvGraphicFramePr>
        <p:xfrm>
          <a:off x="1293962" y="797922"/>
          <a:ext cx="9299276" cy="4202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7147">
                  <a:extLst>
                    <a:ext uri="{9D8B030D-6E8A-4147-A177-3AD203B41FA5}">
                      <a16:colId xmlns:a16="http://schemas.microsoft.com/office/drawing/2014/main" val="741700386"/>
                    </a:ext>
                  </a:extLst>
                </a:gridCol>
                <a:gridCol w="4057940">
                  <a:extLst>
                    <a:ext uri="{9D8B030D-6E8A-4147-A177-3AD203B41FA5}">
                      <a16:colId xmlns:a16="http://schemas.microsoft.com/office/drawing/2014/main" val="1376137787"/>
                    </a:ext>
                  </a:extLst>
                </a:gridCol>
                <a:gridCol w="2674189">
                  <a:extLst>
                    <a:ext uri="{9D8B030D-6E8A-4147-A177-3AD203B41FA5}">
                      <a16:colId xmlns:a16="http://schemas.microsoft.com/office/drawing/2014/main" val="602715330"/>
                    </a:ext>
                  </a:extLst>
                </a:gridCol>
              </a:tblGrid>
              <a:tr h="27321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จัดสรร (บาท)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148810"/>
                  </a:ext>
                </a:extLst>
              </a:tr>
              <a:tr h="276929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ค่าจ้างงาน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72,600,000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448874"/>
                  </a:ext>
                </a:extLst>
              </a:tr>
              <a:tr h="54642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ประเภทบัณฑิต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จบใหม่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(เดือนละ 15,000 บาท × 30 ตำบล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× 11 เดือน × 10 คน)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49,500,000.00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989401"/>
                  </a:ext>
                </a:extLst>
              </a:tr>
              <a:tr h="55819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ประเภทประชาชนทั่วไป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(เดือนละ 9,000 บาท × 30 ตำบล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× 11 เดือน × 5 คน)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14,850,000.00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098358"/>
                  </a:ext>
                </a:extLst>
              </a:tr>
              <a:tr h="54642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นักศึกษา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(เดือนละ 5,000 บาท × 30 ตำบล ×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 เดือน × 5 คน)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8,250,000.00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1278903"/>
                  </a:ext>
                </a:extLst>
              </a:tr>
              <a:tr h="51549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ค่าดำเนินกิจกรรมพัฒนาตำบล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ตำบลละ 800,000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 × 30 ตำบล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,000,000.00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3051228"/>
                  </a:ext>
                </a:extLst>
              </a:tr>
              <a:tr h="51549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ค่าใช้จ่ายกิจกรรม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COVID WEEK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ตำบลละ 10,000  บาท × 30 ตำบล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300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,000.00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063408"/>
                  </a:ext>
                </a:extLst>
              </a:tr>
              <a:tr h="43684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ค่าใช้จ่ายบริหารจัดการ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Meiryo" panose="020B0604030504040204" pitchFamily="34" charset="-128"/>
                          <a:cs typeface="TH SarabunPSK" panose="020B0500040200020003" pitchFamily="34" charset="-34"/>
                        </a:rPr>
                        <a:t>ตำบลละ 43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Meiryo" panose="020B0604030504040204" pitchFamily="34" charset="-128"/>
                          <a:cs typeface="TH SarabunPSK" panose="020B0500040200020003" pitchFamily="34" charset="-34"/>
                        </a:rPr>
                        <a:t>,000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Meiryo" panose="020B0604030504040204" pitchFamily="34" charset="-128"/>
                          <a:cs typeface="TH SarabunPSK" panose="020B0500040200020003" pitchFamily="34" charset="-34"/>
                        </a:rPr>
                        <a:t>บาท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Meiryo" panose="020B0604030504040204" pitchFamily="34" charset="-128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× 30 ตำบล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1,290,000.00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5513411"/>
                  </a:ext>
                </a:extLst>
              </a:tr>
              <a:tr h="43684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รวมทั้งสิ้น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98,190,000.00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182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33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DCFD3A9-E700-4917-9A23-54215BDF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16</a:t>
            </a:fld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93F9A61-A001-40B0-981A-A10106AA962C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งบประมาณที่ได้รับจัดสรรของโครงการ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U2T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ระยะที่ 2</a:t>
            </a: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926BA18E-565F-487A-9E84-66F189CC9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85002"/>
              </p:ext>
            </p:extLst>
          </p:nvPr>
        </p:nvGraphicFramePr>
        <p:xfrm>
          <a:off x="1293962" y="797922"/>
          <a:ext cx="9299276" cy="3875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7147">
                  <a:extLst>
                    <a:ext uri="{9D8B030D-6E8A-4147-A177-3AD203B41FA5}">
                      <a16:colId xmlns:a16="http://schemas.microsoft.com/office/drawing/2014/main" val="741700386"/>
                    </a:ext>
                  </a:extLst>
                </a:gridCol>
                <a:gridCol w="4057940">
                  <a:extLst>
                    <a:ext uri="{9D8B030D-6E8A-4147-A177-3AD203B41FA5}">
                      <a16:colId xmlns:a16="http://schemas.microsoft.com/office/drawing/2014/main" val="1376137787"/>
                    </a:ext>
                  </a:extLst>
                </a:gridCol>
                <a:gridCol w="2674189">
                  <a:extLst>
                    <a:ext uri="{9D8B030D-6E8A-4147-A177-3AD203B41FA5}">
                      <a16:colId xmlns:a16="http://schemas.microsoft.com/office/drawing/2014/main" val="602715330"/>
                    </a:ext>
                  </a:extLst>
                </a:gridCol>
              </a:tblGrid>
              <a:tr h="40867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จัดสรร (บาท)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148810"/>
                  </a:ext>
                </a:extLst>
              </a:tr>
              <a:tr h="234019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ค่าจ้างงาน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3448874"/>
                  </a:ext>
                </a:extLst>
              </a:tr>
              <a:tr h="546428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ประเภทบัณฑิตจบใหม่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(เดือนละ 15,000 บาท × .........ตำบล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× ..... เดือน × 10 คน)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989401"/>
                  </a:ext>
                </a:extLst>
              </a:tr>
              <a:tr h="558193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ประเภทประชาชนทั่วไป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(เดือนละ 9,000 บาท × ....... ตำบล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× ...... เดือน × 5 คน)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098358"/>
                  </a:ext>
                </a:extLst>
              </a:tr>
              <a:tr h="546428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นักศึกษา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(เดือนละ 5,000 บาท × ......... ตำบล ×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.......... เดือน × 5 คน)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1278903"/>
                  </a:ext>
                </a:extLst>
              </a:tr>
              <a:tr h="38952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ค่าดำเนินกิจกรรมพัฒนาตำบล (เดิม)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ตำบลละ 300,000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 × ....... ตำบล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051228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ค่าดำเนินกิจกรรมพัฒนาตำบล (ใหม่)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ตำบลละ 800,000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 × ........ตำบล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078262"/>
                  </a:ext>
                </a:extLst>
              </a:tr>
              <a:tr h="365982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ค่าใช้จ่ายบริหารจัดการ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Meiryo" panose="020B0604030504040204" pitchFamily="34" charset="-128"/>
                          <a:cs typeface="TH SarabunPSK" panose="020B0500040200020003" pitchFamily="34" charset="-34"/>
                        </a:rPr>
                        <a:t>ตำบลละ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Meiryo" panose="020B0604030504040204" pitchFamily="34" charset="-128"/>
                          <a:cs typeface="TH SarabunPSK" panose="020B0500040200020003" pitchFamily="34" charset="-34"/>
                        </a:rPr>
                        <a:t>..................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Meiryo" panose="020B0604030504040204" pitchFamily="34" charset="-128"/>
                          <a:cs typeface="TH SarabunPSK" panose="020B0500040200020003" pitchFamily="34" charset="-34"/>
                        </a:rPr>
                        <a:t>บาท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Meiryo" panose="020B0604030504040204" pitchFamily="34" charset="-128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× ..........ตำบล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063408"/>
                  </a:ext>
                </a:extLst>
              </a:tr>
              <a:tr h="43684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รวมทั้งสิ้น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628650" algn="l"/>
                        </a:tabLst>
                      </a:pPr>
                      <a:endParaRPr lang="en-US" sz="2400" b="1" dirty="0">
                        <a:effectLst/>
                        <a:latin typeface="TH SarabunPSK" panose="020B0500040200020003" pitchFamily="34" charset="-34"/>
                        <a:ea typeface="Meiryo" panose="020B0604030504040204" pitchFamily="34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5182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786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80C0164-7253-4909-A3DE-F4A16AA7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17</a:t>
            </a:fld>
            <a:endParaRPr lang="th-TH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5A8693F-A4B0-410B-BF79-EC1133FA3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87" y="4405018"/>
            <a:ext cx="10806173" cy="234880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4394243-DBD6-4749-85AB-18DEA67D6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997" y="697511"/>
            <a:ext cx="5780056" cy="3707507"/>
          </a:xfrm>
          <a:prstGeom prst="rect">
            <a:avLst/>
          </a:prstGeom>
        </p:spPr>
      </p:pic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136DE702-2036-4BC3-BF35-085E5E3C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55"/>
            <a:ext cx="12192000" cy="50792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3200" b="1" dirty="0"/>
              <a:t>พื้นที่ตำบลดำเนิน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7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โครงการขับเคลื่อนเศรษฐกิจและสังคมฐานหลังโควิคด้วยเศรษฐกิจ </a:t>
            </a:r>
            <a:r>
              <a:rPr lang="en-US" sz="27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BCG</a:t>
            </a:r>
            <a:r>
              <a:rPr lang="th-TH" sz="27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(</a:t>
            </a:r>
            <a:r>
              <a:rPr lang="en-US" sz="27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U2T </a:t>
            </a:r>
            <a:r>
              <a:rPr lang="th-TH" sz="27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ระยะที่ 2)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434047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6530D83F-225A-4A78-99F8-97A00BBF8DC8}"/>
              </a:ext>
            </a:extLst>
          </p:cNvPr>
          <p:cNvSpPr/>
          <p:nvPr/>
        </p:nvSpPr>
        <p:spPr>
          <a:xfrm>
            <a:off x="0" y="0"/>
            <a:ext cx="12192000" cy="6723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F5BF475-F7FA-4FE1-9381-5C368112940B}"/>
              </a:ext>
            </a:extLst>
          </p:cNvPr>
          <p:cNvSpPr txBox="1"/>
          <p:nvPr/>
        </p:nvSpPr>
        <p:spPr>
          <a:xfrm>
            <a:off x="78803" y="-63933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เอกสารหมายเลข 2 แบบฟอร์มข้อเสนอโครงการยกระดับเศรษฐกิจและสังคมหลังโควิดด้วยยุทธศาสตร์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BCG : U</a:t>
            </a: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 for BCG and Regional Development (U</a:t>
            </a: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T) </a:t>
            </a: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 2 </a:t>
            </a:r>
            <a:b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en-US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             [</a:t>
            </a: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สำหรับกลุ่มตำบลระยะ 2 (21 ตำบล)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9968EC1-09DD-4634-A293-2EA328EB0103}"/>
              </a:ext>
            </a:extLst>
          </p:cNvPr>
          <p:cNvSpPr txBox="1"/>
          <p:nvPr/>
        </p:nvSpPr>
        <p:spPr>
          <a:xfrm>
            <a:off x="9036083" y="6162049"/>
            <a:ext cx="295886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กำหนดส่ง 10 พ.ย. 64 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BC83D5FE-8F8F-403F-B607-22AC9B866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113"/>
            <a:ext cx="12192000" cy="2679263"/>
          </a:xfrm>
          <a:prstGeom prst="rect">
            <a:avLst/>
          </a:prstGeom>
        </p:spPr>
      </p:pic>
      <p:sp>
        <p:nvSpPr>
          <p:cNvPr id="11" name="คำบรรยายภาพ: เส้น 10">
            <a:extLst>
              <a:ext uri="{FF2B5EF4-FFF2-40B4-BE49-F238E27FC236}">
                <a16:creationId xmlns:a16="http://schemas.microsoft.com/office/drawing/2014/main" id="{E9C2D608-3930-41D1-A80F-D0EC978098A1}"/>
              </a:ext>
            </a:extLst>
          </p:cNvPr>
          <p:cNvSpPr/>
          <p:nvPr/>
        </p:nvSpPr>
        <p:spPr>
          <a:xfrm>
            <a:off x="10276789" y="4269619"/>
            <a:ext cx="1718156" cy="916776"/>
          </a:xfrm>
          <a:prstGeom prst="borderCallout1">
            <a:avLst>
              <a:gd name="adj1" fmla="val -4582"/>
              <a:gd name="adj2" fmla="val 8878"/>
              <a:gd name="adj3" fmla="val -224624"/>
              <a:gd name="adj4" fmla="val -14386"/>
            </a:avLst>
          </a:prstGeom>
          <a:solidFill>
            <a:srgbClr val="FFCCFF"/>
          </a:solidFill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กิจกรรมในส่วนปลายน้ำของ 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การส่งเสริมการตลาดและการขาย การขนส่งสินค้าและบริการ เป็นต้น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คำบรรยายภาพ: เส้น 9">
            <a:extLst>
              <a:ext uri="{FF2B5EF4-FFF2-40B4-BE49-F238E27FC236}">
                <a16:creationId xmlns:a16="http://schemas.microsoft.com/office/drawing/2014/main" id="{EA0BD227-206B-4B65-95D6-5F4499AF9C5E}"/>
              </a:ext>
            </a:extLst>
          </p:cNvPr>
          <p:cNvSpPr/>
          <p:nvPr/>
        </p:nvSpPr>
        <p:spPr>
          <a:xfrm>
            <a:off x="8705815" y="3743465"/>
            <a:ext cx="1718156" cy="916776"/>
          </a:xfrm>
          <a:prstGeom prst="borderCallout1">
            <a:avLst>
              <a:gd name="adj1" fmla="val -4582"/>
              <a:gd name="adj2" fmla="val 8878"/>
              <a:gd name="adj3" fmla="val -130603"/>
              <a:gd name="adj4" fmla="val 19894"/>
            </a:avLst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กิจกรรมในส่วนกลางน้ำของ 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การพัฒนากระบวนการผลิตและบริการ การพัฒนาผลิตภัณฑ์และบริการ การพัฒนามาตรฐานผลิตภัณฑ์และบริการ เป็นต้น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คำบรรยายภาพ: เส้น 8">
            <a:extLst>
              <a:ext uri="{FF2B5EF4-FFF2-40B4-BE49-F238E27FC236}">
                <a16:creationId xmlns:a16="http://schemas.microsoft.com/office/drawing/2014/main" id="{BBF792F5-0603-4B89-8AD1-C651F6A42379}"/>
              </a:ext>
            </a:extLst>
          </p:cNvPr>
          <p:cNvSpPr/>
          <p:nvPr/>
        </p:nvSpPr>
        <p:spPr>
          <a:xfrm>
            <a:off x="6874328" y="4513754"/>
            <a:ext cx="1718156" cy="837046"/>
          </a:xfrm>
          <a:prstGeom prst="borderCallout1">
            <a:avLst>
              <a:gd name="adj1" fmla="val -4582"/>
              <a:gd name="adj2" fmla="val 8878"/>
              <a:gd name="adj3" fmla="val -257087"/>
              <a:gd name="adj4" fmla="val 89889"/>
            </a:avLst>
          </a:prstGeom>
          <a:solidFill>
            <a:srgbClr val="FFC000"/>
          </a:solidFill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กิจกรรมในส่วนต้นน้ำของ 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การพัฒนาวัตถุดิบ การพัฒนาแหล่งผลิต การพัฒนาแหล่งให้บริการ เป็นต้น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คำบรรยายภาพ: เส้น 4">
            <a:extLst>
              <a:ext uri="{FF2B5EF4-FFF2-40B4-BE49-F238E27FC236}">
                <a16:creationId xmlns:a16="http://schemas.microsoft.com/office/drawing/2014/main" id="{7C1E9360-0FA1-4958-965A-90438AFAE14B}"/>
              </a:ext>
            </a:extLst>
          </p:cNvPr>
          <p:cNvSpPr/>
          <p:nvPr/>
        </p:nvSpPr>
        <p:spPr>
          <a:xfrm>
            <a:off x="6033957" y="5508935"/>
            <a:ext cx="2567940" cy="1045065"/>
          </a:xfrm>
          <a:prstGeom prst="borderCallout1">
            <a:avLst>
              <a:gd name="adj1" fmla="val -8228"/>
              <a:gd name="adj2" fmla="val 3240"/>
              <a:gd name="adj3" fmla="val -283153"/>
              <a:gd name="adj4" fmla="val 57251"/>
            </a:avLst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BCG Supply Chain (SC)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ที่จะยกระดับ อาทิ</a:t>
            </a:r>
          </a:p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  เกษตรมูลค่าสูง (พืช/สัตว์ ตามจุดเน้นในพื้นที่)</a:t>
            </a:r>
          </a:p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อาหารสุขภาพ / สมุนไพร /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wellness</a:t>
            </a:r>
          </a:p>
          <a:p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 Creative Economy (Tourism / Cultural Heritage) </a:t>
            </a:r>
          </a:p>
          <a:p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Circular Economy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ลูกโป่งความคิด: ก้อนเมฆ 6">
            <a:extLst>
              <a:ext uri="{FF2B5EF4-FFF2-40B4-BE49-F238E27FC236}">
                <a16:creationId xmlns:a16="http://schemas.microsoft.com/office/drawing/2014/main" id="{34E4952C-AF50-4739-8C99-64531FA2A0BE}"/>
              </a:ext>
            </a:extLst>
          </p:cNvPr>
          <p:cNvSpPr/>
          <p:nvPr/>
        </p:nvSpPr>
        <p:spPr>
          <a:xfrm>
            <a:off x="4169288" y="4060921"/>
            <a:ext cx="2453486" cy="1511583"/>
          </a:xfrm>
          <a:prstGeom prst="cloudCallout">
            <a:avLst>
              <a:gd name="adj1" fmla="val 40096"/>
              <a:gd name="adj2" fmla="val -1437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ประเภทกิจกรรม </a:t>
            </a:r>
            <a:r>
              <a:rPr lang="en-US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BCG 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ให้ตำบลใส่ประเภทกิจกรรมที่ดำเนินการ ได้แก่</a:t>
            </a:r>
          </a:p>
          <a:p>
            <a:pPr algn="ctr"/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B=Bio Economy  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เศรษฐกิจชีวภาพ   </a:t>
            </a:r>
            <a:r>
              <a:rPr lang="en-US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C=Circular Economy 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เศรษฐกิจหมุนเวียน  </a:t>
            </a:r>
            <a:r>
              <a:rPr lang="en-US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G=Green Economy 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เศรษฐกิจสีเขียว</a:t>
            </a:r>
          </a:p>
        </p:txBody>
      </p:sp>
      <p:sp>
        <p:nvSpPr>
          <p:cNvPr id="4" name="ลูกโป่งความคิด: ก้อนเมฆ 3">
            <a:extLst>
              <a:ext uri="{FF2B5EF4-FFF2-40B4-BE49-F238E27FC236}">
                <a16:creationId xmlns:a16="http://schemas.microsoft.com/office/drawing/2014/main" id="{AB55441F-59F1-4162-8669-E4CC925D9F3E}"/>
              </a:ext>
            </a:extLst>
          </p:cNvPr>
          <p:cNvSpPr/>
          <p:nvPr/>
        </p:nvSpPr>
        <p:spPr>
          <a:xfrm>
            <a:off x="2986684" y="3339535"/>
            <a:ext cx="1951785" cy="1150620"/>
          </a:xfrm>
          <a:prstGeom prst="cloudCallout">
            <a:avLst>
              <a:gd name="adj1" fmla="val 65123"/>
              <a:gd name="adj2" fmla="val -116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ตำบลจะต้องดำเนินการจัดทำกิจกรรม</a:t>
            </a:r>
            <a:r>
              <a:rPr lang="th-TH" sz="11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</a:t>
            </a:r>
            <a:r>
              <a:rPr lang="th-TH" sz="1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ตำบลตำบลหลังโควิคด้วยยุทธศาสตร์ </a:t>
            </a:r>
            <a:r>
              <a:rPr lang="en-US" sz="1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BCG </a:t>
            </a:r>
            <a:r>
              <a:rPr lang="th-TH" sz="1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 กิจกรรมขึ้นไป </a:t>
            </a:r>
          </a:p>
        </p:txBody>
      </p:sp>
    </p:spTree>
    <p:extLst>
      <p:ext uri="{BB962C8B-B14F-4D97-AF65-F5344CB8AC3E}">
        <p14:creationId xmlns:p14="http://schemas.microsoft.com/office/powerpoint/2010/main" val="306121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E54A32D-FF09-4C1B-9575-548E775F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19</a:t>
            </a:fld>
            <a:endParaRPr lang="th-TH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0" y="4650696"/>
            <a:ext cx="12192000" cy="768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indent="0" algn="ctr" defTabSz="914400" rtl="0" eaLnBrk="1" latinLnBrk="0" hangingPunct="1"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Thank you</a:t>
            </a:r>
          </a:p>
        </p:txBody>
      </p:sp>
      <p:sp>
        <p:nvSpPr>
          <p:cNvPr id="8" name="Oval 3"/>
          <p:cNvSpPr/>
          <p:nvPr/>
        </p:nvSpPr>
        <p:spPr>
          <a:xfrm>
            <a:off x="4415814" y="983523"/>
            <a:ext cx="3360373" cy="3360373"/>
          </a:xfrm>
          <a:prstGeom prst="ellipse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9" name="Picture 2" descr="E:\002-KIMS BUSINESS\007-02-Fullslidesppt-Contents\20161228\02-edu\bulb-it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02" y="1518948"/>
            <a:ext cx="1092397" cy="24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B873734F-7243-4AF0-8C37-DAE3B0D605E6}"/>
              </a:ext>
            </a:extLst>
          </p:cNvPr>
          <p:cNvCxnSpPr/>
          <p:nvPr/>
        </p:nvCxnSpPr>
        <p:spPr>
          <a:xfrm>
            <a:off x="2063552" y="4576149"/>
            <a:ext cx="8064896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5C590C1D-7FE2-405A-ABE1-CF6B10D510C4}"/>
              </a:ext>
            </a:extLst>
          </p:cNvPr>
          <p:cNvCxnSpPr/>
          <p:nvPr/>
        </p:nvCxnSpPr>
        <p:spPr>
          <a:xfrm>
            <a:off x="2063552" y="5516343"/>
            <a:ext cx="8064896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198669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4150743" y="59685"/>
            <a:ext cx="3890513" cy="1483114"/>
            <a:chOff x="3339038" y="978704"/>
            <a:chExt cx="4377214" cy="1835818"/>
          </a:xfrm>
        </p:grpSpPr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14995275-EA6C-4FAC-A967-10C178672F06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038" y="1301528"/>
              <a:ext cx="1539720" cy="1190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DC7C7997-CA51-4A88-8D33-AADC3591B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445" y="1178650"/>
              <a:ext cx="1124807" cy="1435925"/>
            </a:xfrm>
            <a:prstGeom prst="rect">
              <a:avLst/>
            </a:prstGeom>
          </p:spPr>
        </p:pic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193" y="978704"/>
              <a:ext cx="1835818" cy="1835818"/>
            </a:xfrm>
            <a:prstGeom prst="rect">
              <a:avLst/>
            </a:prstGeom>
          </p:spPr>
        </p:pic>
      </p:grpSp>
      <p:pic>
        <p:nvPicPr>
          <p:cNvPr id="19" name="รูปภาพ 1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6"/>
          <a:stretch/>
        </p:blipFill>
        <p:spPr>
          <a:xfrm>
            <a:off x="8015133" y="4463874"/>
            <a:ext cx="2237988" cy="11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รูปภาพ 19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1" y="4531012"/>
            <a:ext cx="2094417" cy="122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รูปภาพ 20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25" y="4531011"/>
            <a:ext cx="1560503" cy="12147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รูปภาพ 21"/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63" y="4497444"/>
            <a:ext cx="2091544" cy="12604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" name="รูปภาพ 2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2" b="1641"/>
          <a:stretch/>
        </p:blipFill>
        <p:spPr bwMode="auto">
          <a:xfrm>
            <a:off x="10253121" y="4497444"/>
            <a:ext cx="1912958" cy="1159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รูปภาพ 24"/>
          <p:cNvPicPr/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6"/>
          <a:stretch/>
        </p:blipFill>
        <p:spPr bwMode="auto">
          <a:xfrm>
            <a:off x="6127250" y="4531013"/>
            <a:ext cx="1865623" cy="1117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รูปภาพ 25"/>
          <p:cNvPicPr/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33142" r="-1"/>
          <a:stretch/>
        </p:blipFill>
        <p:spPr bwMode="auto">
          <a:xfrm>
            <a:off x="246690" y="5786277"/>
            <a:ext cx="2108677" cy="11836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รูปภาพ 26"/>
          <p:cNvPicPr/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" r="13741" b="45551"/>
          <a:stretch/>
        </p:blipFill>
        <p:spPr bwMode="auto">
          <a:xfrm>
            <a:off x="6127247" y="5678693"/>
            <a:ext cx="1215025" cy="1291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รูปภาพ 27"/>
          <p:cNvPicPr/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1"/>
          <a:stretch/>
        </p:blipFill>
        <p:spPr bwMode="auto">
          <a:xfrm>
            <a:off x="2386163" y="5772590"/>
            <a:ext cx="2091544" cy="119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รูปภาพ 28"/>
          <p:cNvPicPr/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r="2328"/>
          <a:stretch/>
        </p:blipFill>
        <p:spPr bwMode="auto">
          <a:xfrm>
            <a:off x="4510783" y="5782773"/>
            <a:ext cx="1586844" cy="1200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รูปภาพ 29"/>
          <p:cNvPicPr/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4" r="1375" b="1"/>
          <a:stretch/>
        </p:blipFill>
        <p:spPr bwMode="auto">
          <a:xfrm>
            <a:off x="7371890" y="5690470"/>
            <a:ext cx="2993069" cy="1293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รูปภาพ 30"/>
          <p:cNvPicPr/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4"/>
          <a:stretch/>
        </p:blipFill>
        <p:spPr bwMode="auto">
          <a:xfrm>
            <a:off x="10408159" y="5676785"/>
            <a:ext cx="1783841" cy="13067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รูปแบบอิสระ: รูปร่าง 109">
            <a:extLst>
              <a:ext uri="{FF2B5EF4-FFF2-40B4-BE49-F238E27FC236}">
                <a16:creationId xmlns:a16="http://schemas.microsoft.com/office/drawing/2014/main" id="{B5F1EF25-E037-4D94-BE95-315483B39F4B}"/>
              </a:ext>
            </a:extLst>
          </p:cNvPr>
          <p:cNvSpPr/>
          <p:nvPr/>
        </p:nvSpPr>
        <p:spPr>
          <a:xfrm rot="5400000">
            <a:off x="86996" y="-86997"/>
            <a:ext cx="2420437" cy="2594429"/>
          </a:xfrm>
          <a:custGeom>
            <a:avLst/>
            <a:gdLst>
              <a:gd name="connsiteX0" fmla="*/ 0 w 5466652"/>
              <a:gd name="connsiteY0" fmla="*/ 0 h 5859619"/>
              <a:gd name="connsiteX1" fmla="*/ 2228826 w 5466652"/>
              <a:gd name="connsiteY1" fmla="*/ 0 h 5859619"/>
              <a:gd name="connsiteX2" fmla="*/ 5466652 w 5466652"/>
              <a:gd name="connsiteY2" fmla="*/ 5859619 h 5859619"/>
              <a:gd name="connsiteX3" fmla="*/ 0 w 5466652"/>
              <a:gd name="connsiteY3" fmla="*/ 5859619 h 5859619"/>
              <a:gd name="connsiteX4" fmla="*/ 0 w 5466652"/>
              <a:gd name="connsiteY4" fmla="*/ 0 h 585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6652" h="5859619">
                <a:moveTo>
                  <a:pt x="0" y="0"/>
                </a:moveTo>
                <a:lnTo>
                  <a:pt x="2228826" y="0"/>
                </a:lnTo>
                <a:lnTo>
                  <a:pt x="5466652" y="5859619"/>
                </a:lnTo>
                <a:lnTo>
                  <a:pt x="0" y="5859619"/>
                </a:lnTo>
                <a:lnTo>
                  <a:pt x="0" y="0"/>
                </a:lnTo>
                <a:close/>
              </a:path>
            </a:pathLst>
          </a:cu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7CE50B3-9A67-409A-BE54-BAC7DB015454}"/>
              </a:ext>
            </a:extLst>
          </p:cNvPr>
          <p:cNvSpPr txBox="1"/>
          <p:nvPr/>
        </p:nvSpPr>
        <p:spPr>
          <a:xfrm>
            <a:off x="1668878" y="1783495"/>
            <a:ext cx="9223021" cy="237254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tIns="108000" bIns="108000" rtlCol="0">
            <a:spAutoFit/>
          </a:bodyPr>
          <a:lstStyle/>
          <a:p>
            <a:pPr lvl="0" algn="ctr">
              <a:defRPr/>
            </a:pPr>
            <a:r>
              <a:rPr lang="th-TH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โครงการขับเคลื่อนเศรษฐกิจและสังคมฐานราก</a:t>
            </a:r>
            <a:br>
              <a:rPr lang="th-TH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หลังโควิคด้วยเศรษฐกิจ </a:t>
            </a:r>
            <a:r>
              <a:rPr lang="en-US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BCG</a:t>
            </a:r>
            <a:br>
              <a:rPr lang="en-US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(U2T for BCG and Regional Development) U2T </a:t>
            </a:r>
            <a:r>
              <a:rPr lang="th-TH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ระยะที่ 2</a:t>
            </a:r>
            <a:endParaRPr lang="th-TH" sz="32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0" algn="r">
              <a:defRPr/>
            </a:pPr>
            <a:r>
              <a:rPr lang="th-TH" sz="32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             </a:t>
            </a:r>
            <a:r>
              <a:rPr lang="th-TH" sz="24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 ผศ.ดร.สมบูรณ์ ชาวชายโขง</a:t>
            </a:r>
          </a:p>
          <a:p>
            <a:pPr lvl="0" algn="r">
              <a:defRPr/>
            </a:pPr>
            <a:r>
              <a:rPr lang="th-TH" sz="24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รองอธิการบดีฝ่ายวางแผนและประกันคุณภาพ</a:t>
            </a:r>
          </a:p>
        </p:txBody>
      </p:sp>
    </p:spTree>
    <p:extLst>
      <p:ext uri="{BB962C8B-B14F-4D97-AF65-F5344CB8AC3E}">
        <p14:creationId xmlns:p14="http://schemas.microsoft.com/office/powerpoint/2010/main" val="2933901368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47F0253-E121-4B48-A38E-A96F5E3B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20</a:t>
            </a:fld>
            <a:endParaRPr lang="th-TH"/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0A40671-7712-48BF-9C44-411F5B126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55"/>
            <a:ext cx="12192000" cy="50792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B929252-036C-44B6-9F2D-313088B49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3" y="412935"/>
            <a:ext cx="2829159" cy="2829159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74B6F9-B6D0-4E14-A118-9ACC6B51F0F2}"/>
              </a:ext>
            </a:extLst>
          </p:cNvPr>
          <p:cNvSpPr txBox="1"/>
          <p:nvPr/>
        </p:nvSpPr>
        <p:spPr>
          <a:xfrm>
            <a:off x="3984504" y="644893"/>
            <a:ext cx="72203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Q: </a:t>
            </a:r>
            <a:r>
              <a:rPr lang="th-TH" sz="24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ตามที่แนวปฏิบัติในการเบิกจ่ายวัสดุในโครงการ กำหนดให้สามารถจัดซื้อวัสดุเพื่อใช้ในการฝึกอบรม และสนับสนุนปัจจัยการผลิตได้ </a:t>
            </a:r>
            <a:r>
              <a:rPr lang="th-TH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อยากทราบว่า "สิ่งสนับสนุนปัจจัยการผลิต" สามารถตีความครอบคลุมไปถึงวัสดุก่อสร้างบางรายการเช่น เหล็กเส้น เหล็กกล่อง ที่ใช้ในการปรับปรุงซ่อมแซ่ม ปรับปรุงโรงเรือนของกล</a:t>
            </a:r>
            <a:r>
              <a:rPr lang="th-TH" sz="24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ุ่ม</a:t>
            </a:r>
            <a:r>
              <a:rPr lang="th-TH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วิสาหกิจชุมชน หรือวัสดุคงทนบางรายการที่ไม่ได้เป็นครุภัณฑ์ หรือไม่ </a:t>
            </a:r>
            <a:r>
              <a:rPr lang="th-TH" sz="24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หรือกำหนดไว้แต่เพิยงประเภท วัสดุใช้แล้วหมดไป ต้องซื้อทดแทน เช่นเมล็ดพันธุ์ สารตั้งต้นในกระบวนการผลิตผลิตภัณฑ์เท่านั้น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550C909-C838-4051-8BED-C3E68E646C82}"/>
              </a:ext>
            </a:extLst>
          </p:cNvPr>
          <p:cNvSpPr txBox="1"/>
          <p:nvPr/>
        </p:nvSpPr>
        <p:spPr>
          <a:xfrm>
            <a:off x="3990255" y="3327708"/>
            <a:ext cx="72203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Q:</a:t>
            </a:r>
            <a:r>
              <a:rPr lang="th-TH" sz="3200" b="1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การจ้างเหมาบริการบุคคลธรรมดาที่ไม่ได้มีอาชีพนั้นโดยเฉพาะ แต่ให้เขาเป็นคนจัดหา รวบรวม เช่น วัสดุท้องถิ่นต่าง ๆ สามารถดำเนินการได้หรือไม่ </a:t>
            </a:r>
            <a:r>
              <a:rPr lang="th-TH" b="1" i="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อาทิ วัสดุประกอบการอบรมด้านอาชีพ ให้ผู้รับจ้าง จัดหาไม้ไผ่ ปุ๋ยคอก ดอกไม้เพื่อนำมาทำสีย้อม เป็นต้น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753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3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0252" y="343140"/>
            <a:ext cx="11658421" cy="1838160"/>
          </a:xfrm>
          <a:prstGeom prst="rect">
            <a:avLst/>
          </a:prstGeom>
          <a:solidFill>
            <a:srgbClr val="FFFFCC"/>
          </a:solidFill>
          <a:ln w="5715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289881A-3EC5-4C98-A348-D581929915E5}"/>
              </a:ext>
            </a:extLst>
          </p:cNvPr>
          <p:cNvSpPr txBox="1"/>
          <p:nvPr/>
        </p:nvSpPr>
        <p:spPr>
          <a:xfrm>
            <a:off x="300252" y="534264"/>
            <a:ext cx="11658421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ตามที่กระทรวงการอุดมศึกษา วิทยาศาสตร์ วิจัยและนวัตกรรม ได้ประชุมชี้แจงแนวทาง</a:t>
            </a:r>
            <a:r>
              <a:rPr lang="th-TH" b="1" dirty="0" err="1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</a:t>
            </a:r>
            <a:r>
              <a:rPr lang="th-TH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ทำ</a:t>
            </a:r>
            <a:br>
              <a:rPr lang="th-TH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ข้อเสนอโครงการยกระดับเศรษฐกิจและสังคมรายตำบลแบบบูรณาการ (</a:t>
            </a:r>
            <a:r>
              <a:rPr lang="en-US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U</a:t>
            </a:r>
            <a:r>
              <a:rPr lang="th-TH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r>
              <a:rPr lang="en-US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</a:t>
            </a:r>
            <a:r>
              <a:rPr lang="th-TH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ระยะที่ 2 </a:t>
            </a:r>
            <a:br>
              <a:rPr lang="th-TH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เมื่อวันที่ 31 ตุลาคม 2564</a:t>
            </a:r>
          </a:p>
          <a:p>
            <a:pPr algn="ctr">
              <a:lnSpc>
                <a:spcPct val="90000"/>
              </a:lnSpc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มีนโยบายการดำเนินการ โดยกรอบแนวทางการดำเนินการมีดังนี้ 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00252" y="2329613"/>
            <a:ext cx="795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600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การดำเนินการหลักของมหาวิทยาลัย</a:t>
            </a:r>
            <a:endParaRPr lang="en-US" sz="3600" b="1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4" name="รูปแบบอิสระ 13">
            <a:extLst>
              <a:ext uri="{FF2B5EF4-FFF2-40B4-BE49-F238E27FC236}">
                <a16:creationId xmlns:a16="http://schemas.microsoft.com/office/drawing/2014/main" id="{B5F1EF25-E037-4D94-BE95-315483B39F4B}"/>
              </a:ext>
            </a:extLst>
          </p:cNvPr>
          <p:cNvSpPr/>
          <p:nvPr/>
        </p:nvSpPr>
        <p:spPr>
          <a:xfrm>
            <a:off x="300252" y="2955611"/>
            <a:ext cx="7609350" cy="89234"/>
          </a:xfrm>
          <a:custGeom>
            <a:avLst/>
            <a:gdLst>
              <a:gd name="connsiteX0" fmla="*/ 0 w 5466652"/>
              <a:gd name="connsiteY0" fmla="*/ 0 h 89234"/>
              <a:gd name="connsiteX1" fmla="*/ 5417345 w 5466652"/>
              <a:gd name="connsiteY1" fmla="*/ 0 h 89234"/>
              <a:gd name="connsiteX2" fmla="*/ 5466652 w 5466652"/>
              <a:gd name="connsiteY2" fmla="*/ 89234 h 89234"/>
              <a:gd name="connsiteX3" fmla="*/ 0 w 5466652"/>
              <a:gd name="connsiteY3" fmla="*/ 89234 h 89234"/>
              <a:gd name="connsiteX4" fmla="*/ 0 w 5466652"/>
              <a:gd name="connsiteY4" fmla="*/ 0 h 8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6652" h="89234">
                <a:moveTo>
                  <a:pt x="0" y="0"/>
                </a:moveTo>
                <a:lnTo>
                  <a:pt x="5417345" y="0"/>
                </a:lnTo>
                <a:lnTo>
                  <a:pt x="5466652" y="89234"/>
                </a:lnTo>
                <a:lnTo>
                  <a:pt x="0" y="89234"/>
                </a:lnTo>
                <a:lnTo>
                  <a:pt x="0" y="0"/>
                </a:lnTo>
                <a:close/>
              </a:path>
            </a:pathLst>
          </a:cu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1474558" y="3198882"/>
            <a:ext cx="9334469" cy="57106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การจ้างงาน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1474559" y="3868363"/>
            <a:ext cx="9334468" cy="144793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กิจกรรมฟื้นฟูเศรษฐกิจสังคม เลือกกิจกรรมพัฒนาประสิทธิภาพ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Supply Chain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(อย่างน้อย 2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Supply Chain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ต่อตำบล) (อย่างน้อย 2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Supply Chain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ต่อตำบล)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เชื่อมโยงกับการขับเคลื่อนพื้นที่ระเบียงเศรษฐกิจพิเศษ (เฉพาะจังหวัดที่เป็น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Growth Poles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1474558" y="5411839"/>
            <a:ext cx="9334469" cy="101459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การจัดทำ/วิเคราะห์/ใช้ประโยชน์จากฐานข้อมูลชุมชน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Thailand Community Big Data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0973335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4</a:t>
            </a:fld>
            <a:endParaRPr lang="th-TH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79144" y="922204"/>
            <a:ext cx="107487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การจ้างงาน 20 คน/ตำบล (นักศึกษา จำนวน 5 คน / 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บัณฑิตจบใหม่ไม่เกิน 5 ปี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10 คน/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 จำนวน 5 คน)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และยกเลิกอัตรา กพร.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มีกรอบการดำเนินงานดังนี้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1.1 สนับสนุนการจัดทำ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Thailand Community Big Data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TCD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1.2 สนับสนุนการจัดทำกิจกรรมฟื้นฟูเศรษฐกิจและสังคม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1.3 สนับสนุน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COVID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- 19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1.4 การพัฒนาทักษะสำหรับผู้รับจ้างงาน  การอบรม 4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Literacy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BCG Skill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รูปแบบอิสระ 14">
            <a:extLst>
              <a:ext uri="{FF2B5EF4-FFF2-40B4-BE49-F238E27FC236}">
                <a16:creationId xmlns:a16="http://schemas.microsoft.com/office/drawing/2014/main" id="{B5F1EF25-E037-4D94-BE95-315483B39F4B}"/>
              </a:ext>
            </a:extLst>
          </p:cNvPr>
          <p:cNvSpPr/>
          <p:nvPr/>
        </p:nvSpPr>
        <p:spPr>
          <a:xfrm>
            <a:off x="-5603481" y="0"/>
            <a:ext cx="4944223" cy="4914159"/>
          </a:xfrm>
          <a:custGeom>
            <a:avLst/>
            <a:gdLst>
              <a:gd name="connsiteX0" fmla="*/ 0 w 4944223"/>
              <a:gd name="connsiteY0" fmla="*/ 0 h 4914159"/>
              <a:gd name="connsiteX1" fmla="*/ 2228826 w 4944223"/>
              <a:gd name="connsiteY1" fmla="*/ 0 h 4914159"/>
              <a:gd name="connsiteX2" fmla="*/ 4944223 w 4944223"/>
              <a:gd name="connsiteY2" fmla="*/ 4914159 h 4914159"/>
              <a:gd name="connsiteX3" fmla="*/ 0 w 4944223"/>
              <a:gd name="connsiteY3" fmla="*/ 4914159 h 4914159"/>
              <a:gd name="connsiteX4" fmla="*/ 0 w 4944223"/>
              <a:gd name="connsiteY4" fmla="*/ 0 h 49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223" h="4914159">
                <a:moveTo>
                  <a:pt x="0" y="0"/>
                </a:moveTo>
                <a:lnTo>
                  <a:pt x="2228826" y="0"/>
                </a:lnTo>
                <a:lnTo>
                  <a:pt x="4944223" y="4914159"/>
                </a:lnTo>
                <a:lnTo>
                  <a:pt x="0" y="4914159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764275" y="303552"/>
            <a:ext cx="2306471" cy="51058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การจ้างงาน</a:t>
            </a:r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1433014" y="3653599"/>
            <a:ext cx="1364776" cy="51058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2879677" y="3653599"/>
            <a:ext cx="4258102" cy="2297475"/>
          </a:xfrm>
          <a:prstGeom prst="roundRect">
            <a:avLst>
              <a:gd name="adj" fmla="val 7223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3094799" y="3776169"/>
            <a:ext cx="292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ผู้รับจ้างรายเดิม</a:t>
            </a:r>
            <a:endParaRPr lang="th-TH" sz="3600" u="sng" dirty="0"/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3125336" y="4356259"/>
            <a:ext cx="3875964" cy="120032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ที่ได้รับการคัดเลือกเข้ามาใหม่ในระยะที่ 2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ไม่ต้องอบรม 4 ทักษะ (</a:t>
            </a:r>
            <a:r>
              <a:rPr 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Literacy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ให้อบรมทักษะเกี่ยวกับ </a:t>
            </a:r>
            <a:r>
              <a:rPr 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BCG Skill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7246958" y="3653599"/>
            <a:ext cx="3957853" cy="2297475"/>
          </a:xfrm>
          <a:prstGeom prst="roundRect">
            <a:avLst>
              <a:gd name="adj" fmla="val 7223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7298310" y="3776169"/>
            <a:ext cx="292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ผู้รับจ้างรายใหม่</a:t>
            </a:r>
            <a:endParaRPr lang="th-TH" sz="3600" u="sng" dirty="0"/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7328847" y="4356259"/>
            <a:ext cx="3875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ต้องอบรบให้ครบทั้ง 4 ทักษะ และ อบรมทักษะเกี่ยวกับ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BCG Skill</a:t>
            </a: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879678" y="6013484"/>
            <a:ext cx="8325134" cy="52276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จำนวนการจ้างงานทั้งสิ้น 2,700 คน</a:t>
            </a:r>
          </a:p>
        </p:txBody>
      </p:sp>
    </p:spTree>
    <p:extLst>
      <p:ext uri="{BB962C8B-B14F-4D97-AF65-F5344CB8AC3E}">
        <p14:creationId xmlns:p14="http://schemas.microsoft.com/office/powerpoint/2010/main" val="614784260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2047764" y="2543930"/>
            <a:ext cx="4650748" cy="1665880"/>
          </a:xfrm>
          <a:prstGeom prst="roundRect">
            <a:avLst>
              <a:gd name="adj" fmla="val 6100"/>
            </a:avLst>
          </a:prstGeom>
          <a:solidFill>
            <a:srgbClr val="D5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5</a:t>
            </a:fld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82987" y="221245"/>
            <a:ext cx="11163269" cy="155296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กิจกรรมฟื้นฟูเศรษฐกิจสังคม เลือกกิจกรรมพัฒนาประสิทธิภาพ </a:t>
            </a:r>
            <a:r>
              <a:rPr lang="en-US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Supply Chain</a:t>
            </a:r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(อย่างน้อย 2</a:t>
            </a:r>
            <a:r>
              <a:rPr lang="en-US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Supply Chain </a:t>
            </a:r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ต่อตำบล) เชื่อมโยงกับการขับเคลื่อนพื้นที่ระเบียงเศรษฐกิจพิเศษ </a:t>
            </a:r>
            <a:b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(เฉพาะจังหวัดที่เป็น </a:t>
            </a:r>
            <a:r>
              <a:rPr lang="en-US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Growth Poles</a:t>
            </a:r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82988" y="1903777"/>
            <a:ext cx="1364776" cy="51058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047764" y="1979575"/>
            <a:ext cx="43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u="sng" kern="0" cap="all" spc="7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ตำบลระยะที่ 1</a:t>
            </a:r>
            <a:endParaRPr lang="th-TH" sz="3600" u="sng" dirty="0">
              <a:solidFill>
                <a:srgbClr val="0070C0"/>
              </a:solidFill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47764" y="2701704"/>
            <a:ext cx="46507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จะต้องดำเนินการต่อเนื่องโดยเน้นกิจกรรมปลายน้ำ หรืออาจมีกิจกรรมกลางน้ำหากจำเป็น เพื่อให้เกิดรายได้ งบประมาณที่จะได้รับจัดสรรในการพัฒนาตำบล ๆ ละ </a:t>
            </a:r>
            <a:r>
              <a:rPr lang="th-TH" sz="23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300,000 บาท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2047763" y="4339380"/>
            <a:ext cx="46507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กิจกรรมกลางน้ำ </a:t>
            </a: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</a:t>
            </a: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การพัฒนากระบวนการผลิตและบริการ การพัฒนาผลิตภัณฑ์และบริการ การพัฒนามาตรฐานผลิตภัณฑ์และบริการ เป็นต้น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กิจกรรมในส่วนปลายน้ำ </a:t>
            </a: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</a:t>
            </a: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b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การส่งเสริมการตลาดและการขาย การขนส่งสินค้า</a:t>
            </a:r>
            <a:b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และบริการ เป็นต้น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6879265" y="2543930"/>
            <a:ext cx="4966992" cy="1311936"/>
          </a:xfrm>
          <a:prstGeom prst="roundRect">
            <a:avLst>
              <a:gd name="adj" fmla="val 610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6879266" y="1979575"/>
            <a:ext cx="489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u="sng" kern="0" cap="all" spc="7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ตำบลระยะที่ 2</a:t>
            </a:r>
            <a:endParaRPr lang="th-TH" sz="3600" u="sng" dirty="0">
              <a:solidFill>
                <a:srgbClr val="0070C0"/>
              </a:solidFill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6879265" y="2701704"/>
            <a:ext cx="496699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งบประมาณที่จะได้รับจัดสรรในการพัฒนา</a:t>
            </a:r>
            <a:b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ตำบล ๆ ละ </a:t>
            </a:r>
            <a:r>
              <a:rPr lang="th-TH" sz="23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23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23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</a:t>
            </a:r>
            <a:r>
              <a:rPr lang="en-US" sz="23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,000 </a:t>
            </a:r>
            <a:r>
              <a:rPr lang="th-TH" sz="23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</a:t>
            </a: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โดยเน้นกิจกรรม</a:t>
            </a:r>
            <a:b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ให้ครบทั้ง 3 กระบวนการ ได้แก่  </a:t>
            </a:r>
            <a:endParaRPr lang="en-US" sz="23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6879266" y="3999384"/>
            <a:ext cx="5197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100" b="1" cap="all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กิจกรรมต้นน้ำ </a:t>
            </a:r>
            <a:r>
              <a:rPr lang="th-TH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</a:t>
            </a:r>
            <a:r>
              <a:rPr lang="th-TH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การพัฒนาวัตถุดิบ </a:t>
            </a:r>
            <a:br>
              <a:rPr lang="th-TH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การพัฒนาแหล่งผลิต การพัฒนาแหล่งให้บริการ เป็นต้น  </a:t>
            </a:r>
            <a:endParaRPr lang="en-US" sz="2100" b="1" cap="all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100" b="1" cap="all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กิจกรรมกลางน้ำ </a:t>
            </a:r>
            <a:r>
              <a:rPr lang="th-TH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Supply Chain</a:t>
            </a:r>
            <a:r>
              <a:rPr lang="th-TH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การพัฒนา</a:t>
            </a:r>
            <a:br>
              <a:rPr lang="th-TH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กระบวนการผลิตและบริการ การพัฒนาผลิตภัณฑ์และบริการ </a:t>
            </a:r>
            <a:br>
              <a:rPr lang="th-TH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การพัฒนามาตรฐานผลิตภัณฑ์และบริการ เป็นต้น </a:t>
            </a:r>
            <a:endParaRPr lang="en-US" sz="2100" b="1" cap="all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100" b="1" cap="all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กิจกรรมในส่วนปลายน้ำ </a:t>
            </a:r>
            <a:r>
              <a:rPr lang="th-TH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</a:t>
            </a:r>
            <a:r>
              <a:rPr lang="th-TH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br>
              <a:rPr lang="th-TH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การส่งเสริมการตลาดและการขาย การขนส่งสินค้าและบริการ </a:t>
            </a:r>
            <a:br>
              <a:rPr lang="th-TH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100" b="1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  <a:endParaRPr lang="th-TH" sz="2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0380836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6</a:t>
            </a:fld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474558" y="321224"/>
            <a:ext cx="9334469" cy="101459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การจัดทำ/วิเคราะห์/ใช้ประโยชน์จากฐานข้อมูลชุมชน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(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Thailand Community Big Data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r="1143"/>
          <a:stretch/>
        </p:blipFill>
        <p:spPr>
          <a:xfrm>
            <a:off x="5610129" y="1335823"/>
            <a:ext cx="4090736" cy="509440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901" y="1335822"/>
            <a:ext cx="3518908" cy="509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435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343B04C-D96B-4033-B6F6-63C8204D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7</a:t>
            </a:fld>
            <a:endParaRPr lang="th-TH"/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BF6732D4-8BBC-4BC4-90EC-DBDFEA42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55"/>
            <a:ext cx="12192000" cy="50792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3200" b="1" dirty="0"/>
              <a:t>พื้นที่ตำบลดำเนิน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7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โครงการขับเคลื่อนเศรษฐกิจและสังคมฐานหลังโควิคด้วยเศรษฐกิจ </a:t>
            </a:r>
            <a:r>
              <a:rPr lang="en-US" sz="27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BCG</a:t>
            </a:r>
            <a:r>
              <a:rPr lang="th-TH" sz="27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(</a:t>
            </a:r>
            <a:r>
              <a:rPr lang="en-US" sz="27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U2T </a:t>
            </a:r>
            <a:r>
              <a:rPr lang="th-TH" sz="27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ระยะที่ 2)</a:t>
            </a:r>
            <a:endParaRPr lang="th-TH" sz="3200" b="1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B423D4C-0BC5-409F-8EF5-300FCD853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0" y="940279"/>
            <a:ext cx="4254564" cy="4577492"/>
          </a:xfrm>
          <a:prstGeom prst="rect">
            <a:avLst/>
          </a:prstGeom>
        </p:spPr>
      </p:pic>
      <p:sp>
        <p:nvSpPr>
          <p:cNvPr id="8" name="วงรี 7">
            <a:extLst>
              <a:ext uri="{FF2B5EF4-FFF2-40B4-BE49-F238E27FC236}">
                <a16:creationId xmlns:a16="http://schemas.microsoft.com/office/drawing/2014/main" id="{52B90870-C420-4AB4-89FD-571B32FF1FE6}"/>
              </a:ext>
            </a:extLst>
          </p:cNvPr>
          <p:cNvSpPr/>
          <p:nvPr/>
        </p:nvSpPr>
        <p:spPr>
          <a:xfrm>
            <a:off x="4146417" y="2768240"/>
            <a:ext cx="2320501" cy="890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51 ตำบล</a:t>
            </a: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(30 + 21 )*20 อัตรา</a:t>
            </a:r>
            <a:b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 1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,020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042B2C9-2338-45D3-B8AE-98FB8D8AB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217" y="651797"/>
            <a:ext cx="1083908" cy="2030031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F2918D39-98BF-4E22-870E-6172942ABC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17" y="1012536"/>
            <a:ext cx="1673525" cy="1673525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3CDA5408-5412-45D0-AE79-6616A5E55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63" y="1034062"/>
            <a:ext cx="1428750" cy="1685925"/>
          </a:xfrm>
          <a:prstGeom prst="rect">
            <a:avLst/>
          </a:prstGeom>
        </p:spPr>
      </p:pic>
      <p:sp>
        <p:nvSpPr>
          <p:cNvPr id="16" name="วงรี 15">
            <a:extLst>
              <a:ext uri="{FF2B5EF4-FFF2-40B4-BE49-F238E27FC236}">
                <a16:creationId xmlns:a16="http://schemas.microsoft.com/office/drawing/2014/main" id="{BCD91EDF-486D-49AA-A5DD-BEA90E0C9921}"/>
              </a:ext>
            </a:extLst>
          </p:cNvPr>
          <p:cNvSpPr/>
          <p:nvPr/>
        </p:nvSpPr>
        <p:spPr>
          <a:xfrm>
            <a:off x="6497411" y="2719987"/>
            <a:ext cx="2296901" cy="996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58 ตำบล</a:t>
            </a: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(33 + 25 ) * 20 อัตรา</a:t>
            </a:r>
            <a:b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 1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,160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17" name="วงรี 16">
            <a:extLst>
              <a:ext uri="{FF2B5EF4-FFF2-40B4-BE49-F238E27FC236}">
                <a16:creationId xmlns:a16="http://schemas.microsoft.com/office/drawing/2014/main" id="{72B09B35-CB58-457A-A54A-97AAA8459800}"/>
              </a:ext>
            </a:extLst>
          </p:cNvPr>
          <p:cNvSpPr/>
          <p:nvPr/>
        </p:nvSpPr>
        <p:spPr>
          <a:xfrm>
            <a:off x="9091611" y="2661609"/>
            <a:ext cx="2113201" cy="996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26 ตำบล</a:t>
            </a: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(4 + 22) * 20 อัตรา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 520 อัตรา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" name="ลูกศรเชื่อมต่อแบบตรง 18">
            <a:extLst>
              <a:ext uri="{FF2B5EF4-FFF2-40B4-BE49-F238E27FC236}">
                <a16:creationId xmlns:a16="http://schemas.microsoft.com/office/drawing/2014/main" id="{2458BBF7-0F7A-4833-8BC7-49095E7C0D2D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5306668" y="3658521"/>
            <a:ext cx="1758366" cy="9358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วงรี 19">
            <a:extLst>
              <a:ext uri="{FF2B5EF4-FFF2-40B4-BE49-F238E27FC236}">
                <a16:creationId xmlns:a16="http://schemas.microsoft.com/office/drawing/2014/main" id="{8D520010-0EE2-4FBE-8656-46FCE94F2FB6}"/>
              </a:ext>
            </a:extLst>
          </p:cNvPr>
          <p:cNvSpPr/>
          <p:nvPr/>
        </p:nvSpPr>
        <p:spPr>
          <a:xfrm>
            <a:off x="6278395" y="5312349"/>
            <a:ext cx="3219288" cy="9022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รวมทั้งสิ้น 135 ตำบล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การจ้างงาน 2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,700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</a:t>
            </a:r>
          </a:p>
        </p:txBody>
      </p:sp>
      <p:cxnSp>
        <p:nvCxnSpPr>
          <p:cNvPr id="22" name="ลูกศรเชื่อมต่อแบบตรง 21">
            <a:extLst>
              <a:ext uri="{FF2B5EF4-FFF2-40B4-BE49-F238E27FC236}">
                <a16:creationId xmlns:a16="http://schemas.microsoft.com/office/drawing/2014/main" id="{659120C4-AAD9-48F6-B135-0A43F8834568}"/>
              </a:ext>
            </a:extLst>
          </p:cNvPr>
          <p:cNvCxnSpPr>
            <a:cxnSpLocks/>
            <a:stCxn id="16" idx="4"/>
            <a:endCxn id="32" idx="0"/>
          </p:cNvCxnSpPr>
          <p:nvPr/>
        </p:nvCxnSpPr>
        <p:spPr>
          <a:xfrm>
            <a:off x="7645862" y="3716899"/>
            <a:ext cx="62760" cy="7019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>
            <a:extLst>
              <a:ext uri="{FF2B5EF4-FFF2-40B4-BE49-F238E27FC236}">
                <a16:creationId xmlns:a16="http://schemas.microsoft.com/office/drawing/2014/main" id="{4782927D-BAA2-4B2D-BFDB-4F4C5BBA0777}"/>
              </a:ext>
            </a:extLst>
          </p:cNvPr>
          <p:cNvCxnSpPr>
            <a:cxnSpLocks/>
          </p:cNvCxnSpPr>
          <p:nvPr/>
        </p:nvCxnSpPr>
        <p:spPr>
          <a:xfrm flipH="1">
            <a:off x="8352210" y="3658521"/>
            <a:ext cx="1673425" cy="1060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4A77D59B-F35C-4B63-AE10-BAEA06CB48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764" y="4418843"/>
            <a:ext cx="1093716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51664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00252" y="136479"/>
            <a:ext cx="11658421" cy="610498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8</a:t>
            </a:fld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289881A-3EC5-4C98-A348-D581929915E5}"/>
              </a:ext>
            </a:extLst>
          </p:cNvPr>
          <p:cNvSpPr txBox="1"/>
          <p:nvPr/>
        </p:nvSpPr>
        <p:spPr>
          <a:xfrm>
            <a:off x="590161" y="192978"/>
            <a:ext cx="11078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หน่วยงานที่รับผิดชอบพื้นที่ตำบลภายใต้โครงการ </a:t>
            </a:r>
            <a:r>
              <a:rPr lang="en-US" sz="3000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U2T </a:t>
            </a:r>
            <a:r>
              <a:rPr lang="th-TH" sz="3000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ระยะที่ 1 และ </a:t>
            </a:r>
            <a:r>
              <a:rPr lang="en-US" sz="3000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U2T </a:t>
            </a:r>
            <a:r>
              <a:rPr lang="th-TH" sz="3000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ระยะที่ 2 ดังนี้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49112"/>
              </p:ext>
            </p:extLst>
          </p:nvPr>
        </p:nvGraphicFramePr>
        <p:xfrm>
          <a:off x="300252" y="2653818"/>
          <a:ext cx="11658421" cy="3917438"/>
        </p:xfrm>
        <a:graphic>
          <a:graphicData uri="http://schemas.openxmlformats.org/drawingml/2006/table">
            <a:tbl>
              <a:tblPr/>
              <a:tblGrid>
                <a:gridCol w="2663476">
                  <a:extLst>
                    <a:ext uri="{9D8B030D-6E8A-4147-A177-3AD203B41FA5}">
                      <a16:colId xmlns:a16="http://schemas.microsoft.com/office/drawing/2014/main" val="2725064444"/>
                    </a:ext>
                  </a:extLst>
                </a:gridCol>
                <a:gridCol w="1339349">
                  <a:extLst>
                    <a:ext uri="{9D8B030D-6E8A-4147-A177-3AD203B41FA5}">
                      <a16:colId xmlns:a16="http://schemas.microsoft.com/office/drawing/2014/main" val="1332087555"/>
                    </a:ext>
                  </a:extLst>
                </a:gridCol>
                <a:gridCol w="1521986">
                  <a:extLst>
                    <a:ext uri="{9D8B030D-6E8A-4147-A177-3AD203B41FA5}">
                      <a16:colId xmlns:a16="http://schemas.microsoft.com/office/drawing/2014/main" val="3573376753"/>
                    </a:ext>
                  </a:extLst>
                </a:gridCol>
                <a:gridCol w="1521986">
                  <a:extLst>
                    <a:ext uri="{9D8B030D-6E8A-4147-A177-3AD203B41FA5}">
                      <a16:colId xmlns:a16="http://schemas.microsoft.com/office/drawing/2014/main" val="1487113532"/>
                    </a:ext>
                  </a:extLst>
                </a:gridCol>
                <a:gridCol w="1562575">
                  <a:extLst>
                    <a:ext uri="{9D8B030D-6E8A-4147-A177-3AD203B41FA5}">
                      <a16:colId xmlns:a16="http://schemas.microsoft.com/office/drawing/2014/main" val="2699923701"/>
                    </a:ext>
                  </a:extLst>
                </a:gridCol>
                <a:gridCol w="1567647">
                  <a:extLst>
                    <a:ext uri="{9D8B030D-6E8A-4147-A177-3AD203B41FA5}">
                      <a16:colId xmlns:a16="http://schemas.microsoft.com/office/drawing/2014/main" val="1189913460"/>
                    </a:ext>
                  </a:extLst>
                </a:gridCol>
                <a:gridCol w="1481402">
                  <a:extLst>
                    <a:ext uri="{9D8B030D-6E8A-4147-A177-3AD203B41FA5}">
                      <a16:colId xmlns:a16="http://schemas.microsoft.com/office/drawing/2014/main" val="1449131113"/>
                    </a:ext>
                  </a:extLst>
                </a:gridCol>
              </a:tblGrid>
              <a:tr h="2559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ระยะที่ 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ระยะที่ 2 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10729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333044"/>
                  </a:ext>
                </a:extLst>
              </a:tr>
              <a:tr h="25596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คณะครุศาสตร์</a:t>
                      </a:r>
                    </a:p>
                  </a:txBody>
                  <a:tcPr marL="144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ท่าแร่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โคกก่อง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16671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ม่วงลาย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ดงชน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48693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พังโคน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พังโคน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อากาศอำนวย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วาใหญ่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35498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พังโคน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ไฮหย่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58203"/>
                  </a:ext>
                </a:extLst>
              </a:tr>
              <a:tr h="25596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คณะวิทยาศาสตร์และเทคโนโลยี</a:t>
                      </a:r>
                    </a:p>
                  </a:txBody>
                  <a:tcPr marL="144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เหล่าปอแดง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มุกดาหาร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ดงหลวง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ดงหลวง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81209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กุดบาก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นาม่อง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พรรณานิคม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นาใน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270945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คำตากล้า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แพด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ธาตุนาเวง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759764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มุกดาหาร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เมืองมุกดาหาร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นาโสก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พังขว้าง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436470"/>
                  </a:ext>
                </a:extLst>
              </a:tr>
              <a:tr h="25596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คณะมนุษยศาสตร์และสังคมศาสตร์</a:t>
                      </a:r>
                    </a:p>
                  </a:txBody>
                  <a:tcPr marL="144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วาริชภูมิ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 ค้อเขียว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นครพนม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โพนสวรรค์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นาหัวบ่อ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20792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นิคมน้ำ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อูน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 หนองบัว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เจริญศิลป์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 ทุ่งแก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592051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วานรนิวาส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 หนองสนม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นิคมน้ำ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อูน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 หนองปลิง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910623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โคกศรีสุพรรณ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 ด่านม่วงคำ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พรรณานิคม</a:t>
                      </a: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 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บะฮี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80479"/>
                  </a:ext>
                </a:extLst>
              </a:tr>
            </a:tbl>
          </a:graphicData>
        </a:graphic>
      </p:graphicFrame>
      <p:sp>
        <p:nvSpPr>
          <p:cNvPr id="9" name="สี่เหลี่ยมผืนผ้ามุมมน 8"/>
          <p:cNvSpPr/>
          <p:nvPr/>
        </p:nvSpPr>
        <p:spPr>
          <a:xfrm>
            <a:off x="914039" y="2016156"/>
            <a:ext cx="1553475" cy="409258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ระยะที่ 1 - 2</a:t>
            </a:r>
          </a:p>
        </p:txBody>
      </p:sp>
      <p:sp>
        <p:nvSpPr>
          <p:cNvPr id="2" name="ลูกศรขวา 1"/>
          <p:cNvSpPr/>
          <p:nvPr/>
        </p:nvSpPr>
        <p:spPr>
          <a:xfrm>
            <a:off x="3307977" y="1044230"/>
            <a:ext cx="277906" cy="26789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3585882" y="916569"/>
            <a:ext cx="3496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คณะครุศาสตร์</a:t>
            </a:r>
            <a:r>
              <a:rPr lang="th-TH" dirty="0"/>
              <a:t>  	      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ตำบล</a:t>
            </a:r>
          </a:p>
        </p:txBody>
      </p:sp>
      <p:sp>
        <p:nvSpPr>
          <p:cNvPr id="10" name="ลูกศรขวา 9"/>
          <p:cNvSpPr/>
          <p:nvPr/>
        </p:nvSpPr>
        <p:spPr>
          <a:xfrm>
            <a:off x="3307977" y="1562097"/>
            <a:ext cx="277906" cy="26789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3585882" y="1434436"/>
            <a:ext cx="349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คณะมนุษยศาสตร์ฯ    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ตำบล</a:t>
            </a:r>
          </a:p>
        </p:txBody>
      </p:sp>
      <p:sp>
        <p:nvSpPr>
          <p:cNvPr id="12" name="ลูกศรขวา 11"/>
          <p:cNvSpPr/>
          <p:nvPr/>
        </p:nvSpPr>
        <p:spPr>
          <a:xfrm>
            <a:off x="3307977" y="2049930"/>
            <a:ext cx="277906" cy="26789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3585883" y="1922269"/>
            <a:ext cx="349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คณะวิทยาการจัดการ  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ตำบล</a:t>
            </a:r>
          </a:p>
        </p:txBody>
      </p:sp>
      <p:sp>
        <p:nvSpPr>
          <p:cNvPr id="14" name="ลูกศรขวา 13"/>
          <p:cNvSpPr/>
          <p:nvPr/>
        </p:nvSpPr>
        <p:spPr>
          <a:xfrm>
            <a:off x="7116908" y="1044230"/>
            <a:ext cx="277906" cy="26789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7394813" y="916569"/>
            <a:ext cx="4483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คณะวิทยาศาสตร์และเทคโนโลยี  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ตำบล</a:t>
            </a:r>
          </a:p>
        </p:txBody>
      </p:sp>
      <p:sp>
        <p:nvSpPr>
          <p:cNvPr id="16" name="ลูกศรขวา 15"/>
          <p:cNvSpPr/>
          <p:nvPr/>
        </p:nvSpPr>
        <p:spPr>
          <a:xfrm>
            <a:off x="7116908" y="1562097"/>
            <a:ext cx="277906" cy="26789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7394812" y="1434436"/>
            <a:ext cx="460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คณะเทคโนโลยีอุตสาหกรรม       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ตำบล</a:t>
            </a:r>
          </a:p>
        </p:txBody>
      </p:sp>
      <p:sp>
        <p:nvSpPr>
          <p:cNvPr id="18" name="ลูกศรขวา 17"/>
          <p:cNvSpPr/>
          <p:nvPr/>
        </p:nvSpPr>
        <p:spPr>
          <a:xfrm>
            <a:off x="7116908" y="2049930"/>
            <a:ext cx="277906" cy="26789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7394813" y="1922269"/>
            <a:ext cx="4250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คณะเทคโนโลยีการเกษตร          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ตำบล</a:t>
            </a: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C5DCFEE8-1478-4089-8964-48206C8F8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46" y="867150"/>
            <a:ext cx="885459" cy="10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88244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00252" y="136479"/>
            <a:ext cx="11658421" cy="610498"/>
          </a:xfrm>
          <a:prstGeom prst="rect">
            <a:avLst/>
          </a:prstGeom>
          <a:solidFill>
            <a:schemeClr val="bg1"/>
          </a:solidFill>
          <a:ln w="5715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0B9D3-ED80-489C-A6C6-B14F70184784}" type="slidenum">
              <a:rPr kumimoji="0" lang="th-TH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289881A-3EC5-4C98-A348-D581929915E5}"/>
              </a:ext>
            </a:extLst>
          </p:cNvPr>
          <p:cNvSpPr txBox="1"/>
          <p:nvPr/>
        </p:nvSpPr>
        <p:spPr>
          <a:xfrm>
            <a:off x="590161" y="192978"/>
            <a:ext cx="11078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หน่วยงานที่รับผิดชอบพื้นที่ตำบลภายใต้โครงการ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U2T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ระยะที่ 1 และ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U2T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ระยะที่ 2 ดังนี้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880095"/>
              </p:ext>
            </p:extLst>
          </p:nvPr>
        </p:nvGraphicFramePr>
        <p:xfrm>
          <a:off x="300252" y="921858"/>
          <a:ext cx="11658421" cy="5909678"/>
        </p:xfrm>
        <a:graphic>
          <a:graphicData uri="http://schemas.openxmlformats.org/drawingml/2006/table">
            <a:tbl>
              <a:tblPr/>
              <a:tblGrid>
                <a:gridCol w="2663476">
                  <a:extLst>
                    <a:ext uri="{9D8B030D-6E8A-4147-A177-3AD203B41FA5}">
                      <a16:colId xmlns:a16="http://schemas.microsoft.com/office/drawing/2014/main" val="2725064444"/>
                    </a:ext>
                  </a:extLst>
                </a:gridCol>
                <a:gridCol w="1339349">
                  <a:extLst>
                    <a:ext uri="{9D8B030D-6E8A-4147-A177-3AD203B41FA5}">
                      <a16:colId xmlns:a16="http://schemas.microsoft.com/office/drawing/2014/main" val="1332087555"/>
                    </a:ext>
                  </a:extLst>
                </a:gridCol>
                <a:gridCol w="1521986">
                  <a:extLst>
                    <a:ext uri="{9D8B030D-6E8A-4147-A177-3AD203B41FA5}">
                      <a16:colId xmlns:a16="http://schemas.microsoft.com/office/drawing/2014/main" val="3573376753"/>
                    </a:ext>
                  </a:extLst>
                </a:gridCol>
                <a:gridCol w="1521986">
                  <a:extLst>
                    <a:ext uri="{9D8B030D-6E8A-4147-A177-3AD203B41FA5}">
                      <a16:colId xmlns:a16="http://schemas.microsoft.com/office/drawing/2014/main" val="1487113532"/>
                    </a:ext>
                  </a:extLst>
                </a:gridCol>
                <a:gridCol w="1562575">
                  <a:extLst>
                    <a:ext uri="{9D8B030D-6E8A-4147-A177-3AD203B41FA5}">
                      <a16:colId xmlns:a16="http://schemas.microsoft.com/office/drawing/2014/main" val="2699923701"/>
                    </a:ext>
                  </a:extLst>
                </a:gridCol>
                <a:gridCol w="1567647">
                  <a:extLst>
                    <a:ext uri="{9D8B030D-6E8A-4147-A177-3AD203B41FA5}">
                      <a16:colId xmlns:a16="http://schemas.microsoft.com/office/drawing/2014/main" val="1189913460"/>
                    </a:ext>
                  </a:extLst>
                </a:gridCol>
                <a:gridCol w="1481402">
                  <a:extLst>
                    <a:ext uri="{9D8B030D-6E8A-4147-A177-3AD203B41FA5}">
                      <a16:colId xmlns:a16="http://schemas.microsoft.com/office/drawing/2014/main" val="1449131113"/>
                    </a:ext>
                  </a:extLst>
                </a:gridCol>
              </a:tblGrid>
              <a:tr h="2559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</a:p>
                  </a:txBody>
                  <a:tcPr marL="7999" marR="7999" marT="7999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ระยะที่ 1</a:t>
                      </a:r>
                    </a:p>
                  </a:txBody>
                  <a:tcPr marL="7999" marR="7999" marT="7999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ระยะที่ 2 </a:t>
                      </a:r>
                    </a:p>
                  </a:txBody>
                  <a:tcPr marL="7999" marR="7999" marT="7999" marB="0" anchor="b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10729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7999" marR="7999" marT="7999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7999" marR="7999" marT="7999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7999" marR="7999" marT="7999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7999" marR="7999" marT="7999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7999" marR="7999" marT="7999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7999" marR="7999" marT="7999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333044"/>
                  </a:ext>
                </a:extLst>
              </a:tr>
              <a:tr h="25596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คณะวิทยาการจัดการ</a:t>
                      </a:r>
                    </a:p>
                  </a:txBody>
                  <a:tcPr marL="144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อากาศอำนวย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 ท่าก้อน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โคกศรีสุพรรณ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 ตองโขบ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195183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สว่างแดนดิน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 พันนา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โคกศรีสุพรรณ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 แมดนาท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่ม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784564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โคกศรีสุพรรณ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 เหล่าโพนค้อ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พรรณานิคม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 สว่าง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107137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pPr algn="l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44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โพนนาแก้ว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 บ้านแป้น</a:t>
                      </a: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7999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919662"/>
                  </a:ext>
                </a:extLst>
              </a:tr>
              <a:tr h="25596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คณะเทคโนโลยีอุตสาหกรรม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พรรณานิคม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 นาหัวบ่อ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กุสุมาลย์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 นาเพียง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16671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เต่างอย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 นาตาล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กุสุมาลย์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 นาโพธิ์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48693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เต่างอย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 จันทร์เพ็ญ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กุสุมาลย์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 โพธิไพศาล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35498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ดงหลวง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 กกตูม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58203"/>
                  </a:ext>
                </a:extLst>
              </a:tr>
              <a:tr h="25596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คณะเทคโนโลยีการเกษตร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บ้านม่วง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 ม่วง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โพนนาแก้ว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 เชียง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สือ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81209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ส่องดาว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 วัฒนา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ภูพาน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 หลุบเลา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270945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เจริญศิลป์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 โคกศิลา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อากาศอำนวย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 นา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ฮี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759764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ภูพาน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 สร้างค้อ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มุกดาหาร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เมืองมุกดาหาร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 บางทรายใหญ่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436470"/>
                  </a:ext>
                </a:extLst>
              </a:tr>
              <a:tr h="25596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สถาบันวิจัยและพัฒนา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กุสุมาลย์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 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อุ่ม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จาน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20792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กุดบาก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 กุดบาก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592051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กุดบาก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27. กุดไห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910623"/>
                  </a:ext>
                </a:extLst>
              </a:tr>
              <a:tr h="2559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เต่างอย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 บึงทวาย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80479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CEAE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นครพนม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นาหว้า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29. นางัว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588927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AIC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เต่างอย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 เต่างอย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108000" marR="9525" marT="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215614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รวมทั้งสิ้น</a:t>
                      </a:r>
                    </a:p>
                  </a:txBody>
                  <a:tcPr marL="9525" marR="9525" marT="7200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จังหวัด</a:t>
                      </a:r>
                    </a:p>
                  </a:txBody>
                  <a:tcPr marL="108000" marR="9525" marT="7200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 อำเภอ</a:t>
                      </a:r>
                    </a:p>
                  </a:txBody>
                  <a:tcPr marL="108000" marR="9525" marT="7200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ตำบล</a:t>
                      </a:r>
                    </a:p>
                  </a:txBody>
                  <a:tcPr marL="108000" marR="9525" marT="7200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จังหวัด</a:t>
                      </a:r>
                    </a:p>
                  </a:txBody>
                  <a:tcPr marL="108000" marR="9525" marT="7200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 อำเภอ</a:t>
                      </a:r>
                    </a:p>
                  </a:txBody>
                  <a:tcPr marL="108000" marR="9525" marT="7200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 ตำบล</a:t>
                      </a:r>
                    </a:p>
                  </a:txBody>
                  <a:tcPr marL="108000" marR="9525" marT="72000" marB="0" anchor="ctr">
                    <a:lnL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257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895862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แบบสีฟ้า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แบบสีฟ้า.potx" id="{32FDB142-C576-4101-A526-B8798314CF18}" vid="{369E894D-CF22-44FD-ADF9-BF7CEEF5A643}"/>
    </a:ext>
  </a:extLst>
</a:theme>
</file>

<file path=ppt/theme/theme2.xml><?xml version="1.0" encoding="utf-8"?>
<a:theme xmlns:a="http://schemas.openxmlformats.org/drawingml/2006/main" name="แผนความเป็นเลิ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งานนำเสนอ5" id="{0077291A-4D2C-41B0-A1CB-46F7DDBB17BF}" vid="{F4AE49EE-4BBC-4F48-BF3D-1089FE348F02}"/>
    </a:ext>
  </a:extLst>
</a:theme>
</file>

<file path=ppt/theme/theme3.xml><?xml version="1.0" encoding="utf-8"?>
<a:theme xmlns:a="http://schemas.openxmlformats.org/drawingml/2006/main" name="1_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D2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แบบสีฟ้า</Template>
  <TotalTime>1065</TotalTime>
  <Words>2900</Words>
  <Application>Microsoft Office PowerPoint</Application>
  <PresentationFormat>แบบจอกว้าง</PresentationFormat>
  <Paragraphs>827</Paragraphs>
  <Slides>20</Slides>
  <Notes>0</Notes>
  <HiddenSlides>3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TH Niramit AS</vt:lpstr>
      <vt:lpstr>TH SarabunPSK</vt:lpstr>
      <vt:lpstr>แบบสีฟ้า</vt:lpstr>
      <vt:lpstr>แผนความเป็นเลิศ</vt:lpstr>
      <vt:lpstr>1_Contents Slide Master</vt:lpstr>
      <vt:lpstr>Contents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พื้นที่ตำบลดำเนิน โครงการขับเคลื่อนเศรษฐกิจและสังคมฐานหลังโควิคด้วยเศรษฐกิจ BCG (U2T ระยะที่ 2)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พื้นที่ตำบลดำเนิน โครงการขับเคลื่อนเศรษฐกิจและสังคมฐานหลังโควิคด้วยเศรษฐกิจ BCG (U2T ระยะที่ 2)</vt:lpstr>
      <vt:lpstr>งานนำเสนอ PowerPoint</vt:lpstr>
      <vt:lpstr>งานนำเสนอ PowerPoint</vt:lpstr>
      <vt:lpstr>Q&amp;A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Chanokyada</cp:lastModifiedBy>
  <cp:revision>114</cp:revision>
  <cp:lastPrinted>2021-12-24T08:20:00Z</cp:lastPrinted>
  <dcterms:created xsi:type="dcterms:W3CDTF">2021-11-29T07:01:40Z</dcterms:created>
  <dcterms:modified xsi:type="dcterms:W3CDTF">2021-12-24T08:20:13Z</dcterms:modified>
</cp:coreProperties>
</file>