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4" d="100"/>
          <a:sy n="84" d="100"/>
        </p:scale>
        <p:origin x="3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8169A-B2B3-4C2A-8D98-600A858659A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2B43-09F2-4DF4-89CF-2A2F3E33D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5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018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729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767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337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685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485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18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981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33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57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72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8FD98-5871-4A48-B05A-E45539808630}" type="datetimeFigureOut">
              <a:rPr lang="th-TH" smtClean="0"/>
              <a:t>11/11/64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6F39-E933-4ECD-AEEB-95C2384128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53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097C5BB-1EE2-4D4E-805B-F5914CB0968B}"/>
              </a:ext>
            </a:extLst>
          </p:cNvPr>
          <p:cNvSpPr txBox="1"/>
          <p:nvPr/>
        </p:nvSpPr>
        <p:spPr>
          <a:xfrm>
            <a:off x="27720" y="806998"/>
            <a:ext cx="6817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ตำบล......................... อำเภอ......................... จังหวัด .........................</a:t>
            </a:r>
            <a:endParaRPr lang="en-US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C4691-386E-4194-9472-5FEE3A87F2B1}"/>
              </a:ext>
            </a:extLst>
          </p:cNvPr>
          <p:cNvSpPr/>
          <p:nvPr/>
        </p:nvSpPr>
        <p:spPr>
          <a:xfrm>
            <a:off x="0" y="1212551"/>
            <a:ext cx="6857999" cy="4896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bg2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มหาวิทยาลัย.....................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33" y="55680"/>
            <a:ext cx="1074880" cy="7886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13" y="0"/>
            <a:ext cx="1007310" cy="100731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F842FDC-EE43-49E2-9EA5-D78110E31705}"/>
              </a:ext>
            </a:extLst>
          </p:cNvPr>
          <p:cNvGrpSpPr/>
          <p:nvPr/>
        </p:nvGrpSpPr>
        <p:grpSpPr>
          <a:xfrm>
            <a:off x="2408451" y="1264535"/>
            <a:ext cx="4449549" cy="385731"/>
            <a:chOff x="1669640" y="3342364"/>
            <a:chExt cx="4449549" cy="385731"/>
          </a:xfrm>
        </p:grpSpPr>
        <p:sp>
          <p:nvSpPr>
            <p:cNvPr id="2" name="Arrow: Pentagon 1">
              <a:extLst>
                <a:ext uri="{FF2B5EF4-FFF2-40B4-BE49-F238E27FC236}">
                  <a16:creationId xmlns:a16="http://schemas.microsoft.com/office/drawing/2014/main" id="{528CBFCB-5823-4EA7-8DD0-E834297C9180}"/>
                </a:ext>
              </a:extLst>
            </p:cNvPr>
            <p:cNvSpPr/>
            <p:nvPr/>
          </p:nvSpPr>
          <p:spPr>
            <a:xfrm>
              <a:off x="1669640" y="3342364"/>
              <a:ext cx="1477644" cy="37484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dirty="0">
                  <a:effectLst/>
                  <a:ea typeface="Times New Roman" panose="02020603050405020304" pitchFamily="18" charset="0"/>
                  <a:cs typeface="TH SarabunIT๙" panose="020B0500040200020003" pitchFamily="34" charset="-34"/>
                </a:rPr>
                <a:t>.............................</a:t>
              </a:r>
              <a:endParaRPr lang="en-US" dirty="0"/>
            </a:p>
          </p:txBody>
        </p:sp>
        <p:sp>
          <p:nvSpPr>
            <p:cNvPr id="3" name="Arrow: Chevron 2">
              <a:extLst>
                <a:ext uri="{FF2B5EF4-FFF2-40B4-BE49-F238E27FC236}">
                  <a16:creationId xmlns:a16="http://schemas.microsoft.com/office/drawing/2014/main" id="{495E1FB5-2247-4D19-AC9E-765E03A471CE}"/>
                </a:ext>
              </a:extLst>
            </p:cNvPr>
            <p:cNvSpPr/>
            <p:nvPr/>
          </p:nvSpPr>
          <p:spPr>
            <a:xfrm>
              <a:off x="3147284" y="3342365"/>
              <a:ext cx="1477643" cy="369332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ประเมิน (ก่อน)</a:t>
              </a: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CDD194AC-DB12-4880-8F86-8381509FC2CB}"/>
                </a:ext>
              </a:extLst>
            </p:cNvPr>
            <p:cNvSpPr/>
            <p:nvPr/>
          </p:nvSpPr>
          <p:spPr>
            <a:xfrm>
              <a:off x="4641546" y="3342365"/>
              <a:ext cx="1477643" cy="369332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ประเมิน (หลัง)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5F812F9-F620-4644-9FB6-B83567A3BA8F}"/>
                </a:ext>
              </a:extLst>
            </p:cNvPr>
            <p:cNvSpPr txBox="1"/>
            <p:nvPr/>
          </p:nvSpPr>
          <p:spPr>
            <a:xfrm>
              <a:off x="1816100" y="3358763"/>
              <a:ext cx="1077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ศักยภาพตำบล</a:t>
              </a:r>
              <a:endParaRPr lang="en-US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5BEC4-6C82-46F6-92C7-47D174A2940A}"/>
              </a:ext>
            </a:extLst>
          </p:cNvPr>
          <p:cNvSpPr/>
          <p:nvPr/>
        </p:nvSpPr>
        <p:spPr>
          <a:xfrm>
            <a:off x="0" y="1754233"/>
            <a:ext cx="3429000" cy="2817767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FA8035-DEE5-4877-BD92-22BBDE1A81F8}"/>
              </a:ext>
            </a:extLst>
          </p:cNvPr>
          <p:cNvSpPr txBox="1"/>
          <p:nvPr/>
        </p:nvSpPr>
        <p:spPr>
          <a:xfrm>
            <a:off x="0" y="1765120"/>
            <a:ext cx="240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ข้อมูลพื้นที่ตำบล</a:t>
            </a:r>
            <a:endParaRPr lang="en-US" b="1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3DDC7E-300E-47AD-877E-7D022A7A9A02}"/>
              </a:ext>
            </a:extLst>
          </p:cNvPr>
          <p:cNvSpPr txBox="1"/>
          <p:nvPr/>
        </p:nvSpPr>
        <p:spPr>
          <a:xfrm>
            <a:off x="147637" y="2718542"/>
            <a:ext cx="313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บรรยายพร้อมภาพประกอบ หรือสามารถนำเสนอในรูปแบบอื่นที่แสดงให้เห็นถึงพื้นที่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C9E93E-7E5E-4D2E-8AD6-5C68904FC08D}"/>
              </a:ext>
            </a:extLst>
          </p:cNvPr>
          <p:cNvSpPr/>
          <p:nvPr/>
        </p:nvSpPr>
        <p:spPr>
          <a:xfrm>
            <a:off x="0" y="4634869"/>
            <a:ext cx="3429000" cy="1783859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5C1316-BC0B-451A-81E9-64B34834A243}"/>
              </a:ext>
            </a:extLst>
          </p:cNvPr>
          <p:cNvSpPr txBox="1"/>
          <p:nvPr/>
        </p:nvSpPr>
        <p:spPr>
          <a:xfrm>
            <a:off x="0" y="4679380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TPMAP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ความต้องการพื้นฐาน 5 มิติ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C345B4-E5C7-4082-90A9-5405F828E243}"/>
              </a:ext>
            </a:extLst>
          </p:cNvPr>
          <p:cNvSpPr txBox="1"/>
          <p:nvPr/>
        </p:nvSpPr>
        <p:spPr>
          <a:xfrm>
            <a:off x="147637" y="5282460"/>
            <a:ext cx="313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เสนอข้อมูลเกี่ยวกับความต้องการพื้นฐาน 5 มิติของตำบล ทั้งนี้ อาจนำเสนอในรูปแบบแผนภูมิ กราฟ เป็นต้น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545D58-2ACE-495F-9010-48D7DD8AE426}"/>
              </a:ext>
            </a:extLst>
          </p:cNvPr>
          <p:cNvSpPr/>
          <p:nvPr/>
        </p:nvSpPr>
        <p:spPr>
          <a:xfrm>
            <a:off x="0" y="6490251"/>
            <a:ext cx="3429000" cy="2653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AB30CE-C5BE-4A58-8DF6-EB1A99FA8B5C}"/>
              </a:ext>
            </a:extLst>
          </p:cNvPr>
          <p:cNvSpPr txBox="1"/>
          <p:nvPr/>
        </p:nvSpPr>
        <p:spPr>
          <a:xfrm>
            <a:off x="0" y="6490252"/>
            <a:ext cx="30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การพัฒนาพื้นที่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AF684B4-1FD3-453B-A35F-908F074B8BC5}"/>
              </a:ext>
            </a:extLst>
          </p:cNvPr>
          <p:cNvSpPr/>
          <p:nvPr/>
        </p:nvSpPr>
        <p:spPr>
          <a:xfrm>
            <a:off x="4170" y="6859584"/>
            <a:ext cx="1516063" cy="20875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2D4C334-9295-479B-8210-6C4C9AB086A0}"/>
              </a:ext>
            </a:extLst>
          </p:cNvPr>
          <p:cNvSpPr/>
          <p:nvPr/>
        </p:nvSpPr>
        <p:spPr>
          <a:xfrm>
            <a:off x="1868945" y="6857154"/>
            <a:ext cx="1516063" cy="20875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E2EF0F-BAC2-4DBA-BB66-92D596AF4180}"/>
              </a:ext>
            </a:extLst>
          </p:cNvPr>
          <p:cNvSpPr txBox="1"/>
          <p:nvPr/>
        </p:nvSpPr>
        <p:spPr>
          <a:xfrm>
            <a:off x="360664" y="771625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โจทย์พื้นที่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348FA4-63F5-4CA1-B102-8764A5450EC2}"/>
              </a:ext>
            </a:extLst>
          </p:cNvPr>
          <p:cNvSpPr txBox="1"/>
          <p:nvPr/>
        </p:nvSpPr>
        <p:spPr>
          <a:xfrm>
            <a:off x="1956412" y="771625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กิจกรรมที่ดำเนินการ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27603C5F-9389-418A-9E50-6243117B5422}"/>
              </a:ext>
            </a:extLst>
          </p:cNvPr>
          <p:cNvSpPr/>
          <p:nvPr/>
        </p:nvSpPr>
        <p:spPr>
          <a:xfrm>
            <a:off x="1582300" y="7799101"/>
            <a:ext cx="261245" cy="215197"/>
          </a:xfrm>
          <a:prstGeom prst="rightArrow">
            <a:avLst/>
          </a:prstGeom>
          <a:solidFill>
            <a:schemeClr val="accent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F5F3FB6-5D5B-4B9C-8257-E39150C971A2}"/>
              </a:ext>
            </a:extLst>
          </p:cNvPr>
          <p:cNvSpPr/>
          <p:nvPr/>
        </p:nvSpPr>
        <p:spPr>
          <a:xfrm>
            <a:off x="3516467" y="1765120"/>
            <a:ext cx="3328832" cy="174800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27166B-35CA-4632-B4D6-45576301DC5B}"/>
              </a:ext>
            </a:extLst>
          </p:cNvPr>
          <p:cNvSpPr txBox="1"/>
          <p:nvPr/>
        </p:nvSpPr>
        <p:spPr>
          <a:xfrm>
            <a:off x="3501537" y="1765120"/>
            <a:ext cx="290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กลไกการดำเนินงาน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EEA37E-BB4E-48E7-9CDD-0B64B2E7B39E}"/>
              </a:ext>
            </a:extLst>
          </p:cNvPr>
          <p:cNvSpPr txBox="1"/>
          <p:nvPr/>
        </p:nvSpPr>
        <p:spPr>
          <a:xfrm>
            <a:off x="3568717" y="2469186"/>
            <a:ext cx="3276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นำเสนอกลไก/ขั้นตอน/รูปแบบวิธีการที่ใช้ รวมถึงความร่วมมือต่างๆ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EB497B-422E-4B57-8953-2CD0C7751BA7}"/>
              </a:ext>
            </a:extLst>
          </p:cNvPr>
          <p:cNvSpPr/>
          <p:nvPr/>
        </p:nvSpPr>
        <p:spPr>
          <a:xfrm>
            <a:off x="3516467" y="3602853"/>
            <a:ext cx="3343109" cy="1679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8524DB-05C5-4FBA-BEE5-8C6D7B768246}"/>
              </a:ext>
            </a:extLst>
          </p:cNvPr>
          <p:cNvSpPr txBox="1"/>
          <p:nvPr/>
        </p:nvSpPr>
        <p:spPr>
          <a:xfrm>
            <a:off x="3487137" y="3620102"/>
            <a:ext cx="290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badi" panose="020B0604020104020204" pitchFamily="34" charset="0"/>
                <a:cs typeface="TH SarabunPSK" panose="020B0500040200020003" pitchFamily="34" charset="-34"/>
              </a:rPr>
              <a:t>ผลลัพธ์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E6FFD02-D7EE-4E6F-984F-FADC065EBFA4}"/>
              </a:ext>
            </a:extLst>
          </p:cNvPr>
          <p:cNvSpPr txBox="1"/>
          <p:nvPr/>
        </p:nvSpPr>
        <p:spPr>
          <a:xfrm>
            <a:off x="3581417" y="3989434"/>
            <a:ext cx="3276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การจ้างงาน</a:t>
            </a:r>
          </a:p>
          <a:p>
            <a:pPr marL="228600" indent="-228600">
              <a:buAutoNum type="arabicPeriod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การพัฒนาทักษะ</a:t>
            </a:r>
          </a:p>
          <a:p>
            <a:pPr marL="228600" indent="-228600">
              <a:buAutoNum type="arabicPeriod"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การยกระดับเศรษฐกิจและสังคมรายตำบลแบบบูรณาการ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Community Big Data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F34DD3-85A2-4147-8D0A-B1B147CEB687}"/>
              </a:ext>
            </a:extLst>
          </p:cNvPr>
          <p:cNvSpPr txBox="1"/>
          <p:nvPr/>
        </p:nvSpPr>
        <p:spPr>
          <a:xfrm>
            <a:off x="3487137" y="4874491"/>
            <a:ext cx="32765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นำเสนอผลลัพธ์ที่เกิดขึ้นจากการดำเนินโครงการฯ ใน 4 หัวข้อ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582FE8-15FB-445A-80B5-B4E1DD8CA1AB}"/>
              </a:ext>
            </a:extLst>
          </p:cNvPr>
          <p:cNvSpPr/>
          <p:nvPr/>
        </p:nvSpPr>
        <p:spPr>
          <a:xfrm>
            <a:off x="3516467" y="7161675"/>
            <a:ext cx="3328832" cy="775825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59E0689-8009-44FB-A407-FAF22449FD29}"/>
              </a:ext>
            </a:extLst>
          </p:cNvPr>
          <p:cNvSpPr txBox="1"/>
          <p:nvPr/>
        </p:nvSpPr>
        <p:spPr>
          <a:xfrm>
            <a:off x="3501537" y="7222652"/>
            <a:ext cx="290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501537" y="5373500"/>
            <a:ext cx="4702927" cy="1695549"/>
            <a:chOff x="3501537" y="5373500"/>
            <a:chExt cx="4702927" cy="169554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09D083A-DF8B-4B5B-B3DE-402DC1CB534A}"/>
                </a:ext>
              </a:extLst>
            </p:cNvPr>
            <p:cNvSpPr/>
            <p:nvPr/>
          </p:nvSpPr>
          <p:spPr>
            <a:xfrm>
              <a:off x="3516467" y="5389441"/>
              <a:ext cx="1555885" cy="167960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87D9796-9C30-4C64-84F1-648B6C25DB91}"/>
                </a:ext>
              </a:extLst>
            </p:cNvPr>
            <p:cNvSpPr/>
            <p:nvPr/>
          </p:nvSpPr>
          <p:spPr>
            <a:xfrm>
              <a:off x="5253953" y="5389441"/>
              <a:ext cx="1599877" cy="167960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2198C92-6AD6-4C84-A7FE-F35D31C87A99}"/>
                </a:ext>
              </a:extLst>
            </p:cNvPr>
            <p:cNvSpPr txBox="1"/>
            <p:nvPr/>
          </p:nvSpPr>
          <p:spPr>
            <a:xfrm>
              <a:off x="3501537" y="5373500"/>
              <a:ext cx="2906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ผลลัพธ์เชิงเศรษฐกิจ</a:t>
              </a:r>
              <a:endParaRPr lang="en-US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BBECCA2-AEFB-4EC5-82AE-CCD1288CB258}"/>
                </a:ext>
              </a:extLst>
            </p:cNvPr>
            <p:cNvSpPr txBox="1"/>
            <p:nvPr/>
          </p:nvSpPr>
          <p:spPr>
            <a:xfrm>
              <a:off x="5297945" y="5373500"/>
              <a:ext cx="2906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ผลลัพธ์เชิงสังคม</a:t>
              </a:r>
              <a:endParaRPr lang="en-US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6C345B4-E5C7-4082-90A9-5405F828E243}"/>
                </a:ext>
              </a:extLst>
            </p:cNvPr>
            <p:cNvSpPr txBox="1"/>
            <p:nvPr/>
          </p:nvSpPr>
          <p:spPr>
            <a:xfrm>
              <a:off x="3520369" y="5648628"/>
              <a:ext cx="1472116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คำอธิบาย</a:t>
              </a:r>
              <a:r>
                <a:rPr lang="en-US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เช่น </a:t>
              </a:r>
            </a:p>
            <a:p>
              <a:pPr marL="90488" indent="-90488">
                <a:buAutoNum type="arabicParenR"/>
              </a:pPr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รายได้ที่เพิ่มขึ้น </a:t>
              </a: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</a:t>
              </a:r>
              <a:r>
                <a:rPr lang="en-US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- </a:t>
              </a:r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ร้อยละ...</a:t>
              </a: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- ...บาท/ปี </a:t>
              </a: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- ...บาท/ครัวเรือน</a:t>
              </a: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2) การเพิ่มผลิตภาพ (</a:t>
              </a:r>
              <a:r>
                <a:rPr lang="en-US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productivity</a:t>
              </a:r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 เช่น ต้นทุนที่ลดลง (ร้อยละ) ผลผลิตที่เพิ่มขึ้น (ร้อยละ) แรงงานที่ลดลง (ร้อยละ) เป็นต้น</a:t>
              </a: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3) อื่นๆ (โปรดระบุ)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6C345B4-E5C7-4082-90A9-5405F828E243}"/>
                </a:ext>
              </a:extLst>
            </p:cNvPr>
            <p:cNvSpPr txBox="1"/>
            <p:nvPr/>
          </p:nvSpPr>
          <p:spPr>
            <a:xfrm>
              <a:off x="5297945" y="5648628"/>
              <a:ext cx="15473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คำอธิบาย</a:t>
              </a:r>
              <a:r>
                <a:rPr lang="en-US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เช่น </a:t>
              </a:r>
            </a:p>
            <a:p>
              <a:pPr marL="90488" indent="-90488">
                <a:buAutoNum type="arabicParenR"/>
              </a:pPr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คุณภาพชีวิตที่ดีขึ้น</a:t>
              </a: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2) </a:t>
              </a:r>
              <a:r>
                <a:rPr lang="th-TH" sz="9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การย้ายถิ่นฐานเพื่อออกไปหางานทำลดลง</a:t>
              </a:r>
            </a:p>
            <a:p>
              <a:r>
                <a:rPr lang="th-TH" sz="9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3) ลดความเหลื่อมล้ำด้านรายได้ของคนใน</a:t>
              </a:r>
            </a:p>
            <a:p>
              <a:r>
                <a:rPr lang="th-TH" sz="9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 ชุมชน</a:t>
              </a:r>
            </a:p>
            <a:p>
              <a:r>
                <a:rPr lang="th-TH" sz="9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4) การเข้าถึงระบบการรักษาพยาบาลอย่าง</a:t>
              </a:r>
            </a:p>
            <a:p>
              <a:r>
                <a:rPr lang="th-TH" sz="900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    ทั่วถึง</a:t>
              </a:r>
              <a:endParaRPr lang="en-US" sz="900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r>
                <a:rPr lang="th-TH" sz="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ฯลฯ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724206" y="8760016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แบบฟอร์ม/1 ตำบล</a:t>
            </a:r>
          </a:p>
        </p:txBody>
      </p:sp>
      <p:sp>
        <p:nvSpPr>
          <p:cNvPr id="32" name="Wave 31"/>
          <p:cNvSpPr/>
          <p:nvPr/>
        </p:nvSpPr>
        <p:spPr>
          <a:xfrm>
            <a:off x="147637" y="40063"/>
            <a:ext cx="3133725" cy="766936"/>
          </a:xfrm>
          <a:prstGeom prst="wav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TextBox 32"/>
          <p:cNvSpPr txBox="1"/>
          <p:nvPr/>
        </p:nvSpPr>
        <p:spPr>
          <a:xfrm>
            <a:off x="723036" y="245798"/>
            <a:ext cx="2303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การดำเนินงานรายตำบล (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TSI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6582FE8-15FB-445A-80B5-B4E1DD8CA1AB}"/>
              </a:ext>
            </a:extLst>
          </p:cNvPr>
          <p:cNvSpPr/>
          <p:nvPr/>
        </p:nvSpPr>
        <p:spPr>
          <a:xfrm>
            <a:off x="3516467" y="8014298"/>
            <a:ext cx="3328832" cy="596302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59E0689-8009-44FB-A407-FAF22449FD29}"/>
              </a:ext>
            </a:extLst>
          </p:cNvPr>
          <p:cNvSpPr txBox="1"/>
          <p:nvPr/>
        </p:nvSpPr>
        <p:spPr>
          <a:xfrm>
            <a:off x="3501537" y="8036967"/>
            <a:ext cx="3172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 ....................................................................</a:t>
            </a:r>
          </a:p>
          <a:p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เบอร์ติดต่อ...................หน่วยงาน...............</a:t>
            </a:r>
            <a:endParaRPr lang="en-US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EEEA37E-BB4E-48E7-9CDD-0B64B2E7B39E}"/>
              </a:ext>
            </a:extLst>
          </p:cNvPr>
          <p:cNvSpPr txBox="1"/>
          <p:nvPr/>
        </p:nvSpPr>
        <p:spPr>
          <a:xfrm>
            <a:off x="3568717" y="7514032"/>
            <a:ext cx="327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ข้อเสนอแนะในการดำเนินงานโครงการ 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U2T 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ให้บรรลุเป้าหมาย ตามวัตถุประสงค์การยกระดับเศรษฐกิจและสังคมรายตำบล</a:t>
            </a:r>
            <a:endParaRPr lang="en-US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5" name="รูปภาพ 34">
            <a:extLst>
              <a:ext uri="{FF2B5EF4-FFF2-40B4-BE49-F238E27FC236}">
                <a16:creationId xmlns:a16="http://schemas.microsoft.com/office/drawing/2014/main" id="{CABDB28F-87D5-4CEE-A960-8596855460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023" y="150655"/>
            <a:ext cx="588041" cy="69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8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</TotalTime>
  <Words>281</Words>
  <Application>Microsoft Office PowerPoint</Application>
  <PresentationFormat>นำเสนอทางหน้าจอ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TH Sarabun New</vt:lpstr>
      <vt:lpstr>TH SarabunPSK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สกุลวรรณ อรชุน</dc:creator>
  <cp:lastModifiedBy>Chanokyada</cp:lastModifiedBy>
  <cp:revision>48</cp:revision>
  <cp:lastPrinted>2021-11-04T08:40:57Z</cp:lastPrinted>
  <dcterms:created xsi:type="dcterms:W3CDTF">2021-11-02T10:21:36Z</dcterms:created>
  <dcterms:modified xsi:type="dcterms:W3CDTF">2021-11-11T03:13:45Z</dcterms:modified>
</cp:coreProperties>
</file>