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680" r:id="rId4"/>
  </p:sldMasterIdLst>
  <p:notesMasterIdLst>
    <p:notesMasterId r:id="rId48"/>
  </p:notesMasterIdLst>
  <p:handoutMasterIdLst>
    <p:handoutMasterId r:id="rId49"/>
  </p:handoutMasterIdLst>
  <p:sldIdLst>
    <p:sldId id="270" r:id="rId5"/>
    <p:sldId id="356" r:id="rId6"/>
    <p:sldId id="358" r:id="rId7"/>
    <p:sldId id="373" r:id="rId8"/>
    <p:sldId id="375" r:id="rId9"/>
    <p:sldId id="380" r:id="rId10"/>
    <p:sldId id="374" r:id="rId11"/>
    <p:sldId id="397" r:id="rId12"/>
    <p:sldId id="370" r:id="rId13"/>
    <p:sldId id="378" r:id="rId14"/>
    <p:sldId id="377" r:id="rId15"/>
    <p:sldId id="379" r:id="rId16"/>
    <p:sldId id="376" r:id="rId17"/>
    <p:sldId id="381" r:id="rId18"/>
    <p:sldId id="382" r:id="rId19"/>
    <p:sldId id="383" r:id="rId20"/>
    <p:sldId id="384" r:id="rId21"/>
    <p:sldId id="385" r:id="rId22"/>
    <p:sldId id="386" r:id="rId23"/>
    <p:sldId id="388" r:id="rId24"/>
    <p:sldId id="389" r:id="rId25"/>
    <p:sldId id="390" r:id="rId26"/>
    <p:sldId id="391" r:id="rId27"/>
    <p:sldId id="392" r:id="rId28"/>
    <p:sldId id="393" r:id="rId29"/>
    <p:sldId id="257" r:id="rId30"/>
    <p:sldId id="262" r:id="rId31"/>
    <p:sldId id="263" r:id="rId32"/>
    <p:sldId id="265" r:id="rId33"/>
    <p:sldId id="261" r:id="rId34"/>
    <p:sldId id="394" r:id="rId35"/>
    <p:sldId id="266" r:id="rId36"/>
    <p:sldId id="267" r:id="rId37"/>
    <p:sldId id="268" r:id="rId38"/>
    <p:sldId id="269" r:id="rId39"/>
    <p:sldId id="271" r:id="rId40"/>
    <p:sldId id="387" r:id="rId41"/>
    <p:sldId id="396" r:id="rId42"/>
    <p:sldId id="395" r:id="rId43"/>
    <p:sldId id="258" r:id="rId44"/>
    <p:sldId id="259" r:id="rId45"/>
    <p:sldId id="260" r:id="rId46"/>
    <p:sldId id="371" r:id="rId4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9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22" y="96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รายงานผลการเบิกจ่าย ณ วันที่ 9 ตุลาคม 2564 คณะครุศาสตร์</a:t>
            </a: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ครุศาสตร์!$C$1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ครุศาสตร์!$B$2:$B$7</c:f>
              <c:strCache>
                <c:ptCount val="6"/>
                <c:pt idx="0">
                  <c:v>โครงการพัฒนาทักษะ Social Skill คณะครุศาสตร์</c:v>
                </c:pt>
                <c:pt idx="1">
                  <c:v>โครงการบริหารจัดการ</c:v>
                </c:pt>
                <c:pt idx="2">
                  <c:v> ตำบลม่วงลาย อำเภอเมือง จังหวัดสกลนคร </c:v>
                </c:pt>
                <c:pt idx="3">
                  <c:v> ตำบลไฮหย่อง อำเภอพังโคน จังหวัดสกลนคร</c:v>
                </c:pt>
                <c:pt idx="4">
                  <c:v>ตำบลพังโคน อำเภอพังโคน จังหวัดสกลนคร </c:v>
                </c:pt>
                <c:pt idx="5">
                  <c:v>ตำบลท่าแร่ อำเภอเมือง จังหวัดสกลนคร</c:v>
                </c:pt>
              </c:strCache>
            </c:strRef>
          </c:cat>
          <c:val>
            <c:numRef>
              <c:f>ครุศาสตร์!$C$2:$C$7</c:f>
              <c:numCache>
                <c:formatCode>#,##0.00</c:formatCode>
                <c:ptCount val="6"/>
                <c:pt idx="0">
                  <c:v>35000</c:v>
                </c:pt>
                <c:pt idx="1">
                  <c:v>94000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5-4379-A20C-4AAA701C8BD1}"/>
            </c:ext>
          </c:extLst>
        </c:ser>
        <c:ser>
          <c:idx val="1"/>
          <c:order val="1"/>
          <c:tx>
            <c:strRef>
              <c:f>ครุศาสตร์!$D$1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ครุศาสตร์!$B$2:$B$7</c:f>
              <c:strCache>
                <c:ptCount val="6"/>
                <c:pt idx="0">
                  <c:v>โครงการพัฒนาทักษะ Social Skill คณะครุศาสตร์</c:v>
                </c:pt>
                <c:pt idx="1">
                  <c:v>โครงการบริหารจัดการ</c:v>
                </c:pt>
                <c:pt idx="2">
                  <c:v> ตำบลม่วงลาย อำเภอเมือง จังหวัดสกลนคร </c:v>
                </c:pt>
                <c:pt idx="3">
                  <c:v> ตำบลไฮหย่อง อำเภอพังโคน จังหวัดสกลนคร</c:v>
                </c:pt>
                <c:pt idx="4">
                  <c:v>ตำบลพังโคน อำเภอพังโคน จังหวัดสกลนคร </c:v>
                </c:pt>
                <c:pt idx="5">
                  <c:v>ตำบลท่าแร่ อำเภอเมือง จังหวัดสกลนคร</c:v>
                </c:pt>
              </c:strCache>
            </c:strRef>
          </c:cat>
          <c:val>
            <c:numRef>
              <c:f>ครุศาสตร์!$D$2:$D$7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 formatCode="#,##0.00">
                  <c:v>205000</c:v>
                </c:pt>
                <c:pt idx="3" formatCode="#,##0.00">
                  <c:v>30000</c:v>
                </c:pt>
                <c:pt idx="4" formatCode="#,##0.00">
                  <c:v>351000</c:v>
                </c:pt>
                <c:pt idx="5" formatCode="#,##0.00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5-4379-A20C-4AAA701C8B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3338704"/>
        <c:axId val="663332048"/>
      </c:barChart>
      <c:catAx>
        <c:axId val="66333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63332048"/>
        <c:crosses val="autoZero"/>
        <c:auto val="1"/>
        <c:lblAlgn val="ctr"/>
        <c:lblOffset val="100"/>
        <c:noMultiLvlLbl val="0"/>
      </c:catAx>
      <c:valAx>
        <c:axId val="66333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6333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 i="0" baseline="0" dirty="0">
                <a:solidFill>
                  <a:sysClr val="windowText" lastClr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รายงานผลการเบิกจ่าย คณะเทคโนโลยีการเกษตร </a:t>
            </a:r>
            <a:r>
              <a:rPr lang="th-TH" sz="1400" b="1" i="0" u="none" strike="noStrike" baseline="0" dirty="0">
                <a:effectLst/>
              </a:rPr>
              <a:t>ณ วันที่ 9 ตุลาคม 2564 </a:t>
            </a:r>
            <a:endParaRPr lang="th-TH" dirty="0">
              <a:solidFill>
                <a:sysClr val="windowText" lastClr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เกษตร!$B$1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เกษตร!$A$2:$A$7</c:f>
              <c:strCache>
                <c:ptCount val="6"/>
                <c:pt idx="0">
                  <c:v>โครงการพัฒนาทักษะ Social Skill </c:v>
                </c:pt>
                <c:pt idx="1">
                  <c:v>โครงการบริหารจัดการ</c:v>
                </c:pt>
                <c:pt idx="2">
                  <c:v>ตำบลม่วง อำเภอบ้านม่วง จังหวัดสกลนคร</c:v>
                </c:pt>
                <c:pt idx="3">
                  <c:v>ตำบลสร้างค้อ อำเภอภูพาน จังหวัดสกลนคร</c:v>
                </c:pt>
                <c:pt idx="4">
                  <c:v> ตำบลวัฒนา อำเภอส่องดาว จังหวัดสกลนคร</c:v>
                </c:pt>
                <c:pt idx="5">
                  <c:v> ตำบลโคกศิลา อำเภอเจริญศิลป์ จังหวัดสกลนคร</c:v>
                </c:pt>
              </c:strCache>
            </c:strRef>
          </c:cat>
          <c:val>
            <c:numRef>
              <c:f>เกษตร!$B$2:$B$7</c:f>
              <c:numCache>
                <c:formatCode>#,##0.00</c:formatCode>
                <c:ptCount val="6"/>
                <c:pt idx="0">
                  <c:v>35000</c:v>
                </c:pt>
                <c:pt idx="1">
                  <c:v>94000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6-4698-868D-803DBDBE74C8}"/>
            </c:ext>
          </c:extLst>
        </c:ser>
        <c:ser>
          <c:idx val="1"/>
          <c:order val="1"/>
          <c:tx>
            <c:strRef>
              <c:f>เกษตร!$C$1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เกษตร!$A$2:$A$7</c:f>
              <c:strCache>
                <c:ptCount val="6"/>
                <c:pt idx="0">
                  <c:v>โครงการพัฒนาทักษะ Social Skill </c:v>
                </c:pt>
                <c:pt idx="1">
                  <c:v>โครงการบริหารจัดการ</c:v>
                </c:pt>
                <c:pt idx="2">
                  <c:v>ตำบลม่วง อำเภอบ้านม่วง จังหวัดสกลนคร</c:v>
                </c:pt>
                <c:pt idx="3">
                  <c:v>ตำบลสร้างค้อ อำเภอภูพาน จังหวัดสกลนคร</c:v>
                </c:pt>
                <c:pt idx="4">
                  <c:v> ตำบลวัฒนา อำเภอส่องดาว จังหวัดสกลนคร</c:v>
                </c:pt>
                <c:pt idx="5">
                  <c:v> ตำบลโคกศิลา อำเภอเจริญศิลป์ จังหวัดสกลนคร</c:v>
                </c:pt>
              </c:strCache>
            </c:strRef>
          </c:cat>
          <c:val>
            <c:numRef>
              <c:f>เกษตร!$C$2:$C$7</c:f>
              <c:numCache>
                <c:formatCode>#,##0.00</c:formatCode>
                <c:ptCount val="6"/>
                <c:pt idx="0">
                  <c:v>34998.9</c:v>
                </c:pt>
                <c:pt idx="1">
                  <c:v>41988</c:v>
                </c:pt>
                <c:pt idx="2">
                  <c:v>669857</c:v>
                </c:pt>
                <c:pt idx="3">
                  <c:v>581799.71</c:v>
                </c:pt>
                <c:pt idx="4">
                  <c:v>799944</c:v>
                </c:pt>
                <c:pt idx="5">
                  <c:v>561922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D6-4698-868D-803DBDBE74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7168928"/>
        <c:axId val="647163936"/>
      </c:barChart>
      <c:catAx>
        <c:axId val="64716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47163936"/>
        <c:crosses val="autoZero"/>
        <c:auto val="1"/>
        <c:lblAlgn val="ctr"/>
        <c:lblOffset val="100"/>
        <c:noMultiLvlLbl val="0"/>
      </c:catAx>
      <c:valAx>
        <c:axId val="647163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4716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h-TH" sz="2000" b="1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ผลเบิกจ่ายคณะเทคโนโลยีอุตสาหกรรม ณ วันที่ 9 ตุลาคม 2564 </a:t>
            </a: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อุต!$B$1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อุต!$A$2:$A$7</c:f>
              <c:strCache>
                <c:ptCount val="6"/>
                <c:pt idx="0">
                  <c:v>โครงการพัฒนา Social Skill </c:v>
                </c:pt>
                <c:pt idx="1">
                  <c:v>โครงการบริหารจัดการ</c:v>
                </c:pt>
                <c:pt idx="2">
                  <c:v>ตำบลนาตาล</c:v>
                </c:pt>
                <c:pt idx="3">
                  <c:v>ตำบลจันทร์เพ็ญ</c:v>
                </c:pt>
                <c:pt idx="4">
                  <c:v>ตำบลนาหัวบ่อ</c:v>
                </c:pt>
                <c:pt idx="5">
                  <c:v>ตำบลกกตูม</c:v>
                </c:pt>
              </c:strCache>
            </c:strRef>
          </c:cat>
          <c:val>
            <c:numRef>
              <c:f>อุต!$B$2:$B$7</c:f>
              <c:numCache>
                <c:formatCode>#,##0.00</c:formatCode>
                <c:ptCount val="6"/>
                <c:pt idx="0">
                  <c:v>35000</c:v>
                </c:pt>
                <c:pt idx="1">
                  <c:v>94000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A-4048-81FE-D43503937828}"/>
            </c:ext>
          </c:extLst>
        </c:ser>
        <c:ser>
          <c:idx val="1"/>
          <c:order val="1"/>
          <c:tx>
            <c:strRef>
              <c:f>อุต!$C$1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อุต!$A$2:$A$7</c:f>
              <c:strCache>
                <c:ptCount val="6"/>
                <c:pt idx="0">
                  <c:v>โครงการพัฒนา Social Skill </c:v>
                </c:pt>
                <c:pt idx="1">
                  <c:v>โครงการบริหารจัดการ</c:v>
                </c:pt>
                <c:pt idx="2">
                  <c:v>ตำบลนาตาล</c:v>
                </c:pt>
                <c:pt idx="3">
                  <c:v>ตำบลจันทร์เพ็ญ</c:v>
                </c:pt>
                <c:pt idx="4">
                  <c:v>ตำบลนาหัวบ่อ</c:v>
                </c:pt>
                <c:pt idx="5">
                  <c:v>ตำบลกกตูม</c:v>
                </c:pt>
              </c:strCache>
            </c:strRef>
          </c:cat>
          <c:val>
            <c:numRef>
              <c:f>อุต!$C$2:$C$7</c:f>
              <c:numCache>
                <c:formatCode>#,##0.00</c:formatCode>
                <c:ptCount val="6"/>
                <c:pt idx="0">
                  <c:v>35000</c:v>
                </c:pt>
                <c:pt idx="1">
                  <c:v>4732</c:v>
                </c:pt>
                <c:pt idx="2">
                  <c:v>259566</c:v>
                </c:pt>
                <c:pt idx="3">
                  <c:v>181388</c:v>
                </c:pt>
                <c:pt idx="4">
                  <c:v>117506</c:v>
                </c:pt>
                <c:pt idx="5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5A-4048-81FE-D435039378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9275840"/>
        <c:axId val="669272096"/>
      </c:barChart>
      <c:catAx>
        <c:axId val="66927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69272096"/>
        <c:crosses val="autoZero"/>
        <c:auto val="1"/>
        <c:lblAlgn val="ctr"/>
        <c:lblOffset val="100"/>
        <c:noMultiLvlLbl val="0"/>
      </c:catAx>
      <c:valAx>
        <c:axId val="66927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6927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ผลเบิกจ่ายคณะมนุษศาสตร์และสังคมศาสตร์ </a:t>
            </a:r>
            <a:r>
              <a:rPr lang="th-TH" sz="1800" b="1" i="0" u="none" strike="noStrike" baseline="0" dirty="0">
                <a:effectLst/>
              </a:rPr>
              <a:t>ณ วันที่ 9 ตุลาคม 2564 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มนุษ!$B$1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มนุษ!$A$2:$A$7</c:f>
              <c:strCache>
                <c:ptCount val="6"/>
                <c:pt idx="0">
                  <c:v>โครงการบริหารจัดการ</c:v>
                </c:pt>
                <c:pt idx="1">
                  <c:v>โครงการพัฒนาทักษะ Social skill</c:v>
                </c:pt>
                <c:pt idx="2">
                  <c:v>ตำบลค้อเขียว</c:v>
                </c:pt>
                <c:pt idx="3">
                  <c:v>ตำบลด่านม่วงคำ </c:v>
                </c:pt>
                <c:pt idx="4">
                  <c:v>ตำบลหนองบัว</c:v>
                </c:pt>
                <c:pt idx="5">
                  <c:v>ตำบลหนองสนม </c:v>
                </c:pt>
              </c:strCache>
            </c:strRef>
          </c:cat>
          <c:val>
            <c:numRef>
              <c:f>มนุษ!$B$2:$B$7</c:f>
              <c:numCache>
                <c:formatCode>#,##0.00</c:formatCode>
                <c:ptCount val="6"/>
                <c:pt idx="0">
                  <c:v>94000</c:v>
                </c:pt>
                <c:pt idx="1">
                  <c:v>35000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C8-49E6-A0B4-83B959446646}"/>
            </c:ext>
          </c:extLst>
        </c:ser>
        <c:ser>
          <c:idx val="1"/>
          <c:order val="1"/>
          <c:tx>
            <c:strRef>
              <c:f>มนุษ!$C$1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มนุษ!$A$2:$A$7</c:f>
              <c:strCache>
                <c:ptCount val="6"/>
                <c:pt idx="0">
                  <c:v>โครงการบริหารจัดการ</c:v>
                </c:pt>
                <c:pt idx="1">
                  <c:v>โครงการพัฒนาทักษะ Social skill</c:v>
                </c:pt>
                <c:pt idx="2">
                  <c:v>ตำบลค้อเขียว</c:v>
                </c:pt>
                <c:pt idx="3">
                  <c:v>ตำบลด่านม่วงคำ </c:v>
                </c:pt>
                <c:pt idx="4">
                  <c:v>ตำบลหนองบัว</c:v>
                </c:pt>
                <c:pt idx="5">
                  <c:v>ตำบลหนองสนม </c:v>
                </c:pt>
              </c:strCache>
            </c:strRef>
          </c:cat>
          <c:val>
            <c:numRef>
              <c:f>มนุษ!$C$2:$C$7</c:f>
              <c:numCache>
                <c:formatCode>#,##0.00</c:formatCode>
                <c:ptCount val="6"/>
                <c:pt idx="0">
                  <c:v>16000</c:v>
                </c:pt>
                <c:pt idx="1">
                  <c:v>34948</c:v>
                </c:pt>
                <c:pt idx="2">
                  <c:v>792430</c:v>
                </c:pt>
                <c:pt idx="3">
                  <c:v>800000</c:v>
                </c:pt>
                <c:pt idx="4">
                  <c:v>800000</c:v>
                </c:pt>
                <c:pt idx="5">
                  <c:v>689651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C8-49E6-A0B4-83B95944664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3633024"/>
        <c:axId val="366774720"/>
      </c:barChart>
      <c:catAx>
        <c:axId val="52363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366774720"/>
        <c:crosses val="autoZero"/>
        <c:auto val="1"/>
        <c:lblAlgn val="ctr"/>
        <c:lblOffset val="100"/>
        <c:noMultiLvlLbl val="0"/>
      </c:catAx>
      <c:valAx>
        <c:axId val="36677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52363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ผลเบิกจ่ายคณะวิทยาการจัดการ </a:t>
            </a:r>
            <a:r>
              <a:rPr lang="th-TH" sz="1800" b="1" i="0" u="none" strike="noStrike" baseline="0" dirty="0">
                <a:effectLst/>
              </a:rPr>
              <a:t>ณ วันที่ 9 ตุลาคม 2564 </a:t>
            </a:r>
            <a:endParaRPr lang="th-TH" sz="1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วจ!$B$1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วจ!$A$2:$A$7</c:f>
              <c:strCache>
                <c:ptCount val="6"/>
                <c:pt idx="0">
                  <c:v>โครงการบริหารจัดการ</c:v>
                </c:pt>
                <c:pt idx="1">
                  <c:v>โครงการพัฒนาทักษะ Social Skills </c:v>
                </c:pt>
                <c:pt idx="2">
                  <c:v>ตำบลเหล่าโพนค้อ </c:v>
                </c:pt>
                <c:pt idx="3">
                  <c:v>ตำบลท่าก้อน</c:v>
                </c:pt>
                <c:pt idx="4">
                  <c:v>ตำบลบ้านแป้น</c:v>
                </c:pt>
                <c:pt idx="5">
                  <c:v>ตำบลพันนา</c:v>
                </c:pt>
              </c:strCache>
            </c:strRef>
          </c:cat>
          <c:val>
            <c:numRef>
              <c:f>วจ!$B$2:$B$7</c:f>
              <c:numCache>
                <c:formatCode>#,##0.00</c:formatCode>
                <c:ptCount val="6"/>
                <c:pt idx="0">
                  <c:v>94000</c:v>
                </c:pt>
                <c:pt idx="1">
                  <c:v>35000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9D-420C-8462-9936357A2E36}"/>
            </c:ext>
          </c:extLst>
        </c:ser>
        <c:ser>
          <c:idx val="1"/>
          <c:order val="1"/>
          <c:tx>
            <c:strRef>
              <c:f>วจ!$C$1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วจ!$A$2:$A$7</c:f>
              <c:strCache>
                <c:ptCount val="6"/>
                <c:pt idx="0">
                  <c:v>โครงการบริหารจัดการ</c:v>
                </c:pt>
                <c:pt idx="1">
                  <c:v>โครงการพัฒนาทักษะ Social Skills </c:v>
                </c:pt>
                <c:pt idx="2">
                  <c:v>ตำบลเหล่าโพนค้อ </c:v>
                </c:pt>
                <c:pt idx="3">
                  <c:v>ตำบลท่าก้อน</c:v>
                </c:pt>
                <c:pt idx="4">
                  <c:v>ตำบลบ้านแป้น</c:v>
                </c:pt>
                <c:pt idx="5">
                  <c:v>ตำบลพันนา</c:v>
                </c:pt>
              </c:strCache>
            </c:strRef>
          </c:cat>
          <c:val>
            <c:numRef>
              <c:f>วจ!$C$2:$C$7</c:f>
              <c:numCache>
                <c:formatCode>#,##0.00</c:formatCode>
                <c:ptCount val="6"/>
                <c:pt idx="0">
                  <c:v>43580</c:v>
                </c:pt>
                <c:pt idx="1">
                  <c:v>35000</c:v>
                </c:pt>
                <c:pt idx="2">
                  <c:v>745120</c:v>
                </c:pt>
                <c:pt idx="3">
                  <c:v>327000</c:v>
                </c:pt>
                <c:pt idx="4">
                  <c:v>532760</c:v>
                </c:pt>
                <c:pt idx="5">
                  <c:v>751768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9D-420C-8462-9936357A2E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7168512"/>
        <c:axId val="647180160"/>
      </c:barChart>
      <c:catAx>
        <c:axId val="64716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47180160"/>
        <c:crosses val="autoZero"/>
        <c:auto val="1"/>
        <c:lblAlgn val="ctr"/>
        <c:lblOffset val="100"/>
        <c:noMultiLvlLbl val="0"/>
      </c:catAx>
      <c:valAx>
        <c:axId val="64718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47168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ผลเบิกจ่ายคณะวิทยาศาสตร์และเทคโนโลยี </a:t>
            </a:r>
            <a:r>
              <a:rPr lang="th-TH" sz="2000" b="1" i="0" u="none" strike="noStrike" baseline="0" dirty="0">
                <a:effectLst/>
              </a:rPr>
              <a:t>ณ วันที่ 9 ตุลาคม 2564 </a:t>
            </a:r>
            <a:endParaRPr lang="th-TH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วิทย!$B$1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วิทย!$A$2:$A$7</c:f>
              <c:strCache>
                <c:ptCount val="6"/>
                <c:pt idx="0">
                  <c:v>โครงการพัฒนาทักษะก Social skill </c:v>
                </c:pt>
                <c:pt idx="1">
                  <c:v>โครงการบริหารจัดการ</c:v>
                </c:pt>
                <c:pt idx="2">
                  <c:v>ตำบลแพด </c:v>
                </c:pt>
                <c:pt idx="3">
                  <c:v>ตำบลนาม่อง </c:v>
                </c:pt>
                <c:pt idx="4">
                  <c:v>ตำบลเหล่าปอแดง</c:v>
                </c:pt>
                <c:pt idx="5">
                  <c:v>ตำบลนาโสก </c:v>
                </c:pt>
              </c:strCache>
            </c:strRef>
          </c:cat>
          <c:val>
            <c:numRef>
              <c:f>วิทย!$B$2:$B$7</c:f>
              <c:numCache>
                <c:formatCode>#,##0.00</c:formatCode>
                <c:ptCount val="6"/>
                <c:pt idx="0">
                  <c:v>35000</c:v>
                </c:pt>
                <c:pt idx="1">
                  <c:v>94000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2F-4A26-83EC-597370210F06}"/>
            </c:ext>
          </c:extLst>
        </c:ser>
        <c:ser>
          <c:idx val="1"/>
          <c:order val="1"/>
          <c:tx>
            <c:strRef>
              <c:f>วิทย!$C$1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วิทย!$A$2:$A$7</c:f>
              <c:strCache>
                <c:ptCount val="6"/>
                <c:pt idx="0">
                  <c:v>โครงการพัฒนาทักษะก Social skill </c:v>
                </c:pt>
                <c:pt idx="1">
                  <c:v>โครงการบริหารจัดการ</c:v>
                </c:pt>
                <c:pt idx="2">
                  <c:v>ตำบลแพด </c:v>
                </c:pt>
                <c:pt idx="3">
                  <c:v>ตำบลนาม่อง </c:v>
                </c:pt>
                <c:pt idx="4">
                  <c:v>ตำบลเหล่าปอแดง</c:v>
                </c:pt>
                <c:pt idx="5">
                  <c:v>ตำบลนาโสก </c:v>
                </c:pt>
              </c:strCache>
            </c:strRef>
          </c:cat>
          <c:val>
            <c:numRef>
              <c:f>วิทย!$C$2:$C$7</c:f>
              <c:numCache>
                <c:formatCode>#,##0.00</c:formatCode>
                <c:ptCount val="6"/>
                <c:pt idx="0">
                  <c:v>32970</c:v>
                </c:pt>
                <c:pt idx="1">
                  <c:v>54940.2</c:v>
                </c:pt>
                <c:pt idx="2">
                  <c:v>435916.45</c:v>
                </c:pt>
                <c:pt idx="3">
                  <c:v>665782</c:v>
                </c:pt>
                <c:pt idx="4">
                  <c:v>361758</c:v>
                </c:pt>
                <c:pt idx="5">
                  <c:v>305122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2F-4A26-83EC-597370210F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33126496"/>
        <c:axId val="733123584"/>
      </c:barChart>
      <c:catAx>
        <c:axId val="733126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33123584"/>
        <c:crosses val="autoZero"/>
        <c:auto val="1"/>
        <c:lblAlgn val="ctr"/>
        <c:lblOffset val="100"/>
        <c:noMultiLvlLbl val="0"/>
      </c:catAx>
      <c:valAx>
        <c:axId val="73312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733126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ผลเบิกจ่าย</a:t>
            </a:r>
            <a:r>
              <a:rPr lang="th-TH" sz="1800" b="1" baseline="0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สถาบันวิจัยและพัฒนา </a:t>
            </a:r>
            <a:r>
              <a:rPr lang="th-TH" sz="1800" b="1" i="0" u="none" strike="noStrike" baseline="0" dirty="0">
                <a:effectLst/>
              </a:rPr>
              <a:t>ณ วันที่ 9 ตุลาคม 2564 </a:t>
            </a:r>
            <a:endParaRPr lang="th-TH" sz="18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c:rich>
      </c:tx>
      <c:overlay val="0"/>
      <c:spPr>
        <a:solidFill>
          <a:srgbClr val="FFFF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วิจัย!$B$1</c:f>
              <c:strCache>
                <c:ptCount val="1"/>
                <c:pt idx="0">
                  <c:v>งบประมาณ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วิจัย!$A$2:$A$8</c:f>
              <c:strCache>
                <c:ptCount val="7"/>
                <c:pt idx="0">
                  <c:v>โครงการการบริหารจัดการ</c:v>
                </c:pt>
                <c:pt idx="1">
                  <c:v>โครงการพัฒนาทักษะSocial Skill</c:v>
                </c:pt>
                <c:pt idx="2">
                  <c:v>ตำบลอุ่มจาน</c:v>
                </c:pt>
                <c:pt idx="3">
                  <c:v>ตำบลกุดบาก</c:v>
                </c:pt>
                <c:pt idx="4">
                  <c:v>ตำบลบึงทวาย</c:v>
                </c:pt>
                <c:pt idx="5">
                  <c:v>ตำบลกุดไห</c:v>
                </c:pt>
                <c:pt idx="6">
                  <c:v>ตำบลเต่างอย</c:v>
                </c:pt>
              </c:strCache>
            </c:strRef>
          </c:cat>
          <c:val>
            <c:numRef>
              <c:f>วิจัย!$B$2:$B$8</c:f>
              <c:numCache>
                <c:formatCode>#,##0.00</c:formatCode>
                <c:ptCount val="7"/>
                <c:pt idx="0">
                  <c:v>157800</c:v>
                </c:pt>
                <c:pt idx="1">
                  <c:v>35000</c:v>
                </c:pt>
                <c:pt idx="2">
                  <c:v>800000</c:v>
                </c:pt>
                <c:pt idx="3">
                  <c:v>800000</c:v>
                </c:pt>
                <c:pt idx="4">
                  <c:v>800000</c:v>
                </c:pt>
                <c:pt idx="5">
                  <c:v>800000</c:v>
                </c:pt>
                <c:pt idx="6">
                  <c:v>800000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5-413B-B7F2-C75754F7B0FE}"/>
            </c:ext>
          </c:extLst>
        </c:ser>
        <c:ser>
          <c:idx val="1"/>
          <c:order val="1"/>
          <c:tx>
            <c:strRef>
              <c:f>วิจัย!$C$1</c:f>
              <c:strCache>
                <c:ptCount val="1"/>
                <c:pt idx="0">
                  <c:v>เบิกจ่ายทั้งสิ้น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TH SarabunPSK" panose="020B0500040200020003" pitchFamily="34" charset="-34"/>
                    <a:ea typeface="+mn-ea"/>
                    <a:cs typeface="TH SarabunPSK" panose="020B0500040200020003" pitchFamily="34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วิจัย!$A$2:$A$8</c:f>
              <c:strCache>
                <c:ptCount val="7"/>
                <c:pt idx="0">
                  <c:v>โครงการการบริหารจัดการ</c:v>
                </c:pt>
                <c:pt idx="1">
                  <c:v>โครงการพัฒนาทักษะSocial Skill</c:v>
                </c:pt>
                <c:pt idx="2">
                  <c:v>ตำบลอุ่มจาน</c:v>
                </c:pt>
                <c:pt idx="3">
                  <c:v>ตำบลกุดบาก</c:v>
                </c:pt>
                <c:pt idx="4">
                  <c:v>ตำบลบึงทวาย</c:v>
                </c:pt>
                <c:pt idx="5">
                  <c:v>ตำบลกุดไห</c:v>
                </c:pt>
                <c:pt idx="6">
                  <c:v>ตำบลเต่างอย</c:v>
                </c:pt>
              </c:strCache>
            </c:strRef>
          </c:cat>
          <c:val>
            <c:numRef>
              <c:f>วิจัย!$C$2:$C$8</c:f>
              <c:numCache>
                <c:formatCode>#,##0.00</c:formatCode>
                <c:ptCount val="7"/>
                <c:pt idx="0">
                  <c:v>47281</c:v>
                </c:pt>
                <c:pt idx="1">
                  <c:v>34620</c:v>
                </c:pt>
                <c:pt idx="2">
                  <c:v>281726</c:v>
                </c:pt>
                <c:pt idx="3">
                  <c:v>225296</c:v>
                </c:pt>
                <c:pt idx="4">
                  <c:v>542682</c:v>
                </c:pt>
                <c:pt idx="5">
                  <c:v>680731</c:v>
                </c:pt>
                <c:pt idx="6">
                  <c:v>588753.30000000005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45-413B-B7F2-C75754F7B0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9265440"/>
        <c:axId val="669265856"/>
      </c:barChart>
      <c:catAx>
        <c:axId val="669265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69265856"/>
        <c:crosses val="autoZero"/>
        <c:auto val="1"/>
        <c:lblAlgn val="ctr"/>
        <c:lblOffset val="100"/>
        <c:noMultiLvlLbl val="0"/>
      </c:catAx>
      <c:valAx>
        <c:axId val="66926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669265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FF0000"/>
              </a:solidFill>
              <a:latin typeface="TH SarabunPSK" panose="020B0500040200020003" pitchFamily="34" charset="-34"/>
              <a:ea typeface="+mn-ea"/>
              <a:cs typeface="TH SarabunPSK" panose="020B0500040200020003" pitchFamily="34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02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5028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832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1623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8110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534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804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3748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8770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10604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6130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16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3404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3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4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71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8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2" r:id="rId4"/>
    <p:sldLayoutId id="2147483679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43A55-41EB-40EF-869B-99EC07A1C871}" type="datetimeFigureOut">
              <a:rPr lang="th-TH" smtClean="0"/>
              <a:t>11/10/64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8A6C6-1983-4CA5-A79E-30446A3F462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0440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rapezoid 24">
            <a:extLst>
              <a:ext uri="{FF2B5EF4-FFF2-40B4-BE49-F238E27FC236}">
                <a16:creationId xmlns:a16="http://schemas.microsoft.com/office/drawing/2014/main" id="{EE533DC8-83E2-4D93-B452-8B87B8B6F957}"/>
              </a:ext>
            </a:extLst>
          </p:cNvPr>
          <p:cNvSpPr>
            <a:spLocks noChangeAspect="1"/>
          </p:cNvSpPr>
          <p:nvPr/>
        </p:nvSpPr>
        <p:spPr>
          <a:xfrm rot="8100000">
            <a:off x="7031832" y="-271794"/>
            <a:ext cx="2291042" cy="23128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F70AD76C-04C7-44D8-BF45-E013F34B020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29" y="542778"/>
            <a:ext cx="1448667" cy="111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9E86F32-94D2-4C59-B88A-F7E555EF390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50" y="542778"/>
            <a:ext cx="1068976" cy="1119788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43B96A0-6219-41E8-BA36-E2038B3CA8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480" y="559342"/>
            <a:ext cx="959946" cy="111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4A8E58BD-FA62-4B50-92BE-3A3A17B67544}"/>
              </a:ext>
            </a:extLst>
          </p:cNvPr>
          <p:cNvSpPr/>
          <p:nvPr/>
        </p:nvSpPr>
        <p:spPr>
          <a:xfrm>
            <a:off x="0" y="5339751"/>
            <a:ext cx="12192000" cy="151824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50CF8F75-82B8-40F4-AF73-98AFB3E6F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18716"/>
            <a:ext cx="12192000" cy="3779942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64C1450-21F2-4033-900D-0CDAE83D292A}"/>
              </a:ext>
            </a:extLst>
          </p:cNvPr>
          <p:cNvSpPr txBox="1"/>
          <p:nvPr/>
        </p:nvSpPr>
        <p:spPr>
          <a:xfrm>
            <a:off x="1528313" y="2014527"/>
            <a:ext cx="9687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Yu Gothic UI Semibold" panose="020B0700000000000000" pitchFamily="34" charset="-128"/>
                <a:cs typeface="TH SarabunPSK" panose="020B0500040200020003" pitchFamily="34" charset="-34"/>
              </a:rPr>
              <a:t>ประชุมคณะทำงานโครงการยกระดับเศรษฐกิจรายตำบลแบบบูรณาการ</a:t>
            </a:r>
          </a:p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Yu Gothic UI Semibold" panose="020B0700000000000000" pitchFamily="34" charset="-128"/>
                <a:cs typeface="TH SarabunPSK" panose="020B0500040200020003" pitchFamily="34" charset="-34"/>
              </a:rPr>
              <a:t>1 ตำบล 1 มหาวิทยาลัย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(มหาวิทยาลัยสู่ตำบล สร้างรากแก้วให้ประเทศ) </a:t>
            </a:r>
            <a:b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3/2564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Yu Gothic UI Semibold" panose="020B0700000000000000" pitchFamily="34" charset="-128"/>
              <a:cs typeface="TH SarabunPSK" panose="020B0500040200020003" pitchFamily="34" charset="-34"/>
            </a:endParaRPr>
          </a:p>
        </p:txBody>
      </p:sp>
      <p:sp>
        <p:nvSpPr>
          <p:cNvPr id="42" name="กล่องข้อความ 41">
            <a:extLst>
              <a:ext uri="{FF2B5EF4-FFF2-40B4-BE49-F238E27FC236}">
                <a16:creationId xmlns:a16="http://schemas.microsoft.com/office/drawing/2014/main" id="{2B796094-A9C8-4641-A29D-CDA4EBA0BBF3}"/>
              </a:ext>
            </a:extLst>
          </p:cNvPr>
          <p:cNvSpPr txBox="1"/>
          <p:nvPr/>
        </p:nvSpPr>
        <p:spPr>
          <a:xfrm>
            <a:off x="828136" y="3621599"/>
            <a:ext cx="1105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1160" indent="-391160">
              <a:tabLst>
                <a:tab pos="2971800" algn="l"/>
              </a:tabLst>
            </a:pPr>
            <a:r>
              <a:rPr lang="th-TH" sz="24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เรื่อง  การรายงานข้อมูลตัวชี้วัดการดำเนินงานกิจกรรมยกระดับเศรษฐกิจและสังคมรายตำบลแบบบูรณาการ และการเก็บข้อมูล </a:t>
            </a:r>
            <a:r>
              <a:rPr lang="en-US" sz="2400" b="1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ea typeface="Cordia New" panose="020B0304020202020204" pitchFamily="34" charset="-34"/>
                <a:cs typeface="TH SarabunIT๙" panose="020B0500040200020003" pitchFamily="34" charset="-34"/>
              </a:rPr>
              <a:t>SROI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42">
            <a:extLst>
              <a:ext uri="{FF2B5EF4-FFF2-40B4-BE49-F238E27FC236}">
                <a16:creationId xmlns:a16="http://schemas.microsoft.com/office/drawing/2014/main" id="{93D19059-717E-40BC-95A9-8EFC3F18DA4A}"/>
              </a:ext>
            </a:extLst>
          </p:cNvPr>
          <p:cNvSpPr txBox="1"/>
          <p:nvPr/>
        </p:nvSpPr>
        <p:spPr>
          <a:xfrm>
            <a:off x="2906892" y="4057883"/>
            <a:ext cx="65788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จันทร์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ตุลาคม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2564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13.30 – 15.00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น.</a:t>
            </a:r>
          </a:p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ห้องประชุมพุทธชาด ชั้น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อาคาร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</a:p>
        </p:txBody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2BA68DEB-6DED-4C80-AC4D-76058348323F}"/>
              </a:ext>
            </a:extLst>
          </p:cNvPr>
          <p:cNvSpPr txBox="1"/>
          <p:nvPr/>
        </p:nvSpPr>
        <p:spPr>
          <a:xfrm>
            <a:off x="2806599" y="6317825"/>
            <a:ext cx="657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</a:t>
            </a:r>
          </a:p>
        </p:txBody>
      </p:sp>
    </p:spTree>
    <p:extLst>
      <p:ext uri="{BB962C8B-B14F-4D97-AF65-F5344CB8AC3E}">
        <p14:creationId xmlns:p14="http://schemas.microsoft.com/office/powerpoint/2010/main" val="3086685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24516CE-80FC-4500-881C-F8EA0E7A2C01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040BEC-9197-480B-8D0A-FC3B6A8C1819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64D1EA1-5238-4F75-8868-4F5659899DAB}"/>
              </a:ext>
            </a:extLst>
          </p:cNvPr>
          <p:cNvSpPr/>
          <p:nvPr/>
        </p:nvSpPr>
        <p:spPr>
          <a:xfrm>
            <a:off x="175487" y="1884005"/>
            <a:ext cx="1917193" cy="696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EEBF29A3-794C-4636-9D38-66932A4DB2BF}"/>
              </a:ext>
            </a:extLst>
          </p:cNvPr>
          <p:cNvSpPr txBox="1">
            <a:spLocks/>
          </p:cNvSpPr>
          <p:nvPr/>
        </p:nvSpPr>
        <p:spPr>
          <a:xfrm>
            <a:off x="312976" y="-291259"/>
            <a:ext cx="9632178" cy="1247996"/>
          </a:xfrm>
          <a:prstGeom prst="rect">
            <a:avLst/>
          </a:prstGeom>
        </p:spPr>
        <p:txBody>
          <a:bodyPr vert="horz" wrap="square" lIns="0" tIns="920241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รายงานตำบล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Profile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9A8E92-2C53-4CA9-A5C0-55ABD882287F}"/>
              </a:ext>
            </a:extLst>
          </p:cNvPr>
          <p:cNvSpPr/>
          <p:nvPr/>
        </p:nvSpPr>
        <p:spPr>
          <a:xfrm>
            <a:off x="8741465" y="1194096"/>
            <a:ext cx="3275048" cy="3968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06215CDA-1968-4414-AB07-8AD018BAC133}"/>
              </a:ext>
            </a:extLst>
          </p:cNvPr>
          <p:cNvSpPr/>
          <p:nvPr/>
        </p:nvSpPr>
        <p:spPr>
          <a:xfrm>
            <a:off x="9037171" y="713415"/>
            <a:ext cx="2549652" cy="461772"/>
          </a:xfrm>
          <a:custGeom>
            <a:avLst/>
            <a:gdLst/>
            <a:ahLst/>
            <a:cxnLst/>
            <a:rect l="l" t="t" r="r" b="b"/>
            <a:pathLst>
              <a:path w="2549652" h="461772">
                <a:moveTo>
                  <a:pt x="0" y="461772"/>
                </a:moveTo>
                <a:lnTo>
                  <a:pt x="2549652" y="461772"/>
                </a:lnTo>
                <a:lnTo>
                  <a:pt x="254965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CE0A24DA-9E9A-4FFE-A7B8-62779296C211}"/>
              </a:ext>
            </a:extLst>
          </p:cNvPr>
          <p:cNvSpPr txBox="1"/>
          <p:nvPr/>
        </p:nvSpPr>
        <p:spPr>
          <a:xfrm>
            <a:off x="9368640" y="758500"/>
            <a:ext cx="1891030" cy="370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1721EF"/>
                </a:solidFill>
                <a:latin typeface="Tahoma"/>
                <a:cs typeface="Tahoma"/>
              </a:rPr>
              <a:t>ต</a:t>
            </a:r>
            <a:r>
              <a:rPr lang="th-TH" sz="2400" b="1" dirty="0">
                <a:solidFill>
                  <a:srgbClr val="1721EF"/>
                </a:solidFill>
                <a:latin typeface="Tahoma"/>
                <a:cs typeface="Tahoma"/>
              </a:rPr>
              <a:t>ำ</a:t>
            </a:r>
            <a:r>
              <a:rPr sz="2400" b="1" dirty="0" err="1">
                <a:solidFill>
                  <a:srgbClr val="1721EF"/>
                </a:solidFill>
                <a:latin typeface="Tahoma"/>
                <a:cs typeface="Tahoma"/>
              </a:rPr>
              <a:t>บล</a:t>
            </a:r>
            <a:r>
              <a:rPr sz="2400" b="1" spc="-5" dirty="0">
                <a:solidFill>
                  <a:srgbClr val="1721EF"/>
                </a:solidFill>
                <a:latin typeface="Tahoma"/>
                <a:cs typeface="Tahoma"/>
              </a:rPr>
              <a:t> </a:t>
            </a:r>
            <a:r>
              <a:rPr sz="2400" b="1" spc="-15" dirty="0">
                <a:solidFill>
                  <a:srgbClr val="1721EF"/>
                </a:solidFill>
                <a:latin typeface="Tahoma"/>
                <a:cs typeface="Tahoma"/>
              </a:rPr>
              <a:t>Profi</a:t>
            </a:r>
            <a:r>
              <a:rPr sz="2400" b="1" spc="-20" dirty="0">
                <a:solidFill>
                  <a:srgbClr val="1721EF"/>
                </a:solidFill>
                <a:latin typeface="Tahoma"/>
                <a:cs typeface="Tahoma"/>
              </a:rPr>
              <a:t>l</a:t>
            </a:r>
            <a:r>
              <a:rPr sz="2400" b="1" spc="-15" dirty="0">
                <a:solidFill>
                  <a:srgbClr val="1721EF"/>
                </a:solidFill>
                <a:latin typeface="Tahoma"/>
                <a:cs typeface="Tahoma"/>
              </a:rPr>
              <a:t>e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1665282-AA1D-4766-9338-1E6419A85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6" y="2733308"/>
            <a:ext cx="6692351" cy="36959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object 8">
            <a:extLst>
              <a:ext uri="{FF2B5EF4-FFF2-40B4-BE49-F238E27FC236}">
                <a16:creationId xmlns:a16="http://schemas.microsoft.com/office/drawing/2014/main" id="{02C08512-8CAE-4AF7-8A70-E304E38BA5A1}"/>
              </a:ext>
            </a:extLst>
          </p:cNvPr>
          <p:cNvSpPr/>
          <p:nvPr/>
        </p:nvSpPr>
        <p:spPr>
          <a:xfrm>
            <a:off x="3733060" y="2679272"/>
            <a:ext cx="898784" cy="750797"/>
          </a:xfrm>
          <a:custGeom>
            <a:avLst/>
            <a:gdLst/>
            <a:ahLst/>
            <a:cxnLst/>
            <a:rect l="l" t="t" r="r" b="b"/>
            <a:pathLst>
              <a:path w="898784" h="750797">
                <a:moveTo>
                  <a:pt x="648914" y="683161"/>
                </a:moveTo>
                <a:lnTo>
                  <a:pt x="388653" y="683161"/>
                </a:lnTo>
                <a:lnTo>
                  <a:pt x="395771" y="692546"/>
                </a:lnTo>
                <a:lnTo>
                  <a:pt x="432263" y="724474"/>
                </a:lnTo>
                <a:lnTo>
                  <a:pt x="469512" y="742378"/>
                </a:lnTo>
                <a:lnTo>
                  <a:pt x="509231" y="750613"/>
                </a:lnTo>
                <a:lnTo>
                  <a:pt x="521716" y="750797"/>
                </a:lnTo>
                <a:lnTo>
                  <a:pt x="534080" y="749994"/>
                </a:lnTo>
                <a:lnTo>
                  <a:pt x="581346" y="737482"/>
                </a:lnTo>
                <a:lnTo>
                  <a:pt x="622784" y="711484"/>
                </a:lnTo>
                <a:lnTo>
                  <a:pt x="648914" y="683161"/>
                </a:lnTo>
                <a:close/>
              </a:path>
              <a:path w="898784" h="750797">
                <a:moveTo>
                  <a:pt x="840281" y="613912"/>
                </a:moveTo>
                <a:lnTo>
                  <a:pt x="136615" y="613912"/>
                </a:lnTo>
                <a:lnTo>
                  <a:pt x="137250" y="614928"/>
                </a:lnTo>
                <a:lnTo>
                  <a:pt x="138520" y="617214"/>
                </a:lnTo>
                <a:lnTo>
                  <a:pt x="165400" y="652169"/>
                </a:lnTo>
                <a:lnTo>
                  <a:pt x="198632" y="678842"/>
                </a:lnTo>
                <a:lnTo>
                  <a:pt x="236549" y="696870"/>
                </a:lnTo>
                <a:lnTo>
                  <a:pt x="277478" y="705891"/>
                </a:lnTo>
                <a:lnTo>
                  <a:pt x="291502" y="706833"/>
                </a:lnTo>
                <a:lnTo>
                  <a:pt x="305614" y="706722"/>
                </a:lnTo>
                <a:lnTo>
                  <a:pt x="347854" y="699927"/>
                </a:lnTo>
                <a:lnTo>
                  <a:pt x="388653" y="683161"/>
                </a:lnTo>
                <a:lnTo>
                  <a:pt x="648914" y="683161"/>
                </a:lnTo>
                <a:lnTo>
                  <a:pt x="655290" y="673849"/>
                </a:lnTo>
                <a:lnTo>
                  <a:pt x="661657" y="662840"/>
                </a:lnTo>
                <a:lnTo>
                  <a:pt x="667224" y="651247"/>
                </a:lnTo>
                <a:lnTo>
                  <a:pt x="671941" y="639101"/>
                </a:lnTo>
                <a:lnTo>
                  <a:pt x="808843" y="639101"/>
                </a:lnTo>
                <a:lnTo>
                  <a:pt x="811662" y="637543"/>
                </a:lnTo>
                <a:lnTo>
                  <a:pt x="822937" y="629764"/>
                </a:lnTo>
                <a:lnTo>
                  <a:pt x="833281" y="621052"/>
                </a:lnTo>
                <a:lnTo>
                  <a:pt x="840281" y="613912"/>
                </a:lnTo>
                <a:close/>
              </a:path>
              <a:path w="898784" h="750797">
                <a:moveTo>
                  <a:pt x="808843" y="639101"/>
                </a:moveTo>
                <a:lnTo>
                  <a:pt x="671941" y="639101"/>
                </a:lnTo>
                <a:lnTo>
                  <a:pt x="682445" y="644679"/>
                </a:lnTo>
                <a:lnTo>
                  <a:pt x="731642" y="657193"/>
                </a:lnTo>
                <a:lnTo>
                  <a:pt x="746256" y="657738"/>
                </a:lnTo>
                <a:lnTo>
                  <a:pt x="760359" y="656398"/>
                </a:lnTo>
                <a:lnTo>
                  <a:pt x="774020" y="653635"/>
                </a:lnTo>
                <a:lnTo>
                  <a:pt x="787170" y="649522"/>
                </a:lnTo>
                <a:lnTo>
                  <a:pt x="799740" y="644133"/>
                </a:lnTo>
                <a:lnTo>
                  <a:pt x="808843" y="639101"/>
                </a:lnTo>
                <a:close/>
              </a:path>
              <a:path w="898784" h="750797">
                <a:moveTo>
                  <a:pt x="244422" y="67611"/>
                </a:moveTo>
                <a:lnTo>
                  <a:pt x="202435" y="73559"/>
                </a:lnTo>
                <a:lnTo>
                  <a:pt x="166356" y="89910"/>
                </a:lnTo>
                <a:lnTo>
                  <a:pt x="136031" y="114235"/>
                </a:lnTo>
                <a:lnTo>
                  <a:pt x="112571" y="145049"/>
                </a:lnTo>
                <a:lnTo>
                  <a:pt x="97090" y="180867"/>
                </a:lnTo>
                <a:lnTo>
                  <a:pt x="90699" y="220201"/>
                </a:lnTo>
                <a:lnTo>
                  <a:pt x="90781" y="233837"/>
                </a:lnTo>
                <a:lnTo>
                  <a:pt x="92038" y="247644"/>
                </a:lnTo>
                <a:lnTo>
                  <a:pt x="84082" y="250959"/>
                </a:lnTo>
                <a:lnTo>
                  <a:pt x="38237" y="272454"/>
                </a:lnTo>
                <a:lnTo>
                  <a:pt x="11918" y="304140"/>
                </a:lnTo>
                <a:lnTo>
                  <a:pt x="0" y="351183"/>
                </a:lnTo>
                <a:lnTo>
                  <a:pt x="509" y="363124"/>
                </a:lnTo>
                <a:lnTo>
                  <a:pt x="15517" y="407967"/>
                </a:lnTo>
                <a:lnTo>
                  <a:pt x="49692" y="442310"/>
                </a:lnTo>
                <a:lnTo>
                  <a:pt x="41736" y="452167"/>
                </a:lnTo>
                <a:lnTo>
                  <a:pt x="23647" y="498810"/>
                </a:lnTo>
                <a:lnTo>
                  <a:pt x="22815" y="511657"/>
                </a:lnTo>
                <a:lnTo>
                  <a:pt x="23563" y="524731"/>
                </a:lnTo>
                <a:lnTo>
                  <a:pt x="36370" y="563135"/>
                </a:lnTo>
                <a:lnTo>
                  <a:pt x="61873" y="592714"/>
                </a:lnTo>
                <a:lnTo>
                  <a:pt x="96484" y="610597"/>
                </a:lnTo>
                <a:lnTo>
                  <a:pt x="122846" y="614603"/>
                </a:lnTo>
                <a:lnTo>
                  <a:pt x="136615" y="613912"/>
                </a:lnTo>
                <a:lnTo>
                  <a:pt x="840281" y="613912"/>
                </a:lnTo>
                <a:lnTo>
                  <a:pt x="865702" y="576898"/>
                </a:lnTo>
                <a:lnTo>
                  <a:pt x="878379" y="536334"/>
                </a:lnTo>
                <a:lnTo>
                  <a:pt x="880021" y="521789"/>
                </a:lnTo>
                <a:lnTo>
                  <a:pt x="892572" y="519076"/>
                </a:lnTo>
                <a:lnTo>
                  <a:pt x="928253" y="505039"/>
                </a:lnTo>
                <a:lnTo>
                  <a:pt x="959792" y="482559"/>
                </a:lnTo>
                <a:lnTo>
                  <a:pt x="991151" y="443053"/>
                </a:lnTo>
                <a:lnTo>
                  <a:pt x="1008367" y="396979"/>
                </a:lnTo>
                <a:lnTo>
                  <a:pt x="1011719" y="360335"/>
                </a:lnTo>
                <a:lnTo>
                  <a:pt x="1010977" y="348031"/>
                </a:lnTo>
                <a:lnTo>
                  <a:pt x="998518" y="299903"/>
                </a:lnTo>
                <a:lnTo>
                  <a:pt x="979006" y="266567"/>
                </a:lnTo>
                <a:lnTo>
                  <a:pt x="981292" y="261106"/>
                </a:lnTo>
                <a:lnTo>
                  <a:pt x="983197" y="255645"/>
                </a:lnTo>
                <a:lnTo>
                  <a:pt x="985695" y="246066"/>
                </a:lnTo>
                <a:lnTo>
                  <a:pt x="987977" y="233691"/>
                </a:lnTo>
                <a:lnTo>
                  <a:pt x="989017" y="221344"/>
                </a:lnTo>
                <a:lnTo>
                  <a:pt x="988856" y="209086"/>
                </a:lnTo>
                <a:lnTo>
                  <a:pt x="976960" y="162152"/>
                </a:lnTo>
                <a:lnTo>
                  <a:pt x="948918" y="121486"/>
                </a:lnTo>
                <a:lnTo>
                  <a:pt x="918777" y="97434"/>
                </a:lnTo>
                <a:lnTo>
                  <a:pt x="898784" y="87136"/>
                </a:lnTo>
                <a:lnTo>
                  <a:pt x="326010" y="87136"/>
                </a:lnTo>
                <a:lnTo>
                  <a:pt x="315835" y="81848"/>
                </a:lnTo>
                <a:lnTo>
                  <a:pt x="270511" y="68857"/>
                </a:lnTo>
                <a:lnTo>
                  <a:pt x="257791" y="67775"/>
                </a:lnTo>
                <a:lnTo>
                  <a:pt x="244422" y="67611"/>
                </a:lnTo>
                <a:close/>
              </a:path>
              <a:path w="898784" h="750797">
                <a:moveTo>
                  <a:pt x="435067" y="21520"/>
                </a:moveTo>
                <a:lnTo>
                  <a:pt x="388978" y="31499"/>
                </a:lnTo>
                <a:lnTo>
                  <a:pt x="349012" y="57779"/>
                </a:lnTo>
                <a:lnTo>
                  <a:pt x="326010" y="87136"/>
                </a:lnTo>
                <a:lnTo>
                  <a:pt x="898784" y="87136"/>
                </a:lnTo>
                <a:lnTo>
                  <a:pt x="894924" y="85378"/>
                </a:lnTo>
                <a:lnTo>
                  <a:pt x="891229" y="74310"/>
                </a:lnTo>
                <a:lnTo>
                  <a:pt x="886197" y="63477"/>
                </a:lnTo>
                <a:lnTo>
                  <a:pt x="882086" y="56722"/>
                </a:lnTo>
                <a:lnTo>
                  <a:pt x="525039" y="56722"/>
                </a:lnTo>
                <a:lnTo>
                  <a:pt x="516181" y="48991"/>
                </a:lnTo>
                <a:lnTo>
                  <a:pt x="482365" y="29589"/>
                </a:lnTo>
                <a:lnTo>
                  <a:pt x="446970" y="21777"/>
                </a:lnTo>
                <a:lnTo>
                  <a:pt x="435067" y="21520"/>
                </a:lnTo>
                <a:close/>
              </a:path>
              <a:path w="898784" h="750797">
                <a:moveTo>
                  <a:pt x="612691" y="722"/>
                </a:moveTo>
                <a:lnTo>
                  <a:pt x="567275" y="13594"/>
                </a:lnTo>
                <a:lnTo>
                  <a:pt x="531560" y="45932"/>
                </a:lnTo>
                <a:lnTo>
                  <a:pt x="525039" y="56722"/>
                </a:lnTo>
                <a:lnTo>
                  <a:pt x="882086" y="56722"/>
                </a:lnTo>
                <a:lnTo>
                  <a:pt x="879718" y="52831"/>
                </a:lnTo>
                <a:lnTo>
                  <a:pt x="871685" y="42324"/>
                </a:lnTo>
                <a:lnTo>
                  <a:pt x="863018" y="33013"/>
                </a:lnTo>
                <a:lnTo>
                  <a:pt x="691682" y="33013"/>
                </a:lnTo>
                <a:lnTo>
                  <a:pt x="682708" y="24583"/>
                </a:lnTo>
                <a:lnTo>
                  <a:pt x="648547" y="5562"/>
                </a:lnTo>
                <a:lnTo>
                  <a:pt x="624671" y="880"/>
                </a:lnTo>
                <a:lnTo>
                  <a:pt x="612691" y="722"/>
                </a:lnTo>
                <a:close/>
              </a:path>
              <a:path w="898784" h="750797">
                <a:moveTo>
                  <a:pt x="782171" y="0"/>
                </a:moveTo>
                <a:lnTo>
                  <a:pt x="734486" y="8318"/>
                </a:lnTo>
                <a:lnTo>
                  <a:pt x="691682" y="33013"/>
                </a:lnTo>
                <a:lnTo>
                  <a:pt x="863018" y="33013"/>
                </a:lnTo>
                <a:lnTo>
                  <a:pt x="829101" y="9568"/>
                </a:lnTo>
                <a:lnTo>
                  <a:pt x="78217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id="{A1A786E5-266C-4D6F-8BF6-33A289F5BAFA}"/>
              </a:ext>
            </a:extLst>
          </p:cNvPr>
          <p:cNvSpPr/>
          <p:nvPr/>
        </p:nvSpPr>
        <p:spPr>
          <a:xfrm>
            <a:off x="3877271" y="2733308"/>
            <a:ext cx="610361" cy="668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วงรี 32">
            <a:extLst>
              <a:ext uri="{FF2B5EF4-FFF2-40B4-BE49-F238E27FC236}">
                <a16:creationId xmlns:a16="http://schemas.microsoft.com/office/drawing/2014/main" id="{939F1ABF-6B0D-4E08-A5B5-71870A8D342E}"/>
              </a:ext>
            </a:extLst>
          </p:cNvPr>
          <p:cNvSpPr/>
          <p:nvPr/>
        </p:nvSpPr>
        <p:spPr>
          <a:xfrm>
            <a:off x="2222931" y="2733308"/>
            <a:ext cx="1436220" cy="972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object 26">
            <a:extLst>
              <a:ext uri="{FF2B5EF4-FFF2-40B4-BE49-F238E27FC236}">
                <a16:creationId xmlns:a16="http://schemas.microsoft.com/office/drawing/2014/main" id="{769820EE-E053-4BF4-8790-7FDC0C6C2D40}"/>
              </a:ext>
            </a:extLst>
          </p:cNvPr>
          <p:cNvSpPr/>
          <p:nvPr/>
        </p:nvSpPr>
        <p:spPr>
          <a:xfrm>
            <a:off x="2049507" y="1004001"/>
            <a:ext cx="5876925" cy="56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35" name="ตัวเชื่อมต่อตรง 34">
            <a:extLst>
              <a:ext uri="{FF2B5EF4-FFF2-40B4-BE49-F238E27FC236}">
                <a16:creationId xmlns:a16="http://schemas.microsoft.com/office/drawing/2014/main" id="{57D6E75A-507B-47C4-8FAD-0885CC45603B}"/>
              </a:ext>
            </a:extLst>
          </p:cNvPr>
          <p:cNvCxnSpPr>
            <a:cxnSpLocks/>
          </p:cNvCxnSpPr>
          <p:nvPr/>
        </p:nvCxnSpPr>
        <p:spPr>
          <a:xfrm flipH="1">
            <a:off x="3733060" y="1681186"/>
            <a:ext cx="327226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>
            <a:extLst>
              <a:ext uri="{FF2B5EF4-FFF2-40B4-BE49-F238E27FC236}">
                <a16:creationId xmlns:a16="http://schemas.microsoft.com/office/drawing/2014/main" id="{40622DE9-2D1A-4A3F-BBF5-67783F85E96C}"/>
              </a:ext>
            </a:extLst>
          </p:cNvPr>
          <p:cNvCxnSpPr>
            <a:cxnSpLocks/>
          </p:cNvCxnSpPr>
          <p:nvPr/>
        </p:nvCxnSpPr>
        <p:spPr>
          <a:xfrm>
            <a:off x="3733060" y="1688742"/>
            <a:ext cx="0" cy="1952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>
            <a:extLst>
              <a:ext uri="{FF2B5EF4-FFF2-40B4-BE49-F238E27FC236}">
                <a16:creationId xmlns:a16="http://schemas.microsoft.com/office/drawing/2014/main" id="{FB3789A9-387C-4C55-96B0-29E3473745BA}"/>
              </a:ext>
            </a:extLst>
          </p:cNvPr>
          <p:cNvCxnSpPr>
            <a:cxnSpLocks/>
          </p:cNvCxnSpPr>
          <p:nvPr/>
        </p:nvCxnSpPr>
        <p:spPr>
          <a:xfrm>
            <a:off x="3726330" y="2173545"/>
            <a:ext cx="0" cy="3955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ตัวเชื่อมต่อตรง 43">
            <a:extLst>
              <a:ext uri="{FF2B5EF4-FFF2-40B4-BE49-F238E27FC236}">
                <a16:creationId xmlns:a16="http://schemas.microsoft.com/office/drawing/2014/main" id="{9FD9E4D3-5C15-4DC3-9C20-EA1DED0242C6}"/>
              </a:ext>
            </a:extLst>
          </p:cNvPr>
          <p:cNvCxnSpPr>
            <a:cxnSpLocks/>
          </p:cNvCxnSpPr>
          <p:nvPr/>
        </p:nvCxnSpPr>
        <p:spPr>
          <a:xfrm>
            <a:off x="3726330" y="2569093"/>
            <a:ext cx="47032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ลูกศรเชื่อมต่อแบบตรง 44">
            <a:extLst>
              <a:ext uri="{FF2B5EF4-FFF2-40B4-BE49-F238E27FC236}">
                <a16:creationId xmlns:a16="http://schemas.microsoft.com/office/drawing/2014/main" id="{C7F15636-9039-41BC-AD5E-7E0097AA21C7}"/>
              </a:ext>
            </a:extLst>
          </p:cNvPr>
          <p:cNvCxnSpPr>
            <a:cxnSpLocks/>
          </p:cNvCxnSpPr>
          <p:nvPr/>
        </p:nvCxnSpPr>
        <p:spPr>
          <a:xfrm>
            <a:off x="8429625" y="5065436"/>
            <a:ext cx="39030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311B053B-4BF1-4343-8976-9F330A6AF0FA}"/>
              </a:ext>
            </a:extLst>
          </p:cNvPr>
          <p:cNvCxnSpPr>
            <a:stCxn id="4" idx="2"/>
          </p:cNvCxnSpPr>
          <p:nvPr/>
        </p:nvCxnSpPr>
        <p:spPr>
          <a:xfrm>
            <a:off x="1134084" y="2580766"/>
            <a:ext cx="189891" cy="286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bject 25">
            <a:extLst>
              <a:ext uri="{FF2B5EF4-FFF2-40B4-BE49-F238E27FC236}">
                <a16:creationId xmlns:a16="http://schemas.microsoft.com/office/drawing/2014/main" id="{0E2E2F92-B98F-4471-8A27-4FF005F9E9D9}"/>
              </a:ext>
            </a:extLst>
          </p:cNvPr>
          <p:cNvSpPr/>
          <p:nvPr/>
        </p:nvSpPr>
        <p:spPr>
          <a:xfrm>
            <a:off x="3243819" y="1854980"/>
            <a:ext cx="3423232" cy="5017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18" name="ตัวเชื่อมต่อตรง 17">
            <a:extLst>
              <a:ext uri="{FF2B5EF4-FFF2-40B4-BE49-F238E27FC236}">
                <a16:creationId xmlns:a16="http://schemas.microsoft.com/office/drawing/2014/main" id="{4B59A40B-6FC2-47DE-9428-E30F2CF2D227}"/>
              </a:ext>
            </a:extLst>
          </p:cNvPr>
          <p:cNvCxnSpPr/>
          <p:nvPr/>
        </p:nvCxnSpPr>
        <p:spPr>
          <a:xfrm>
            <a:off x="7005327" y="1566439"/>
            <a:ext cx="0" cy="114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ลูกศรเชื่อมต่อแบบตรง 46">
            <a:extLst>
              <a:ext uri="{FF2B5EF4-FFF2-40B4-BE49-F238E27FC236}">
                <a16:creationId xmlns:a16="http://schemas.microsoft.com/office/drawing/2014/main" id="{214DD076-F8B4-482D-A418-23EF71ECECC9}"/>
              </a:ext>
            </a:extLst>
          </p:cNvPr>
          <p:cNvCxnSpPr>
            <a:cxnSpLocks/>
          </p:cNvCxnSpPr>
          <p:nvPr/>
        </p:nvCxnSpPr>
        <p:spPr>
          <a:xfrm>
            <a:off x="5109275" y="1688742"/>
            <a:ext cx="0" cy="19526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>
            <a:extLst>
              <a:ext uri="{FF2B5EF4-FFF2-40B4-BE49-F238E27FC236}">
                <a16:creationId xmlns:a16="http://schemas.microsoft.com/office/drawing/2014/main" id="{B591C65D-791D-45BB-9A28-EF7861F0C76E}"/>
              </a:ext>
            </a:extLst>
          </p:cNvPr>
          <p:cNvCxnSpPr>
            <a:cxnSpLocks/>
          </p:cNvCxnSpPr>
          <p:nvPr/>
        </p:nvCxnSpPr>
        <p:spPr>
          <a:xfrm>
            <a:off x="5278905" y="2356698"/>
            <a:ext cx="0" cy="2123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ตัวเชื่อมต่อตรง 54">
            <a:extLst>
              <a:ext uri="{FF2B5EF4-FFF2-40B4-BE49-F238E27FC236}">
                <a16:creationId xmlns:a16="http://schemas.microsoft.com/office/drawing/2014/main" id="{2FA8A70C-5457-4694-9437-5446B82032BA}"/>
              </a:ext>
            </a:extLst>
          </p:cNvPr>
          <p:cNvCxnSpPr/>
          <p:nvPr/>
        </p:nvCxnSpPr>
        <p:spPr>
          <a:xfrm>
            <a:off x="8429625" y="2580766"/>
            <a:ext cx="0" cy="24846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30849EA8-C0AE-4C6B-B539-DBF122910BD7}"/>
              </a:ext>
            </a:extLst>
          </p:cNvPr>
          <p:cNvSpPr/>
          <p:nvPr/>
        </p:nvSpPr>
        <p:spPr>
          <a:xfrm>
            <a:off x="9793866" y="4258581"/>
            <a:ext cx="1420345" cy="2571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ข้อมูล </a:t>
            </a:r>
            <a:r>
              <a:rPr lang="th-TH" dirty="0" err="1">
                <a:solidFill>
                  <a:schemeClr val="tx1"/>
                </a:solidFill>
              </a:rPr>
              <a:t>จปฐ</a:t>
            </a:r>
            <a:r>
              <a:rPr lang="th-TH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7DD4A803-5717-4890-992D-E8DA6FDBEBBB}"/>
              </a:ext>
            </a:extLst>
          </p:cNvPr>
          <p:cNvSpPr/>
          <p:nvPr/>
        </p:nvSpPr>
        <p:spPr>
          <a:xfrm>
            <a:off x="9793867" y="4486274"/>
            <a:ext cx="2219864" cy="2571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สถา</a:t>
            </a:r>
            <a:r>
              <a:rPr lang="th-TH" dirty="0" err="1">
                <a:solidFill>
                  <a:schemeClr val="tx1"/>
                </a:solidFill>
              </a:rPr>
              <a:t>พปัญ</a:t>
            </a:r>
            <a:r>
              <a:rPr lang="th-TH" dirty="0">
                <a:solidFill>
                  <a:schemeClr val="tx1"/>
                </a:solidFill>
              </a:rPr>
              <a:t>หาที่ยังคงมีอยู่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D2C74D56-5FA6-4B3D-A607-DD4DAF1DA1AC}"/>
              </a:ext>
            </a:extLst>
          </p:cNvPr>
          <p:cNvSpPr/>
          <p:nvPr/>
        </p:nvSpPr>
        <p:spPr>
          <a:xfrm>
            <a:off x="9793866" y="4762358"/>
            <a:ext cx="2219864" cy="2571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กิจกรรมต่าง ๆ ก่อนมี </a:t>
            </a:r>
            <a:r>
              <a:rPr lang="en-US" dirty="0">
                <a:solidFill>
                  <a:schemeClr val="tx1"/>
                </a:solidFill>
              </a:rPr>
              <a:t>U2T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43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24516CE-80FC-4500-881C-F8EA0E7A2C01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040BEC-9197-480B-8D0A-FC3B6A8C1819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64D1EA1-5238-4F75-8868-4F5659899DAB}"/>
              </a:ext>
            </a:extLst>
          </p:cNvPr>
          <p:cNvSpPr/>
          <p:nvPr/>
        </p:nvSpPr>
        <p:spPr>
          <a:xfrm>
            <a:off x="442488" y="1017634"/>
            <a:ext cx="1174243" cy="478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EEBF29A3-794C-4636-9D38-66932A4DB2BF}"/>
              </a:ext>
            </a:extLst>
          </p:cNvPr>
          <p:cNvSpPr txBox="1">
            <a:spLocks/>
          </p:cNvSpPr>
          <p:nvPr/>
        </p:nvSpPr>
        <p:spPr>
          <a:xfrm>
            <a:off x="236197" y="-234501"/>
            <a:ext cx="9632178" cy="1247996"/>
          </a:xfrm>
          <a:prstGeom prst="rect">
            <a:avLst/>
          </a:prstGeom>
        </p:spPr>
        <p:txBody>
          <a:bodyPr vert="horz" wrap="square" lIns="0" tIns="920241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รายงานตัวชี้วัด(</a:t>
            </a:r>
            <a:r>
              <a:rPr lang="en-US" sz="3600" b="1" spc="-25" dirty="0"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SI)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</a:t>
            </a: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42DB0152-3443-4A9B-8188-B7B171DF1EA9}"/>
              </a:ext>
            </a:extLst>
          </p:cNvPr>
          <p:cNvSpPr/>
          <p:nvPr/>
        </p:nvSpPr>
        <p:spPr>
          <a:xfrm>
            <a:off x="986843" y="2579969"/>
            <a:ext cx="4900779" cy="847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7E4D4E8B-667B-45A6-A686-4E271460F0AE}"/>
              </a:ext>
            </a:extLst>
          </p:cNvPr>
          <p:cNvSpPr/>
          <p:nvPr/>
        </p:nvSpPr>
        <p:spPr>
          <a:xfrm>
            <a:off x="236197" y="1495960"/>
            <a:ext cx="7128043" cy="6715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C611DD97-A77D-4A5D-8964-7BFBA3FD8913}"/>
              </a:ext>
            </a:extLst>
          </p:cNvPr>
          <p:cNvGrpSpPr/>
          <p:nvPr/>
        </p:nvGrpSpPr>
        <p:grpSpPr>
          <a:xfrm>
            <a:off x="6379759" y="2935522"/>
            <a:ext cx="1200912" cy="461772"/>
            <a:chOff x="5220525" y="2655632"/>
            <a:chExt cx="1200912" cy="461772"/>
          </a:xfrm>
        </p:grpSpPr>
        <p:sp>
          <p:nvSpPr>
            <p:cNvPr id="9" name="object 63">
              <a:extLst>
                <a:ext uri="{FF2B5EF4-FFF2-40B4-BE49-F238E27FC236}">
                  <a16:creationId xmlns:a16="http://schemas.microsoft.com/office/drawing/2014/main" id="{498CE297-40B6-42DF-81A1-E03389B4AE62}"/>
                </a:ext>
              </a:extLst>
            </p:cNvPr>
            <p:cNvSpPr/>
            <p:nvPr/>
          </p:nvSpPr>
          <p:spPr>
            <a:xfrm>
              <a:off x="5220525" y="2655632"/>
              <a:ext cx="1200912" cy="461772"/>
            </a:xfrm>
            <a:custGeom>
              <a:avLst/>
              <a:gdLst/>
              <a:ahLst/>
              <a:cxnLst/>
              <a:rect l="l" t="t" r="r" b="b"/>
              <a:pathLst>
                <a:path w="1200912" h="461772">
                  <a:moveTo>
                    <a:pt x="0" y="461772"/>
                  </a:moveTo>
                  <a:lnTo>
                    <a:pt x="1200912" y="461772"/>
                  </a:lnTo>
                  <a:lnTo>
                    <a:pt x="1200912" y="0"/>
                  </a:lnTo>
                  <a:lnTo>
                    <a:pt x="0" y="0"/>
                  </a:lnTo>
                  <a:lnTo>
                    <a:pt x="0" y="46177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10" name="object 64">
              <a:extLst>
                <a:ext uri="{FF2B5EF4-FFF2-40B4-BE49-F238E27FC236}">
                  <a16:creationId xmlns:a16="http://schemas.microsoft.com/office/drawing/2014/main" id="{95C83E01-DE79-479A-8EF9-4A2247980793}"/>
                </a:ext>
              </a:extLst>
            </p:cNvPr>
            <p:cNvSpPr txBox="1"/>
            <p:nvPr/>
          </p:nvSpPr>
          <p:spPr>
            <a:xfrm>
              <a:off x="5544439" y="2701416"/>
              <a:ext cx="553085" cy="37020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b="1" dirty="0">
                  <a:solidFill>
                    <a:srgbClr val="FFFFFF"/>
                  </a:solidFill>
                  <a:latin typeface="Tahoma"/>
                  <a:cs typeface="Tahoma"/>
                </a:rPr>
                <a:t>TSI</a:t>
              </a:r>
              <a:endParaRPr sz="2400" dirty="0">
                <a:latin typeface="Tahoma"/>
                <a:cs typeface="Tahoma"/>
              </a:endParaRPr>
            </a:p>
          </p:txBody>
        </p:sp>
      </p:grpSp>
      <p:cxnSp>
        <p:nvCxnSpPr>
          <p:cNvPr id="17" name="ตัวเชื่อมต่อตรง 16">
            <a:extLst>
              <a:ext uri="{FF2B5EF4-FFF2-40B4-BE49-F238E27FC236}">
                <a16:creationId xmlns:a16="http://schemas.microsoft.com/office/drawing/2014/main" id="{A5BC155D-2F52-4E69-9099-0153C359D072}"/>
              </a:ext>
            </a:extLst>
          </p:cNvPr>
          <p:cNvCxnSpPr/>
          <p:nvPr/>
        </p:nvCxnSpPr>
        <p:spPr>
          <a:xfrm>
            <a:off x="5619750" y="2095500"/>
            <a:ext cx="0" cy="2952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>
            <a:extLst>
              <a:ext uri="{FF2B5EF4-FFF2-40B4-BE49-F238E27FC236}">
                <a16:creationId xmlns:a16="http://schemas.microsoft.com/office/drawing/2014/main" id="{EA0F3389-F6B2-435A-BB88-6AE56FE7CE6F}"/>
              </a:ext>
            </a:extLst>
          </p:cNvPr>
          <p:cNvCxnSpPr/>
          <p:nvPr/>
        </p:nvCxnSpPr>
        <p:spPr>
          <a:xfrm flipH="1">
            <a:off x="1638300" y="2390775"/>
            <a:ext cx="398145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20">
            <a:extLst>
              <a:ext uri="{FF2B5EF4-FFF2-40B4-BE49-F238E27FC236}">
                <a16:creationId xmlns:a16="http://schemas.microsoft.com/office/drawing/2014/main" id="{D780B456-9143-4FB2-8AE3-DF9A82AD998F}"/>
              </a:ext>
            </a:extLst>
          </p:cNvPr>
          <p:cNvCxnSpPr/>
          <p:nvPr/>
        </p:nvCxnSpPr>
        <p:spPr>
          <a:xfrm>
            <a:off x="1638300" y="2390775"/>
            <a:ext cx="0" cy="3905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>
            <a:extLst>
              <a:ext uri="{FF2B5EF4-FFF2-40B4-BE49-F238E27FC236}">
                <a16:creationId xmlns:a16="http://schemas.microsoft.com/office/drawing/2014/main" id="{85AD7FDA-D426-49BE-86A3-FE9496BA9C9B}"/>
              </a:ext>
            </a:extLst>
          </p:cNvPr>
          <p:cNvCxnSpPr/>
          <p:nvPr/>
        </p:nvCxnSpPr>
        <p:spPr>
          <a:xfrm>
            <a:off x="3427707" y="2390775"/>
            <a:ext cx="0" cy="3905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C406AAE3-F805-43B2-9C8C-901CA379AF5C}"/>
              </a:ext>
            </a:extLst>
          </p:cNvPr>
          <p:cNvSpPr/>
          <p:nvPr/>
        </p:nvSpPr>
        <p:spPr>
          <a:xfrm>
            <a:off x="4619626" y="2579969"/>
            <a:ext cx="1436220" cy="9728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09A8E92-2C53-4CA9-A5C0-55ABD882287F}"/>
              </a:ext>
            </a:extLst>
          </p:cNvPr>
          <p:cNvSpPr/>
          <p:nvPr/>
        </p:nvSpPr>
        <p:spPr>
          <a:xfrm>
            <a:off x="9037171" y="1175187"/>
            <a:ext cx="2662650" cy="28633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06215CDA-1968-4414-AB07-8AD018BAC133}"/>
              </a:ext>
            </a:extLst>
          </p:cNvPr>
          <p:cNvSpPr/>
          <p:nvPr/>
        </p:nvSpPr>
        <p:spPr>
          <a:xfrm>
            <a:off x="8989667" y="795025"/>
            <a:ext cx="2549652" cy="461772"/>
          </a:xfrm>
          <a:custGeom>
            <a:avLst/>
            <a:gdLst/>
            <a:ahLst/>
            <a:cxnLst/>
            <a:rect l="l" t="t" r="r" b="b"/>
            <a:pathLst>
              <a:path w="2549652" h="461772">
                <a:moveTo>
                  <a:pt x="0" y="461772"/>
                </a:moveTo>
                <a:lnTo>
                  <a:pt x="2549652" y="461772"/>
                </a:lnTo>
                <a:lnTo>
                  <a:pt x="2549652" y="0"/>
                </a:lnTo>
                <a:lnTo>
                  <a:pt x="0" y="0"/>
                </a:lnTo>
                <a:lnTo>
                  <a:pt x="0" y="461772"/>
                </a:lnTo>
                <a:close/>
              </a:path>
            </a:pathLst>
          </a:custGeom>
          <a:solidFill>
            <a:srgbClr val="FFE69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CE0A24DA-9E9A-4FFE-A7B8-62779296C211}"/>
              </a:ext>
            </a:extLst>
          </p:cNvPr>
          <p:cNvSpPr txBox="1"/>
          <p:nvPr/>
        </p:nvSpPr>
        <p:spPr>
          <a:xfrm>
            <a:off x="9321136" y="840110"/>
            <a:ext cx="1891030" cy="3702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1721EF"/>
                </a:solidFill>
                <a:latin typeface="Tahoma"/>
                <a:cs typeface="Tahoma"/>
              </a:rPr>
              <a:t>ตาบล</a:t>
            </a:r>
            <a:r>
              <a:rPr sz="2400" b="1" spc="-5" dirty="0">
                <a:solidFill>
                  <a:srgbClr val="1721EF"/>
                </a:solidFill>
                <a:latin typeface="Tahoma"/>
                <a:cs typeface="Tahoma"/>
              </a:rPr>
              <a:t> </a:t>
            </a:r>
            <a:r>
              <a:rPr sz="2400" b="1" spc="-15" dirty="0">
                <a:solidFill>
                  <a:srgbClr val="1721EF"/>
                </a:solidFill>
                <a:latin typeface="Tahoma"/>
                <a:cs typeface="Tahoma"/>
              </a:rPr>
              <a:t>Profi</a:t>
            </a:r>
            <a:r>
              <a:rPr sz="2400" b="1" spc="-20" dirty="0">
                <a:solidFill>
                  <a:srgbClr val="1721EF"/>
                </a:solidFill>
                <a:latin typeface="Tahoma"/>
                <a:cs typeface="Tahoma"/>
              </a:rPr>
              <a:t>l</a:t>
            </a:r>
            <a:r>
              <a:rPr sz="2400" b="1" spc="-15" dirty="0">
                <a:solidFill>
                  <a:srgbClr val="1721EF"/>
                </a:solidFill>
                <a:latin typeface="Tahoma"/>
                <a:cs typeface="Tahoma"/>
              </a:rPr>
              <a:t>e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02C08512-8CAE-4AF7-8A70-E304E38BA5A1}"/>
              </a:ext>
            </a:extLst>
          </p:cNvPr>
          <p:cNvSpPr/>
          <p:nvPr/>
        </p:nvSpPr>
        <p:spPr>
          <a:xfrm>
            <a:off x="11370826" y="1267724"/>
            <a:ext cx="898784" cy="750797"/>
          </a:xfrm>
          <a:custGeom>
            <a:avLst/>
            <a:gdLst/>
            <a:ahLst/>
            <a:cxnLst/>
            <a:rect l="l" t="t" r="r" b="b"/>
            <a:pathLst>
              <a:path w="898784" h="750797">
                <a:moveTo>
                  <a:pt x="648914" y="683161"/>
                </a:moveTo>
                <a:lnTo>
                  <a:pt x="388653" y="683161"/>
                </a:lnTo>
                <a:lnTo>
                  <a:pt x="395771" y="692546"/>
                </a:lnTo>
                <a:lnTo>
                  <a:pt x="432263" y="724474"/>
                </a:lnTo>
                <a:lnTo>
                  <a:pt x="469512" y="742378"/>
                </a:lnTo>
                <a:lnTo>
                  <a:pt x="509231" y="750613"/>
                </a:lnTo>
                <a:lnTo>
                  <a:pt x="521716" y="750797"/>
                </a:lnTo>
                <a:lnTo>
                  <a:pt x="534080" y="749994"/>
                </a:lnTo>
                <a:lnTo>
                  <a:pt x="581346" y="737482"/>
                </a:lnTo>
                <a:lnTo>
                  <a:pt x="622784" y="711484"/>
                </a:lnTo>
                <a:lnTo>
                  <a:pt x="648914" y="683161"/>
                </a:lnTo>
                <a:close/>
              </a:path>
              <a:path w="898784" h="750797">
                <a:moveTo>
                  <a:pt x="840281" y="613912"/>
                </a:moveTo>
                <a:lnTo>
                  <a:pt x="136615" y="613912"/>
                </a:lnTo>
                <a:lnTo>
                  <a:pt x="137250" y="614928"/>
                </a:lnTo>
                <a:lnTo>
                  <a:pt x="138520" y="617214"/>
                </a:lnTo>
                <a:lnTo>
                  <a:pt x="165400" y="652169"/>
                </a:lnTo>
                <a:lnTo>
                  <a:pt x="198632" y="678842"/>
                </a:lnTo>
                <a:lnTo>
                  <a:pt x="236549" y="696870"/>
                </a:lnTo>
                <a:lnTo>
                  <a:pt x="277478" y="705891"/>
                </a:lnTo>
                <a:lnTo>
                  <a:pt x="291502" y="706833"/>
                </a:lnTo>
                <a:lnTo>
                  <a:pt x="305614" y="706722"/>
                </a:lnTo>
                <a:lnTo>
                  <a:pt x="347854" y="699927"/>
                </a:lnTo>
                <a:lnTo>
                  <a:pt x="388653" y="683161"/>
                </a:lnTo>
                <a:lnTo>
                  <a:pt x="648914" y="683161"/>
                </a:lnTo>
                <a:lnTo>
                  <a:pt x="655290" y="673849"/>
                </a:lnTo>
                <a:lnTo>
                  <a:pt x="661657" y="662840"/>
                </a:lnTo>
                <a:lnTo>
                  <a:pt x="667224" y="651247"/>
                </a:lnTo>
                <a:lnTo>
                  <a:pt x="671941" y="639101"/>
                </a:lnTo>
                <a:lnTo>
                  <a:pt x="808843" y="639101"/>
                </a:lnTo>
                <a:lnTo>
                  <a:pt x="811662" y="637543"/>
                </a:lnTo>
                <a:lnTo>
                  <a:pt x="822937" y="629764"/>
                </a:lnTo>
                <a:lnTo>
                  <a:pt x="833281" y="621052"/>
                </a:lnTo>
                <a:lnTo>
                  <a:pt x="840281" y="613912"/>
                </a:lnTo>
                <a:close/>
              </a:path>
              <a:path w="898784" h="750797">
                <a:moveTo>
                  <a:pt x="808843" y="639101"/>
                </a:moveTo>
                <a:lnTo>
                  <a:pt x="671941" y="639101"/>
                </a:lnTo>
                <a:lnTo>
                  <a:pt x="682445" y="644679"/>
                </a:lnTo>
                <a:lnTo>
                  <a:pt x="731642" y="657193"/>
                </a:lnTo>
                <a:lnTo>
                  <a:pt x="746256" y="657738"/>
                </a:lnTo>
                <a:lnTo>
                  <a:pt x="760359" y="656398"/>
                </a:lnTo>
                <a:lnTo>
                  <a:pt x="774020" y="653635"/>
                </a:lnTo>
                <a:lnTo>
                  <a:pt x="787170" y="649522"/>
                </a:lnTo>
                <a:lnTo>
                  <a:pt x="799740" y="644133"/>
                </a:lnTo>
                <a:lnTo>
                  <a:pt x="808843" y="639101"/>
                </a:lnTo>
                <a:close/>
              </a:path>
              <a:path w="898784" h="750797">
                <a:moveTo>
                  <a:pt x="244422" y="67611"/>
                </a:moveTo>
                <a:lnTo>
                  <a:pt x="202435" y="73559"/>
                </a:lnTo>
                <a:lnTo>
                  <a:pt x="166356" y="89910"/>
                </a:lnTo>
                <a:lnTo>
                  <a:pt x="136031" y="114235"/>
                </a:lnTo>
                <a:lnTo>
                  <a:pt x="112571" y="145049"/>
                </a:lnTo>
                <a:lnTo>
                  <a:pt x="97090" y="180867"/>
                </a:lnTo>
                <a:lnTo>
                  <a:pt x="90699" y="220201"/>
                </a:lnTo>
                <a:lnTo>
                  <a:pt x="90781" y="233837"/>
                </a:lnTo>
                <a:lnTo>
                  <a:pt x="92038" y="247644"/>
                </a:lnTo>
                <a:lnTo>
                  <a:pt x="84082" y="250959"/>
                </a:lnTo>
                <a:lnTo>
                  <a:pt x="38237" y="272454"/>
                </a:lnTo>
                <a:lnTo>
                  <a:pt x="11918" y="304140"/>
                </a:lnTo>
                <a:lnTo>
                  <a:pt x="0" y="351183"/>
                </a:lnTo>
                <a:lnTo>
                  <a:pt x="509" y="363124"/>
                </a:lnTo>
                <a:lnTo>
                  <a:pt x="15517" y="407967"/>
                </a:lnTo>
                <a:lnTo>
                  <a:pt x="49692" y="442310"/>
                </a:lnTo>
                <a:lnTo>
                  <a:pt x="41736" y="452167"/>
                </a:lnTo>
                <a:lnTo>
                  <a:pt x="23647" y="498810"/>
                </a:lnTo>
                <a:lnTo>
                  <a:pt x="22815" y="511657"/>
                </a:lnTo>
                <a:lnTo>
                  <a:pt x="23563" y="524731"/>
                </a:lnTo>
                <a:lnTo>
                  <a:pt x="36370" y="563135"/>
                </a:lnTo>
                <a:lnTo>
                  <a:pt x="61873" y="592714"/>
                </a:lnTo>
                <a:lnTo>
                  <a:pt x="96484" y="610597"/>
                </a:lnTo>
                <a:lnTo>
                  <a:pt x="122846" y="614603"/>
                </a:lnTo>
                <a:lnTo>
                  <a:pt x="136615" y="613912"/>
                </a:lnTo>
                <a:lnTo>
                  <a:pt x="840281" y="613912"/>
                </a:lnTo>
                <a:lnTo>
                  <a:pt x="865702" y="576898"/>
                </a:lnTo>
                <a:lnTo>
                  <a:pt x="878379" y="536334"/>
                </a:lnTo>
                <a:lnTo>
                  <a:pt x="880021" y="521789"/>
                </a:lnTo>
                <a:lnTo>
                  <a:pt x="892572" y="519076"/>
                </a:lnTo>
                <a:lnTo>
                  <a:pt x="928253" y="505039"/>
                </a:lnTo>
                <a:lnTo>
                  <a:pt x="959792" y="482559"/>
                </a:lnTo>
                <a:lnTo>
                  <a:pt x="991151" y="443053"/>
                </a:lnTo>
                <a:lnTo>
                  <a:pt x="1008367" y="396979"/>
                </a:lnTo>
                <a:lnTo>
                  <a:pt x="1011719" y="360335"/>
                </a:lnTo>
                <a:lnTo>
                  <a:pt x="1010977" y="348031"/>
                </a:lnTo>
                <a:lnTo>
                  <a:pt x="998518" y="299903"/>
                </a:lnTo>
                <a:lnTo>
                  <a:pt x="979006" y="266567"/>
                </a:lnTo>
                <a:lnTo>
                  <a:pt x="981292" y="261106"/>
                </a:lnTo>
                <a:lnTo>
                  <a:pt x="983197" y="255645"/>
                </a:lnTo>
                <a:lnTo>
                  <a:pt x="985695" y="246066"/>
                </a:lnTo>
                <a:lnTo>
                  <a:pt x="987977" y="233691"/>
                </a:lnTo>
                <a:lnTo>
                  <a:pt x="989017" y="221344"/>
                </a:lnTo>
                <a:lnTo>
                  <a:pt x="988856" y="209086"/>
                </a:lnTo>
                <a:lnTo>
                  <a:pt x="976960" y="162152"/>
                </a:lnTo>
                <a:lnTo>
                  <a:pt x="948918" y="121486"/>
                </a:lnTo>
                <a:lnTo>
                  <a:pt x="918777" y="97434"/>
                </a:lnTo>
                <a:lnTo>
                  <a:pt x="898784" y="87136"/>
                </a:lnTo>
                <a:lnTo>
                  <a:pt x="326010" y="87136"/>
                </a:lnTo>
                <a:lnTo>
                  <a:pt x="315835" y="81848"/>
                </a:lnTo>
                <a:lnTo>
                  <a:pt x="270511" y="68857"/>
                </a:lnTo>
                <a:lnTo>
                  <a:pt x="257791" y="67775"/>
                </a:lnTo>
                <a:lnTo>
                  <a:pt x="244422" y="67611"/>
                </a:lnTo>
                <a:close/>
              </a:path>
              <a:path w="898784" h="750797">
                <a:moveTo>
                  <a:pt x="435067" y="21520"/>
                </a:moveTo>
                <a:lnTo>
                  <a:pt x="388978" y="31499"/>
                </a:lnTo>
                <a:lnTo>
                  <a:pt x="349012" y="57779"/>
                </a:lnTo>
                <a:lnTo>
                  <a:pt x="326010" y="87136"/>
                </a:lnTo>
                <a:lnTo>
                  <a:pt x="898784" y="87136"/>
                </a:lnTo>
                <a:lnTo>
                  <a:pt x="894924" y="85378"/>
                </a:lnTo>
                <a:lnTo>
                  <a:pt x="891229" y="74310"/>
                </a:lnTo>
                <a:lnTo>
                  <a:pt x="886197" y="63477"/>
                </a:lnTo>
                <a:lnTo>
                  <a:pt x="882086" y="56722"/>
                </a:lnTo>
                <a:lnTo>
                  <a:pt x="525039" y="56722"/>
                </a:lnTo>
                <a:lnTo>
                  <a:pt x="516181" y="48991"/>
                </a:lnTo>
                <a:lnTo>
                  <a:pt x="482365" y="29589"/>
                </a:lnTo>
                <a:lnTo>
                  <a:pt x="446970" y="21777"/>
                </a:lnTo>
                <a:lnTo>
                  <a:pt x="435067" y="21520"/>
                </a:lnTo>
                <a:close/>
              </a:path>
              <a:path w="898784" h="750797">
                <a:moveTo>
                  <a:pt x="612691" y="722"/>
                </a:moveTo>
                <a:lnTo>
                  <a:pt x="567275" y="13594"/>
                </a:lnTo>
                <a:lnTo>
                  <a:pt x="531560" y="45932"/>
                </a:lnTo>
                <a:lnTo>
                  <a:pt x="525039" y="56722"/>
                </a:lnTo>
                <a:lnTo>
                  <a:pt x="882086" y="56722"/>
                </a:lnTo>
                <a:lnTo>
                  <a:pt x="879718" y="52831"/>
                </a:lnTo>
                <a:lnTo>
                  <a:pt x="871685" y="42324"/>
                </a:lnTo>
                <a:lnTo>
                  <a:pt x="863018" y="33013"/>
                </a:lnTo>
                <a:lnTo>
                  <a:pt x="691682" y="33013"/>
                </a:lnTo>
                <a:lnTo>
                  <a:pt x="682708" y="24583"/>
                </a:lnTo>
                <a:lnTo>
                  <a:pt x="648547" y="5562"/>
                </a:lnTo>
                <a:lnTo>
                  <a:pt x="624671" y="880"/>
                </a:lnTo>
                <a:lnTo>
                  <a:pt x="612691" y="722"/>
                </a:lnTo>
                <a:close/>
              </a:path>
              <a:path w="898784" h="750797">
                <a:moveTo>
                  <a:pt x="782171" y="0"/>
                </a:moveTo>
                <a:lnTo>
                  <a:pt x="734486" y="8318"/>
                </a:lnTo>
                <a:lnTo>
                  <a:pt x="691682" y="33013"/>
                </a:lnTo>
                <a:lnTo>
                  <a:pt x="863018" y="33013"/>
                </a:lnTo>
                <a:lnTo>
                  <a:pt x="829101" y="9568"/>
                </a:lnTo>
                <a:lnTo>
                  <a:pt x="78217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id="{A1A786E5-266C-4D6F-8BF6-33A289F5BAFA}"/>
              </a:ext>
            </a:extLst>
          </p:cNvPr>
          <p:cNvSpPr/>
          <p:nvPr/>
        </p:nvSpPr>
        <p:spPr>
          <a:xfrm>
            <a:off x="11553035" y="1339092"/>
            <a:ext cx="610361" cy="6682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cxnSp>
        <p:nvCxnSpPr>
          <p:cNvPr id="30" name="ตัวเชื่อมต่อตรง 29">
            <a:extLst>
              <a:ext uri="{FF2B5EF4-FFF2-40B4-BE49-F238E27FC236}">
                <a16:creationId xmlns:a16="http://schemas.microsoft.com/office/drawing/2014/main" id="{BC5DC44A-FD70-41FE-90CE-9883845E3ACA}"/>
              </a:ext>
            </a:extLst>
          </p:cNvPr>
          <p:cNvCxnSpPr>
            <a:cxnSpLocks/>
          </p:cNvCxnSpPr>
          <p:nvPr/>
        </p:nvCxnSpPr>
        <p:spPr>
          <a:xfrm>
            <a:off x="2470125" y="3356716"/>
            <a:ext cx="0" cy="6818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>
            <a:extLst>
              <a:ext uri="{FF2B5EF4-FFF2-40B4-BE49-F238E27FC236}">
                <a16:creationId xmlns:a16="http://schemas.microsoft.com/office/drawing/2014/main" id="{45C0C038-63FC-4D71-AF5D-1933748ABB1D}"/>
              </a:ext>
            </a:extLst>
          </p:cNvPr>
          <p:cNvCxnSpPr/>
          <p:nvPr/>
        </p:nvCxnSpPr>
        <p:spPr>
          <a:xfrm>
            <a:off x="2489208" y="4023391"/>
            <a:ext cx="58769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ลูกศรเชื่อมต่อแบบตรง 35">
            <a:extLst>
              <a:ext uri="{FF2B5EF4-FFF2-40B4-BE49-F238E27FC236}">
                <a16:creationId xmlns:a16="http://schemas.microsoft.com/office/drawing/2014/main" id="{F9DB12BF-84A8-460E-A3D7-7831D1C50162}"/>
              </a:ext>
            </a:extLst>
          </p:cNvPr>
          <p:cNvCxnSpPr/>
          <p:nvPr/>
        </p:nvCxnSpPr>
        <p:spPr>
          <a:xfrm>
            <a:off x="8325760" y="4023391"/>
            <a:ext cx="8001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66A7746C-E177-4C1A-B715-332BE84B5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8349" y="4158909"/>
            <a:ext cx="12221745" cy="2666323"/>
          </a:xfrm>
          <a:prstGeom prst="rect">
            <a:avLst/>
          </a:prstGeom>
        </p:spPr>
      </p:pic>
      <p:sp>
        <p:nvSpPr>
          <p:cNvPr id="40" name="ลูกศร: ลง 39">
            <a:extLst>
              <a:ext uri="{FF2B5EF4-FFF2-40B4-BE49-F238E27FC236}">
                <a16:creationId xmlns:a16="http://schemas.microsoft.com/office/drawing/2014/main" id="{156403C0-13DB-4B10-9581-A71A405C8626}"/>
              </a:ext>
            </a:extLst>
          </p:cNvPr>
          <p:cNvSpPr/>
          <p:nvPr/>
        </p:nvSpPr>
        <p:spPr>
          <a:xfrm>
            <a:off x="6703673" y="3426957"/>
            <a:ext cx="660567" cy="7616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60C461EE-9AA8-4D50-9E77-B438C6E40940}"/>
              </a:ext>
            </a:extLst>
          </p:cNvPr>
          <p:cNvSpPr/>
          <p:nvPr/>
        </p:nvSpPr>
        <p:spPr>
          <a:xfrm>
            <a:off x="0" y="4270473"/>
            <a:ext cx="2059220" cy="888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ED215FE3-633C-4087-927A-69A35E754477}"/>
              </a:ext>
            </a:extLst>
          </p:cNvPr>
          <p:cNvSpPr/>
          <p:nvPr/>
        </p:nvSpPr>
        <p:spPr>
          <a:xfrm>
            <a:off x="7696200" y="4303999"/>
            <a:ext cx="2059220" cy="888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ลูกโป่งความคิด: ก้อนเมฆ 42">
            <a:extLst>
              <a:ext uri="{FF2B5EF4-FFF2-40B4-BE49-F238E27FC236}">
                <a16:creationId xmlns:a16="http://schemas.microsoft.com/office/drawing/2014/main" id="{042D5A67-9EFC-4ECC-AB21-058EA9835FC1}"/>
              </a:ext>
            </a:extLst>
          </p:cNvPr>
          <p:cNvSpPr/>
          <p:nvPr/>
        </p:nvSpPr>
        <p:spPr>
          <a:xfrm>
            <a:off x="2489208" y="4167187"/>
            <a:ext cx="3130542" cy="1356226"/>
          </a:xfrm>
          <a:prstGeom prst="cloudCallout">
            <a:avLst>
              <a:gd name="adj1" fmla="val -83801"/>
              <a:gd name="adj2" fmla="val 3651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สามารถคัดลอกคำตอบจากไตรมาสที่แล้วได้ และเพิ่มเติมข้อมูลรายละเอียดได้ค่ะ</a:t>
            </a:r>
          </a:p>
        </p:txBody>
      </p:sp>
      <p:cxnSp>
        <p:nvCxnSpPr>
          <p:cNvPr id="45" name="ลูกศรเชื่อมต่อแบบตรง 44">
            <a:extLst>
              <a:ext uri="{FF2B5EF4-FFF2-40B4-BE49-F238E27FC236}">
                <a16:creationId xmlns:a16="http://schemas.microsoft.com/office/drawing/2014/main" id="{713216FF-F7B8-4FA1-8BE0-5460E7F176C9}"/>
              </a:ext>
            </a:extLst>
          </p:cNvPr>
          <p:cNvCxnSpPr/>
          <p:nvPr/>
        </p:nvCxnSpPr>
        <p:spPr>
          <a:xfrm>
            <a:off x="657834" y="1374438"/>
            <a:ext cx="189891" cy="2862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A5F780AB-4A26-4B12-9B87-20D704B35446}"/>
              </a:ext>
            </a:extLst>
          </p:cNvPr>
          <p:cNvSpPr txBox="1"/>
          <p:nvPr/>
        </p:nvSpPr>
        <p:spPr>
          <a:xfrm>
            <a:off x="3374039" y="6255010"/>
            <a:ext cx="72123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ขอให้ทุกตำบลดำเนินการรายงาน </a:t>
            </a:r>
            <a:r>
              <a:rPr lang="en-US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TSI 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ให้แล้วเสร็จภายใน 14 ตุลาคม 2564</a:t>
            </a:r>
          </a:p>
        </p:txBody>
      </p:sp>
    </p:spTree>
    <p:extLst>
      <p:ext uri="{BB962C8B-B14F-4D97-AF65-F5344CB8AC3E}">
        <p14:creationId xmlns:p14="http://schemas.microsoft.com/office/powerpoint/2010/main" val="855327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24516CE-80FC-4500-881C-F8EA0E7A2C01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040BEC-9197-480B-8D0A-FC3B6A8C1819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D64D1EA1-5238-4F75-8868-4F5659899DAB}"/>
              </a:ext>
            </a:extLst>
          </p:cNvPr>
          <p:cNvSpPr/>
          <p:nvPr/>
        </p:nvSpPr>
        <p:spPr>
          <a:xfrm>
            <a:off x="880337" y="1606844"/>
            <a:ext cx="1917193" cy="696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EEBF29A3-794C-4636-9D38-66932A4DB2BF}"/>
              </a:ext>
            </a:extLst>
          </p:cNvPr>
          <p:cNvSpPr txBox="1">
            <a:spLocks/>
          </p:cNvSpPr>
          <p:nvPr/>
        </p:nvSpPr>
        <p:spPr>
          <a:xfrm>
            <a:off x="293926" y="-2896"/>
            <a:ext cx="9632178" cy="1247996"/>
          </a:xfrm>
          <a:prstGeom prst="rect">
            <a:avLst/>
          </a:prstGeom>
        </p:spPr>
        <p:txBody>
          <a:bodyPr vert="horz" wrap="square" lIns="0" tIns="920241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แบบสำรวจ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COVID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ประจำเดือนตุลาคม (รอบที่ 5)</a:t>
            </a:r>
          </a:p>
        </p:txBody>
      </p: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311B053B-4BF1-4343-8976-9F330A6AF0FA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2797530" y="2056644"/>
            <a:ext cx="545745" cy="5501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DDF856E3-51D4-450C-9158-A278187C697C}"/>
              </a:ext>
            </a:extLst>
          </p:cNvPr>
          <p:cNvGrpSpPr/>
          <p:nvPr/>
        </p:nvGrpSpPr>
        <p:grpSpPr>
          <a:xfrm>
            <a:off x="7061682" y="864441"/>
            <a:ext cx="2156460" cy="461772"/>
            <a:chOff x="946632" y="2650623"/>
            <a:chExt cx="2156460" cy="461772"/>
          </a:xfrm>
        </p:grpSpPr>
        <p:sp>
          <p:nvSpPr>
            <p:cNvPr id="29" name="object 47">
              <a:extLst>
                <a:ext uri="{FF2B5EF4-FFF2-40B4-BE49-F238E27FC236}">
                  <a16:creationId xmlns:a16="http://schemas.microsoft.com/office/drawing/2014/main" id="{997A5C35-3F8A-465F-9619-8C7CE311F5D4}"/>
                </a:ext>
              </a:extLst>
            </p:cNvPr>
            <p:cNvSpPr/>
            <p:nvPr/>
          </p:nvSpPr>
          <p:spPr>
            <a:xfrm>
              <a:off x="946632" y="2650623"/>
              <a:ext cx="2156460" cy="461772"/>
            </a:xfrm>
            <a:custGeom>
              <a:avLst/>
              <a:gdLst/>
              <a:ahLst/>
              <a:cxnLst/>
              <a:rect l="l" t="t" r="r" b="b"/>
              <a:pathLst>
                <a:path w="2156460" h="461772">
                  <a:moveTo>
                    <a:pt x="0" y="461772"/>
                  </a:moveTo>
                  <a:lnTo>
                    <a:pt x="2156460" y="461772"/>
                  </a:lnTo>
                  <a:lnTo>
                    <a:pt x="2156460" y="0"/>
                  </a:lnTo>
                  <a:lnTo>
                    <a:pt x="0" y="0"/>
                  </a:lnTo>
                  <a:lnTo>
                    <a:pt x="0" y="461772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>
              <a:noAutofit/>
            </a:bodyPr>
            <a:lstStyle/>
            <a:p>
              <a:endParaRPr/>
            </a:p>
          </p:txBody>
        </p:sp>
        <p:sp>
          <p:nvSpPr>
            <p:cNvPr id="30" name="object 48">
              <a:extLst>
                <a:ext uri="{FF2B5EF4-FFF2-40B4-BE49-F238E27FC236}">
                  <a16:creationId xmlns:a16="http://schemas.microsoft.com/office/drawing/2014/main" id="{D2DC71F0-BF1C-4DDF-A00A-EA37FECDE3D6}"/>
                </a:ext>
              </a:extLst>
            </p:cNvPr>
            <p:cNvSpPr txBox="1"/>
            <p:nvPr/>
          </p:nvSpPr>
          <p:spPr>
            <a:xfrm>
              <a:off x="1501164" y="2696342"/>
              <a:ext cx="1047750" cy="37020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</a:pPr>
              <a:r>
                <a:rPr sz="2400" b="1" dirty="0">
                  <a:solidFill>
                    <a:srgbClr val="1721EF"/>
                  </a:solidFill>
                  <a:latin typeface="Tahoma"/>
                  <a:cs typeface="Tahoma"/>
                </a:rPr>
                <a:t>COVID</a:t>
              </a:r>
              <a:endParaRPr sz="2400" dirty="0">
                <a:latin typeface="Tahoma"/>
                <a:cs typeface="Tahoma"/>
              </a:endParaRPr>
            </a:p>
          </p:txBody>
        </p:sp>
      </p:grpSp>
      <p:sp>
        <p:nvSpPr>
          <p:cNvPr id="31" name="object 49">
            <a:extLst>
              <a:ext uri="{FF2B5EF4-FFF2-40B4-BE49-F238E27FC236}">
                <a16:creationId xmlns:a16="http://schemas.microsoft.com/office/drawing/2014/main" id="{2B5FB865-C906-4709-ABAF-9AC05FD048F3}"/>
              </a:ext>
            </a:extLst>
          </p:cNvPr>
          <p:cNvSpPr/>
          <p:nvPr/>
        </p:nvSpPr>
        <p:spPr>
          <a:xfrm>
            <a:off x="1959281" y="1636865"/>
            <a:ext cx="855004" cy="847689"/>
          </a:xfrm>
          <a:custGeom>
            <a:avLst/>
            <a:gdLst/>
            <a:ahLst/>
            <a:cxnLst/>
            <a:rect l="l" t="t" r="r" b="b"/>
            <a:pathLst>
              <a:path w="855004" h="847689">
                <a:moveTo>
                  <a:pt x="621899" y="774599"/>
                </a:moveTo>
                <a:lnTo>
                  <a:pt x="373614" y="774599"/>
                </a:lnTo>
                <a:lnTo>
                  <a:pt x="381209" y="785881"/>
                </a:lnTo>
                <a:lnTo>
                  <a:pt x="407973" y="814713"/>
                </a:lnTo>
                <a:lnTo>
                  <a:pt x="451152" y="839894"/>
                </a:lnTo>
                <a:lnTo>
                  <a:pt x="499160" y="847689"/>
                </a:lnTo>
                <a:lnTo>
                  <a:pt x="511008" y="846791"/>
                </a:lnTo>
                <a:lnTo>
                  <a:pt x="556510" y="832861"/>
                </a:lnTo>
                <a:lnTo>
                  <a:pt x="596935" y="804074"/>
                </a:lnTo>
                <a:lnTo>
                  <a:pt x="621899" y="774599"/>
                </a:lnTo>
                <a:close/>
              </a:path>
              <a:path w="855004" h="847689">
                <a:moveTo>
                  <a:pt x="803399" y="692955"/>
                </a:moveTo>
                <a:lnTo>
                  <a:pt x="130604" y="692955"/>
                </a:lnTo>
                <a:lnTo>
                  <a:pt x="131874" y="695495"/>
                </a:lnTo>
                <a:lnTo>
                  <a:pt x="158206" y="736169"/>
                </a:lnTo>
                <a:lnTo>
                  <a:pt x="190025" y="766407"/>
                </a:lnTo>
                <a:lnTo>
                  <a:pt x="226405" y="787011"/>
                </a:lnTo>
                <a:lnTo>
                  <a:pt x="265786" y="797639"/>
                </a:lnTo>
                <a:lnTo>
                  <a:pt x="292937" y="799012"/>
                </a:lnTo>
                <a:lnTo>
                  <a:pt x="306609" y="797947"/>
                </a:lnTo>
                <a:lnTo>
                  <a:pt x="347314" y="787594"/>
                </a:lnTo>
                <a:lnTo>
                  <a:pt x="373614" y="774599"/>
                </a:lnTo>
                <a:lnTo>
                  <a:pt x="621899" y="774599"/>
                </a:lnTo>
                <a:lnTo>
                  <a:pt x="642080" y="737941"/>
                </a:lnTo>
                <a:lnTo>
                  <a:pt x="647249" y="724691"/>
                </a:lnTo>
                <a:lnTo>
                  <a:pt x="768735" y="724691"/>
                </a:lnTo>
                <a:lnTo>
                  <a:pt x="769606" y="724194"/>
                </a:lnTo>
                <a:lnTo>
                  <a:pt x="780291" y="716527"/>
                </a:lnTo>
                <a:lnTo>
                  <a:pt x="790306" y="707714"/>
                </a:lnTo>
                <a:lnTo>
                  <a:pt x="799591" y="697831"/>
                </a:lnTo>
                <a:lnTo>
                  <a:pt x="803399" y="692955"/>
                </a:lnTo>
                <a:close/>
              </a:path>
              <a:path w="855004" h="847689">
                <a:moveTo>
                  <a:pt x="768735" y="724691"/>
                </a:moveTo>
                <a:lnTo>
                  <a:pt x="647249" y="724691"/>
                </a:lnTo>
                <a:lnTo>
                  <a:pt x="658519" y="730995"/>
                </a:lnTo>
                <a:lnTo>
                  <a:pt x="670297" y="735984"/>
                </a:lnTo>
                <a:lnTo>
                  <a:pt x="682541" y="739627"/>
                </a:lnTo>
                <a:lnTo>
                  <a:pt x="695206" y="741891"/>
                </a:lnTo>
                <a:lnTo>
                  <a:pt x="708250" y="742743"/>
                </a:lnTo>
                <a:lnTo>
                  <a:pt x="721379" y="741919"/>
                </a:lnTo>
                <a:lnTo>
                  <a:pt x="734139" y="739578"/>
                </a:lnTo>
                <a:lnTo>
                  <a:pt x="746471" y="735794"/>
                </a:lnTo>
                <a:lnTo>
                  <a:pt x="758313" y="730641"/>
                </a:lnTo>
                <a:lnTo>
                  <a:pt x="768735" y="724691"/>
                </a:lnTo>
                <a:close/>
              </a:path>
              <a:path w="855004" h="847689">
                <a:moveTo>
                  <a:pt x="234239" y="75744"/>
                </a:moveTo>
                <a:lnTo>
                  <a:pt x="193831" y="82319"/>
                </a:lnTo>
                <a:lnTo>
                  <a:pt x="151145" y="107036"/>
                </a:lnTo>
                <a:lnTo>
                  <a:pt x="117628" y="145431"/>
                </a:lnTo>
                <a:lnTo>
                  <a:pt x="99801" y="181169"/>
                </a:lnTo>
                <a:lnTo>
                  <a:pt x="89248" y="221271"/>
                </a:lnTo>
                <a:lnTo>
                  <a:pt x="86701" y="249725"/>
                </a:lnTo>
                <a:lnTo>
                  <a:pt x="86875" y="264310"/>
                </a:lnTo>
                <a:lnTo>
                  <a:pt x="88059" y="279062"/>
                </a:lnTo>
                <a:lnTo>
                  <a:pt x="77679" y="283485"/>
                </a:lnTo>
                <a:lnTo>
                  <a:pt x="35465" y="308464"/>
                </a:lnTo>
                <a:lnTo>
                  <a:pt x="10598" y="344855"/>
                </a:lnTo>
                <a:lnTo>
                  <a:pt x="0" y="393811"/>
                </a:lnTo>
                <a:lnTo>
                  <a:pt x="139" y="406288"/>
                </a:lnTo>
                <a:lnTo>
                  <a:pt x="10994" y="454122"/>
                </a:lnTo>
                <a:lnTo>
                  <a:pt x="36944" y="493787"/>
                </a:lnTo>
                <a:lnTo>
                  <a:pt x="45574" y="501670"/>
                </a:lnTo>
                <a:lnTo>
                  <a:pt x="39323" y="511272"/>
                </a:lnTo>
                <a:lnTo>
                  <a:pt x="23905" y="557218"/>
                </a:lnTo>
                <a:lnTo>
                  <a:pt x="22565" y="586109"/>
                </a:lnTo>
                <a:lnTo>
                  <a:pt x="23432" y="599228"/>
                </a:lnTo>
                <a:lnTo>
                  <a:pt x="36958" y="639942"/>
                </a:lnTo>
                <a:lnTo>
                  <a:pt x="61356" y="671057"/>
                </a:lnTo>
                <a:lnTo>
                  <a:pt x="105543" y="692628"/>
                </a:lnTo>
                <a:lnTo>
                  <a:pt x="117920" y="693752"/>
                </a:lnTo>
                <a:lnTo>
                  <a:pt x="130604" y="692955"/>
                </a:lnTo>
                <a:lnTo>
                  <a:pt x="803399" y="692955"/>
                </a:lnTo>
                <a:lnTo>
                  <a:pt x="828241" y="649075"/>
                </a:lnTo>
                <a:lnTo>
                  <a:pt x="839128" y="604910"/>
                </a:lnTo>
                <a:lnTo>
                  <a:pt x="840418" y="589138"/>
                </a:lnTo>
                <a:lnTo>
                  <a:pt x="852630" y="586109"/>
                </a:lnTo>
                <a:lnTo>
                  <a:pt x="887343" y="570118"/>
                </a:lnTo>
                <a:lnTo>
                  <a:pt x="917782" y="544507"/>
                </a:lnTo>
                <a:lnTo>
                  <a:pt x="941536" y="511857"/>
                </a:lnTo>
                <a:lnTo>
                  <a:pt x="957785" y="474337"/>
                </a:lnTo>
                <a:lnTo>
                  <a:pt x="966367" y="433629"/>
                </a:lnTo>
                <a:lnTo>
                  <a:pt x="967748" y="405550"/>
                </a:lnTo>
                <a:lnTo>
                  <a:pt x="967118" y="391416"/>
                </a:lnTo>
                <a:lnTo>
                  <a:pt x="959876" y="349382"/>
                </a:lnTo>
                <a:lnTo>
                  <a:pt x="944476" y="309210"/>
                </a:lnTo>
                <a:lnTo>
                  <a:pt x="937501" y="296524"/>
                </a:lnTo>
                <a:lnTo>
                  <a:pt x="940214" y="286476"/>
                </a:lnTo>
                <a:lnTo>
                  <a:pt x="943965" y="269305"/>
                </a:lnTo>
                <a:lnTo>
                  <a:pt x="945433" y="255839"/>
                </a:lnTo>
                <a:lnTo>
                  <a:pt x="945821" y="242454"/>
                </a:lnTo>
                <a:lnTo>
                  <a:pt x="945162" y="229220"/>
                </a:lnTo>
                <a:lnTo>
                  <a:pt x="937258" y="191125"/>
                </a:lnTo>
                <a:lnTo>
                  <a:pt x="914178" y="146693"/>
                </a:lnTo>
                <a:lnTo>
                  <a:pt x="878794" y="113635"/>
                </a:lnTo>
                <a:lnTo>
                  <a:pt x="857180" y="102771"/>
                </a:lnTo>
                <a:lnTo>
                  <a:pt x="855004" y="92937"/>
                </a:lnTo>
                <a:lnTo>
                  <a:pt x="304146" y="92937"/>
                </a:lnTo>
                <a:lnTo>
                  <a:pt x="293839" y="87549"/>
                </a:lnTo>
                <a:lnTo>
                  <a:pt x="283062" y="83128"/>
                </a:lnTo>
                <a:lnTo>
                  <a:pt x="271764" y="79705"/>
                </a:lnTo>
                <a:lnTo>
                  <a:pt x="259896" y="77312"/>
                </a:lnTo>
                <a:lnTo>
                  <a:pt x="247404" y="75981"/>
                </a:lnTo>
                <a:lnTo>
                  <a:pt x="234239" y="75744"/>
                </a:lnTo>
                <a:close/>
              </a:path>
              <a:path w="855004" h="847689">
                <a:moveTo>
                  <a:pt x="423385" y="23539"/>
                </a:moveTo>
                <a:lnTo>
                  <a:pt x="379095" y="30489"/>
                </a:lnTo>
                <a:lnTo>
                  <a:pt x="338118" y="54345"/>
                </a:lnTo>
                <a:lnTo>
                  <a:pt x="311781" y="82027"/>
                </a:lnTo>
                <a:lnTo>
                  <a:pt x="304146" y="92937"/>
                </a:lnTo>
                <a:lnTo>
                  <a:pt x="855004" y="92937"/>
                </a:lnTo>
                <a:lnTo>
                  <a:pt x="498709" y="59696"/>
                </a:lnTo>
                <a:lnTo>
                  <a:pt x="490674" y="52102"/>
                </a:lnTo>
                <a:lnTo>
                  <a:pt x="456555" y="30728"/>
                </a:lnTo>
                <a:lnTo>
                  <a:pt x="434542" y="24698"/>
                </a:lnTo>
                <a:lnTo>
                  <a:pt x="423385" y="23539"/>
                </a:lnTo>
                <a:close/>
              </a:path>
              <a:path w="855004" h="847689">
                <a:moveTo>
                  <a:pt x="595272" y="27"/>
                </a:moveTo>
                <a:lnTo>
                  <a:pt x="551027" y="8685"/>
                </a:lnTo>
                <a:lnTo>
                  <a:pt x="513212" y="38214"/>
                </a:lnTo>
                <a:lnTo>
                  <a:pt x="498709" y="59696"/>
                </a:lnTo>
                <a:lnTo>
                  <a:pt x="841625" y="59696"/>
                </a:lnTo>
                <a:lnTo>
                  <a:pt x="840090" y="56847"/>
                </a:lnTo>
                <a:lnTo>
                  <a:pt x="832837" y="45921"/>
                </a:lnTo>
                <a:lnTo>
                  <a:pt x="831065" y="43700"/>
                </a:lnTo>
                <a:lnTo>
                  <a:pt x="666631" y="43700"/>
                </a:lnTo>
                <a:lnTo>
                  <a:pt x="659474" y="34252"/>
                </a:lnTo>
                <a:lnTo>
                  <a:pt x="628837" y="9365"/>
                </a:lnTo>
                <a:lnTo>
                  <a:pt x="606590" y="1539"/>
                </a:lnTo>
                <a:lnTo>
                  <a:pt x="595272" y="27"/>
                </a:lnTo>
                <a:close/>
              </a:path>
              <a:path w="855004" h="847689">
                <a:moveTo>
                  <a:pt x="749082" y="0"/>
                </a:moveTo>
                <a:lnTo>
                  <a:pt x="704649" y="11308"/>
                </a:lnTo>
                <a:lnTo>
                  <a:pt x="666631" y="43700"/>
                </a:lnTo>
                <a:lnTo>
                  <a:pt x="831065" y="43700"/>
                </a:lnTo>
                <a:lnTo>
                  <a:pt x="793756" y="10664"/>
                </a:lnTo>
                <a:lnTo>
                  <a:pt x="74908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62">
            <a:extLst>
              <a:ext uri="{FF2B5EF4-FFF2-40B4-BE49-F238E27FC236}">
                <a16:creationId xmlns:a16="http://schemas.microsoft.com/office/drawing/2014/main" id="{CDEB3E66-2F33-4175-A3E0-12A91EF36D1D}"/>
              </a:ext>
            </a:extLst>
          </p:cNvPr>
          <p:cNvSpPr/>
          <p:nvPr/>
        </p:nvSpPr>
        <p:spPr>
          <a:xfrm>
            <a:off x="2178024" y="1759083"/>
            <a:ext cx="619506" cy="595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9AF1999-4CF2-4B3D-952F-48D3E6C6C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408" y="2651766"/>
            <a:ext cx="9107249" cy="4029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วงรี 32">
            <a:extLst>
              <a:ext uri="{FF2B5EF4-FFF2-40B4-BE49-F238E27FC236}">
                <a16:creationId xmlns:a16="http://schemas.microsoft.com/office/drawing/2014/main" id="{939F1ABF-6B0D-4E08-A5B5-71870A8D342E}"/>
              </a:ext>
            </a:extLst>
          </p:cNvPr>
          <p:cNvSpPr/>
          <p:nvPr/>
        </p:nvSpPr>
        <p:spPr>
          <a:xfrm>
            <a:off x="5229214" y="2942574"/>
            <a:ext cx="1436220" cy="7436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01486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 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541DE42-0826-4BC6-A845-8BDF23C397AD}"/>
              </a:ext>
            </a:extLst>
          </p:cNvPr>
          <p:cNvSpPr txBox="1"/>
          <p:nvPr/>
        </p:nvSpPr>
        <p:spPr>
          <a:xfrm>
            <a:off x="385964" y="704974"/>
            <a:ext cx="937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ประเด็นปัญหาที่พบในการกรอกรายละเอียดข้อมูล 14 ตัวชี้วัด (ระดับตำบล)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TSI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77AA778A-5F55-43CA-982E-CCB3B39CB085}"/>
              </a:ext>
            </a:extLst>
          </p:cNvPr>
          <p:cNvSpPr txBox="1"/>
          <p:nvPr/>
        </p:nvSpPr>
        <p:spPr>
          <a:xfrm>
            <a:off x="385964" y="1262953"/>
            <a:ext cx="11595649" cy="1815882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 รายตำบลกรอกรายละเอียดข้อมูลตัวชี้วัดไม่ครบถ้วน เช่น จำนวนครัวเรือน อายุเฉลี่ยต่ำสุดปี อายุเดี</a:t>
            </a:r>
            <a:r>
              <a:rPr lang="th-TH" sz="2800" b="1" dirty="0" err="1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่ย</a:t>
            </a:r>
            <a:r>
              <a:rPr lang="th-TH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สูงสุดปี รายได้รวมของกลุ่มเป้หมายต่อปีไม่ระบุองค์ความรู้ นวัตกรรมกรแก้ปัญหา คนเด่นฯลฯ เป็นต้น</a:t>
            </a:r>
          </a:p>
          <a:p>
            <a:r>
              <a:rPr lang="th-TH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 ดำเนินการ </a:t>
            </a:r>
            <a:r>
              <a:rPr lang="en-US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Checklist </a:t>
            </a:r>
            <a:r>
              <a:rPr lang="th-TH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แต่ยังไม่มีการกรอกรายละเอียดข้อมูล</a:t>
            </a:r>
          </a:p>
          <a:p>
            <a:r>
              <a:rPr lang="th-TH" sz="28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</a:t>
            </a:r>
            <a:r>
              <a:rPr lang="th-TH" sz="2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ในบางตำบลยังกรอกข้อมูลไม่ครบทุกกิจกรรม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160C15D-B714-4231-B5F6-61B718FFD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2" y="3429000"/>
            <a:ext cx="9305925" cy="2619375"/>
          </a:xfrm>
          <a:prstGeom prst="rect">
            <a:avLst/>
          </a:prstGeom>
        </p:spPr>
      </p:pic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EC29B507-09E4-44CA-A86B-DDF4752493C1}"/>
              </a:ext>
            </a:extLst>
          </p:cNvPr>
          <p:cNvCxnSpPr/>
          <p:nvPr/>
        </p:nvCxnSpPr>
        <p:spPr>
          <a:xfrm>
            <a:off x="6524625" y="2362200"/>
            <a:ext cx="1657350" cy="18192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ลูกโป่งความคิด: ก้อนเมฆ 14">
            <a:extLst>
              <a:ext uri="{FF2B5EF4-FFF2-40B4-BE49-F238E27FC236}">
                <a16:creationId xmlns:a16="http://schemas.microsoft.com/office/drawing/2014/main" id="{40F3F1C9-E802-49BF-B6FE-4715C4303629}"/>
              </a:ext>
            </a:extLst>
          </p:cNvPr>
          <p:cNvSpPr/>
          <p:nvPr/>
        </p:nvSpPr>
        <p:spPr>
          <a:xfrm>
            <a:off x="10258843" y="2038350"/>
            <a:ext cx="1933157" cy="1463218"/>
          </a:xfrm>
          <a:prstGeom prst="cloudCallout">
            <a:avLst>
              <a:gd name="adj1" fmla="val -70523"/>
              <a:gd name="adj2" fmla="val 6722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คลิก </a:t>
            </a:r>
            <a:r>
              <a:rPr lang="en-US" dirty="0">
                <a:solidFill>
                  <a:schemeClr val="tx1"/>
                </a:solidFill>
              </a:rPr>
              <a:t>Check list </a:t>
            </a:r>
            <a:r>
              <a:rPr lang="th-TH" dirty="0">
                <a:solidFill>
                  <a:schemeClr val="tx1"/>
                </a:solidFill>
              </a:rPr>
              <a:t>แล้วใส่รายละเอียด้วยนะคะ</a:t>
            </a:r>
          </a:p>
        </p:txBody>
      </p:sp>
    </p:spTree>
    <p:extLst>
      <p:ext uri="{BB962C8B-B14F-4D97-AF65-F5344CB8AC3E}">
        <p14:creationId xmlns:p14="http://schemas.microsoft.com/office/powerpoint/2010/main" val="3497392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 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กิจกรรมการถอดบทเรียนโดยใช้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BMC for U2T Project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1541DE42-0826-4BC6-A845-8BDF23C397AD}"/>
              </a:ext>
            </a:extLst>
          </p:cNvPr>
          <p:cNvSpPr txBox="1"/>
          <p:nvPr/>
        </p:nvSpPr>
        <p:spPr>
          <a:xfrm>
            <a:off x="385964" y="704974"/>
            <a:ext cx="1198701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ตัวชี้วัดที่ 13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TSI 13) </a:t>
            </a:r>
            <a:r>
              <a:rPr lang="th-TH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รูปแบบการบริหารจัดการทรัพยากรบุคคลและองค์กรภายในตำบลเพื่อแก้ปัญหาความยากจน </a:t>
            </a:r>
            <a:b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(Resource Mobilization) : </a:t>
            </a:r>
            <a:r>
              <a:rPr lang="th-TH" b="1" dirty="0">
                <a:solidFill>
                  <a:srgbClr val="FF33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ถอดบทเรียน </a:t>
            </a:r>
            <a:r>
              <a:rPr lang="th-TH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เข้าใจง่าย ประยุกใช้ได้ สะดวกในการเผยแพร่</a:t>
            </a:r>
            <a:endParaRPr lang="en-US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77AA778A-5F55-43CA-982E-CCB3B39CB085}"/>
              </a:ext>
            </a:extLst>
          </p:cNvPr>
          <p:cNvSpPr txBox="1"/>
          <p:nvPr/>
        </p:nvSpPr>
        <p:spPr>
          <a:xfrm>
            <a:off x="359049" y="1469110"/>
            <a:ext cx="11595649" cy="52322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เมื่อวันที่ 3 กันยายน 2564 ที่ผ่านมา มหาวิทยาลัยขอนแก่น ซึ่งเป็นมหาวิทยาลัยแม่ข่าย </a:t>
            </a:r>
            <a:r>
              <a:rPr lang="en-US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U2T </a:t>
            </a:r>
            <a:r>
              <a:rPr lang="th-TH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ได้จัดกิจกรรมแลกเปลี่ยนเรียนรู้ กระบวนการถอดบทเรียนโครงการยกระดับเศรษฐกิจรายตำบลแบบบูรณาการ </a:t>
            </a:r>
            <a:r>
              <a:rPr lang="en-US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(U2T)</a:t>
            </a:r>
            <a:r>
              <a:rPr lang="th-TH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โดยใช้เครื่องมือในการนำเสนอผลงานที๋โดดเด่น </a:t>
            </a:r>
            <a:r>
              <a:rPr lang="en-US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(Good Practice) Business model canvas </a:t>
            </a:r>
            <a:r>
              <a:rPr lang="th-TH" sz="14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นั้น โดยนำมาใช้กับกิจกรรมการพัฒนารายตำบลตาม 4 กิจกรรมหลัก ซึ่งมีตัวอย่างดังนี้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E2E2D5A-AAE5-4578-AE67-7EAA1FAFC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06" y="1992330"/>
            <a:ext cx="8545787" cy="4681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425982D2-534F-4730-98D0-F6264939E1AE}"/>
              </a:ext>
            </a:extLst>
          </p:cNvPr>
          <p:cNvSpPr txBox="1"/>
          <p:nvPr/>
        </p:nvSpPr>
        <p:spPr>
          <a:xfrm>
            <a:off x="2381250" y="4159250"/>
            <a:ext cx="1314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พันธมิตรที่สำคัญ เช่น</a:t>
            </a:r>
            <a:b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ชุมชน ตำบล</a:t>
            </a:r>
            <a:b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โรงเรียน วัด</a:t>
            </a:r>
            <a:b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อบต. เทศบาล</a:t>
            </a:r>
            <a:b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หน่วยงานที่เกี่ยวข้อง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6B0B7967-9C96-4490-AC5A-31803ACB50FE}"/>
              </a:ext>
            </a:extLst>
          </p:cNvPr>
          <p:cNvSpPr txBox="1"/>
          <p:nvPr/>
        </p:nvSpPr>
        <p:spPr>
          <a:xfrm>
            <a:off x="3596619" y="4159250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กิจกรรมหลัก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D394264D-5728-4A07-B864-501AA533E94A}"/>
              </a:ext>
            </a:extLst>
          </p:cNvPr>
          <p:cNvSpPr txBox="1"/>
          <p:nvPr/>
        </p:nvSpPr>
        <p:spPr>
          <a:xfrm>
            <a:off x="3596619" y="4978400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ทรัพยากรที่สำคัญ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FE90F109-89DB-47CE-8D77-D241D0F13CBF}"/>
              </a:ext>
            </a:extLst>
          </p:cNvPr>
          <p:cNvSpPr txBox="1"/>
          <p:nvPr/>
        </p:nvSpPr>
        <p:spPr>
          <a:xfrm>
            <a:off x="5007356" y="4205416"/>
            <a:ext cx="2530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สร้างคุณค่าให้แก่ชุมชนอย่างไร </a:t>
            </a:r>
          </a:p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ชุมชนได้อะไร จากกิจกรรมนี้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8815AC87-890C-4F43-B5AD-4DB05AC86BC6}"/>
              </a:ext>
            </a:extLst>
          </p:cNvPr>
          <p:cNvSpPr txBox="1"/>
          <p:nvPr/>
        </p:nvSpPr>
        <p:spPr>
          <a:xfrm>
            <a:off x="7584419" y="4066916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ความสัมพันธ์กับชุมชน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E2B4EBB2-B008-4C68-9104-34E8FB7AFD39}"/>
              </a:ext>
            </a:extLst>
          </p:cNvPr>
          <p:cNvSpPr txBox="1"/>
          <p:nvPr/>
        </p:nvSpPr>
        <p:spPr>
          <a:xfrm>
            <a:off x="7571721" y="4927225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ช่องทางการติดต่อ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674D65C-716C-4206-A0ED-A09D3CD8BD8B}"/>
              </a:ext>
            </a:extLst>
          </p:cNvPr>
          <p:cNvSpPr txBox="1"/>
          <p:nvPr/>
        </p:nvSpPr>
        <p:spPr>
          <a:xfrm>
            <a:off x="8976656" y="4159248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เกิดกลุ่มเรียนรู้ ได้แก่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66C419E9-BBE5-42F2-ABE3-1A183C4C70EF}"/>
              </a:ext>
            </a:extLst>
          </p:cNvPr>
          <p:cNvSpPr txBox="1"/>
          <p:nvPr/>
        </p:nvSpPr>
        <p:spPr>
          <a:xfrm>
            <a:off x="3038475" y="5680395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ต้นทุน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97A2C70-B4B3-498A-8FE8-01DF2EA3EF69}"/>
              </a:ext>
            </a:extLst>
          </p:cNvPr>
          <p:cNvSpPr txBox="1"/>
          <p:nvPr/>
        </p:nvSpPr>
        <p:spPr>
          <a:xfrm>
            <a:off x="7089774" y="5623012"/>
            <a:ext cx="2638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เกิดโครงสร้างรายได้ในชุมชน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834F4A22-7A89-4042-B53A-98759114103C}"/>
              </a:ext>
            </a:extLst>
          </p:cNvPr>
          <p:cNvSpPr txBox="1"/>
          <p:nvPr/>
        </p:nvSpPr>
        <p:spPr>
          <a:xfrm>
            <a:off x="5065019" y="3152001"/>
            <a:ext cx="1314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ชื่อโครงการ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2767B0AE-072D-445B-8481-15DE4A686B5F}"/>
              </a:ext>
            </a:extLst>
          </p:cNvPr>
          <p:cNvSpPr txBox="1"/>
          <p:nvPr/>
        </p:nvSpPr>
        <p:spPr>
          <a:xfrm>
            <a:off x="6257271" y="3152001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ผู้รับผิดชอบโครงการ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4A7268B-3C04-437A-87AF-81761F386E03}"/>
              </a:ext>
            </a:extLst>
          </p:cNvPr>
          <p:cNvSpPr txBox="1"/>
          <p:nvPr/>
        </p:nvSpPr>
        <p:spPr>
          <a:xfrm>
            <a:off x="4783796" y="6156925"/>
            <a:ext cx="704915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แบบฟอร์มจะส่งเข้าไลน์กลุ่ม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U2T-SNRU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กำหนดส่ง 15 ต.ค. 64</a:t>
            </a:r>
          </a:p>
        </p:txBody>
      </p:sp>
    </p:spTree>
    <p:extLst>
      <p:ext uri="{BB962C8B-B14F-4D97-AF65-F5344CB8AC3E}">
        <p14:creationId xmlns:p14="http://schemas.microsoft.com/office/powerpoint/2010/main" val="3880974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กิจกรรมการถอดบทเรียนโดยใช้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BMC for U2T Project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0D74FF3-409E-431B-8490-0BCEE7CB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4" y="906568"/>
            <a:ext cx="9677400" cy="5320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A13876D-CE3E-4686-87C9-CC27ABF0011D}"/>
              </a:ext>
            </a:extLst>
          </p:cNvPr>
          <p:cNvSpPr txBox="1"/>
          <p:nvPr/>
        </p:nvSpPr>
        <p:spPr>
          <a:xfrm>
            <a:off x="9004300" y="906568"/>
            <a:ext cx="73397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58B6267-A4AA-4FB1-87E3-CE86DB294BDA}"/>
              </a:ext>
            </a:extLst>
          </p:cNvPr>
          <p:cNvSpPr txBox="1"/>
          <p:nvPr/>
        </p:nvSpPr>
        <p:spPr>
          <a:xfrm>
            <a:off x="9931400" y="906568"/>
            <a:ext cx="2194474" cy="2000548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ตัวอย่างที่ 1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การถอดบทเรียนกิจกรรมพัฒนาสัมมาอาชีพ </a:t>
            </a:r>
            <a:r>
              <a:rPr lang="en-US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(OTOP) 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ยกระดับสินค้าในชุมชน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33F5F06-B79C-4AB4-A0F0-E3B9961D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97" y="4376631"/>
            <a:ext cx="3375477" cy="1574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909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2B265A1-0EAE-4B77-ADAA-3F97E8387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71829"/>
            <a:ext cx="9937413" cy="52844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70EAC4E-7D10-4FDC-890D-318BD1F02154}"/>
              </a:ext>
            </a:extLst>
          </p:cNvPr>
          <p:cNvSpPr txBox="1"/>
          <p:nvPr/>
        </p:nvSpPr>
        <p:spPr>
          <a:xfrm>
            <a:off x="9819726" y="871829"/>
            <a:ext cx="2194474" cy="1261884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ตัวอย่างที่ 2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การพัฒนาศักยภาพ</a:t>
            </a:r>
          </a:p>
          <a:p>
            <a:pPr algn="ctr"/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การทอ</a:t>
            </a:r>
            <a:r>
              <a:rPr lang="th-TH" sz="2400" b="1" dirty="0" err="1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่ง</a:t>
            </a:r>
            <a:r>
              <a:rPr lang="th-TH" sz="24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เที่ยวชุมชน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6A66F3C-D01F-4ECF-9EA1-00F7CA9C3818}"/>
              </a:ext>
            </a:extLst>
          </p:cNvPr>
          <p:cNvSpPr txBox="1"/>
          <p:nvPr/>
        </p:nvSpPr>
        <p:spPr>
          <a:xfrm>
            <a:off x="9085752" y="871829"/>
            <a:ext cx="73397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F071EF6-31BB-4E73-A00D-F5DE2045A8C2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กิจกรรมการถอดบทเรียนโดยใช้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BMC for U2T Project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</a:p>
        </p:txBody>
      </p:sp>
    </p:spTree>
    <p:extLst>
      <p:ext uri="{BB962C8B-B14F-4D97-AF65-F5344CB8AC3E}">
        <p14:creationId xmlns:p14="http://schemas.microsoft.com/office/powerpoint/2010/main" val="322076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D0F514D-2666-4BF2-BEF1-51C0F9B704DC}"/>
              </a:ext>
            </a:extLst>
          </p:cNvPr>
          <p:cNvSpPr txBox="1"/>
          <p:nvPr/>
        </p:nvSpPr>
        <p:spPr>
          <a:xfrm>
            <a:off x="9174351" y="660850"/>
            <a:ext cx="73397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BE38918-0570-4A6D-82E8-41EC316FD757}"/>
              </a:ext>
            </a:extLst>
          </p:cNvPr>
          <p:cNvSpPr txBox="1"/>
          <p:nvPr/>
        </p:nvSpPr>
        <p:spPr>
          <a:xfrm>
            <a:off x="9908325" y="867966"/>
            <a:ext cx="2194474" cy="2246769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ตัวอย่างที่ 3</a:t>
            </a:r>
          </a:p>
          <a:p>
            <a:pPr algn="ctr"/>
            <a:r>
              <a:rPr lang="th-TH" sz="2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การนำองค์ความรู้ไปช่วยบริการแก่ชุมชน</a:t>
            </a:r>
            <a:br>
              <a:rPr lang="th-TH" sz="2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en-US" sz="2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(Health Care/</a:t>
            </a:r>
            <a:r>
              <a:rPr lang="th-TH" sz="2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เทคโนโลยี</a:t>
            </a:r>
            <a:r>
              <a:rPr lang="en-US" sz="2800" b="1" dirty="0"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)</a:t>
            </a:r>
            <a:endParaRPr lang="th-TH" sz="2800" b="1" dirty="0"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F493359-8442-4CC1-9817-BF6F71477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1" y="867966"/>
            <a:ext cx="9804724" cy="5329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F8957CE-831E-4501-BC25-5A9C14CA6A07}"/>
              </a:ext>
            </a:extLst>
          </p:cNvPr>
          <p:cNvSpPr txBox="1"/>
          <p:nvPr/>
        </p:nvSpPr>
        <p:spPr>
          <a:xfrm>
            <a:off x="9174351" y="828218"/>
            <a:ext cx="73397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BCF294D-C9C0-4789-A76C-0E807CEB7493}"/>
              </a:ext>
            </a:extLst>
          </p:cNvPr>
          <p:cNvSpPr txBox="1"/>
          <p:nvPr/>
        </p:nvSpPr>
        <p:spPr>
          <a:xfrm>
            <a:off x="235876" y="800316"/>
            <a:ext cx="133892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548C81BC-C4B5-4F07-8B7B-E0EBC87548F5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กิจกรรมการถอดบทเรียนโดยใช้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BMC for U2T Project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</a:p>
        </p:txBody>
      </p:sp>
    </p:spTree>
    <p:extLst>
      <p:ext uri="{BB962C8B-B14F-4D97-AF65-F5344CB8AC3E}">
        <p14:creationId xmlns:p14="http://schemas.microsoft.com/office/powerpoint/2010/main" val="2033163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D69540C-483C-440A-96F8-040EE639E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4" y="812800"/>
            <a:ext cx="9662064" cy="48641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52AE9BE4-FDBB-4CD2-849A-B8A69FCBEB83}"/>
              </a:ext>
            </a:extLst>
          </p:cNvPr>
          <p:cNvSpPr txBox="1"/>
          <p:nvPr/>
        </p:nvSpPr>
        <p:spPr>
          <a:xfrm>
            <a:off x="235876" y="800316"/>
            <a:ext cx="133892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F421976-0F7A-4A97-9DBC-7B563F792BF9}"/>
              </a:ext>
            </a:extLst>
          </p:cNvPr>
          <p:cNvSpPr txBox="1"/>
          <p:nvPr/>
        </p:nvSpPr>
        <p:spPr>
          <a:xfrm>
            <a:off x="8559016" y="812800"/>
            <a:ext cx="1338924" cy="414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533038C-30C8-43D8-AFC3-433ED64B2870}"/>
              </a:ext>
            </a:extLst>
          </p:cNvPr>
          <p:cNvSpPr txBox="1"/>
          <p:nvPr/>
        </p:nvSpPr>
        <p:spPr>
          <a:xfrm>
            <a:off x="9897940" y="1182231"/>
            <a:ext cx="2194474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ตัวอย่างที่ 4</a:t>
            </a:r>
            <a:endParaRPr lang="en-US" sz="2800" b="1" dirty="0">
              <a:solidFill>
                <a:srgbClr val="FF0000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สิ่งแวดล้อม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9247218-5563-4C49-A483-4800E5D76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650" y="2425857"/>
            <a:ext cx="2369476" cy="1637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1A81281-ACFE-4A4D-8B73-3DF9C9072E59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กิจกรรมการถอดบทเรียนโดยใช้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BMC for U2T Project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</a:p>
        </p:txBody>
      </p:sp>
    </p:spTree>
    <p:extLst>
      <p:ext uri="{BB962C8B-B14F-4D97-AF65-F5344CB8AC3E}">
        <p14:creationId xmlns:p14="http://schemas.microsoft.com/office/powerpoint/2010/main" val="3663515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6F693F59-DB09-4538-9BE1-E3970549A8B3}"/>
              </a:ext>
            </a:extLst>
          </p:cNvPr>
          <p:cNvGraphicFramePr>
            <a:graphicFrameLocks/>
          </p:cNvGraphicFramePr>
          <p:nvPr/>
        </p:nvGraphicFramePr>
        <p:xfrm>
          <a:off x="1655855" y="769284"/>
          <a:ext cx="9312089" cy="5776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44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80571B9-E804-4EE5-A5BE-6BE79940B987}"/>
              </a:ext>
            </a:extLst>
          </p:cNvPr>
          <p:cNvSpPr txBox="1"/>
          <p:nvPr/>
        </p:nvSpPr>
        <p:spPr>
          <a:xfrm>
            <a:off x="456303" y="886544"/>
            <a:ext cx="11651198" cy="4206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1</a:t>
            </a:r>
            <a:r>
              <a:rPr lang="en-US" sz="180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</a:t>
            </a:r>
            <a:r>
              <a:rPr lang="th-TH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เรื่องประธานแจ้งที่ประชุมทราบ</a:t>
            </a:r>
          </a:p>
          <a:p>
            <a:pPr>
              <a:lnSpc>
                <a:spcPct val="115000"/>
              </a:lnSpc>
            </a:pPr>
            <a:r>
              <a:rPr lang="th-TH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2  เรื่องรับรองรายงานการประชุม </a:t>
            </a:r>
          </a:p>
          <a:p>
            <a:pPr>
              <a:lnSpc>
                <a:spcPct val="115000"/>
              </a:lnSpc>
            </a:pPr>
            <a:r>
              <a:rPr lang="th-TH" sz="18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   รับรองรายงานการประชุมครั้งที่ 2/2564 เมื่อวันที่ </a:t>
            </a:r>
            <a:r>
              <a:rPr lang="th-TH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</a:t>
            </a:r>
            <a:r>
              <a:rPr lang="th-TH" sz="18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ตุลาคม 2564 ณ ห้องประชุมสร</a:t>
            </a:r>
            <a:r>
              <a:rPr lang="th-TH" sz="1800" spc="-4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ัสจั</a:t>
            </a:r>
            <a:r>
              <a:rPr lang="th-TH" sz="18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นทร ชั้น 2 อาคาร 10</a:t>
            </a:r>
            <a:endParaRPr lang="th-TH" sz="18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15000"/>
              </a:lnSpc>
            </a:pPr>
            <a:r>
              <a:rPr lang="th-TH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3  เรื่องสืบเนื่อง </a:t>
            </a:r>
          </a:p>
          <a:p>
            <a:pPr>
              <a:lnSpc>
                <a:spcPct val="115000"/>
              </a:lnSpc>
            </a:pPr>
            <a:r>
              <a:rPr lang="th-TH" sz="18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ปรับ                  </a:t>
            </a:r>
            <a:endParaRPr lang="en-US" sz="1800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15000"/>
              </a:lnSpc>
            </a:pPr>
            <a:r>
              <a:rPr lang="th-TH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  เรื่องเสนอเพื่อทราบ</a:t>
            </a:r>
            <a:br>
              <a:rPr lang="en-US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แผนการดำเนิน</a:t>
            </a:r>
            <a:r>
              <a:rPr lang="en-US" sz="18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4.1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</a:t>
            </a:r>
            <a:endParaRPr lang="th-TH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15000"/>
              </a:lnSpc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	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4.2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กิจกรรมการถอดบทเรียนโดยใช้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BMC for U2T Project</a:t>
            </a:r>
            <a:b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4.3 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b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5  เรื่องเสนอให้ที่ประชุมพิจารณา</a:t>
            </a:r>
          </a:p>
          <a:p>
            <a:pPr>
              <a:lnSpc>
                <a:spcPct val="115000"/>
              </a:lnSpc>
            </a:pP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                      การเก็บข้อมูลผลกระทบเชิงเศรษฐกิจและสังคมรายตำบล ด้วยเครื่องมือ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</a:t>
            </a:r>
            <a:endParaRPr lang="th-TH" sz="1800" b="1" dirty="0">
              <a:effectLst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15000"/>
              </a:lnSpc>
            </a:pPr>
            <a:r>
              <a:rPr lang="th-TH" sz="1800" b="1" spc="-3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6  เรื่องอื่น ๆ (ถ้ามี)</a:t>
            </a:r>
            <a:br>
              <a:rPr lang="th-TH" sz="1800" b="1" spc="-30" dirty="0"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endParaRPr lang="th-TH" dirty="0"/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81603C09-56DD-4ADE-A2D6-6D1A1E0C7ABE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A0EA1616-24BB-46FC-8406-BD12FD17C1B5}"/>
              </a:ext>
            </a:extLst>
          </p:cNvPr>
          <p:cNvSpPr txBox="1"/>
          <p:nvPr/>
        </p:nvSpPr>
        <p:spPr>
          <a:xfrm>
            <a:off x="2651324" y="79718"/>
            <a:ext cx="657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ระเบียบวาระการประชุม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3718414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 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DFF3879F-A764-4C4A-972D-A62A902670F3}"/>
              </a:ext>
            </a:extLst>
          </p:cNvPr>
          <p:cNvGraphicFramePr>
            <a:graphicFrameLocks/>
          </p:cNvGraphicFramePr>
          <p:nvPr/>
        </p:nvGraphicFramePr>
        <p:xfrm>
          <a:off x="60874" y="621102"/>
          <a:ext cx="12474026" cy="597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0532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8AFD9D52-D358-4AD2-A3D2-7395AC4B3E97}"/>
              </a:ext>
            </a:extLst>
          </p:cNvPr>
          <p:cNvGraphicFramePr>
            <a:graphicFrameLocks/>
          </p:cNvGraphicFramePr>
          <p:nvPr/>
        </p:nvGraphicFramePr>
        <p:xfrm>
          <a:off x="165100" y="517065"/>
          <a:ext cx="11925300" cy="5934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6305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B1C7D044-EA77-4141-9572-4EBA994290F3}"/>
              </a:ext>
            </a:extLst>
          </p:cNvPr>
          <p:cNvGraphicFramePr>
            <a:graphicFrameLocks/>
          </p:cNvGraphicFramePr>
          <p:nvPr/>
        </p:nvGraphicFramePr>
        <p:xfrm>
          <a:off x="-78441" y="812426"/>
          <a:ext cx="12348882" cy="5233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7450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64525D05-E5B6-419F-9647-F20FE0886DC3}"/>
              </a:ext>
            </a:extLst>
          </p:cNvPr>
          <p:cNvGraphicFramePr>
            <a:graphicFrameLocks/>
          </p:cNvGraphicFramePr>
          <p:nvPr/>
        </p:nvGraphicFramePr>
        <p:xfrm>
          <a:off x="60874" y="821390"/>
          <a:ext cx="12131126" cy="5744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8236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C812A4CB-BCCD-482C-8FC7-8D4B7A5A6576}"/>
              </a:ext>
            </a:extLst>
          </p:cNvPr>
          <p:cNvGraphicFramePr>
            <a:graphicFrameLocks/>
          </p:cNvGraphicFramePr>
          <p:nvPr/>
        </p:nvGraphicFramePr>
        <p:xfrm>
          <a:off x="375396" y="621102"/>
          <a:ext cx="11816603" cy="528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2444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EB48A3CA-D90C-4D7C-A7AB-607986D365C7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58891BA-BFC5-4ECF-B87E-1BA851D25DE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ผลการเบิกจ่ายโครงการยกระดับเศรษฐกิจรายตำบลแบบบูรณาการ ณ วันที่ 9 ตุลาคม 2564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43986DF6-B2F1-4626-9EF7-E53F586073B9}"/>
              </a:ext>
            </a:extLst>
          </p:cNvPr>
          <p:cNvGraphicFramePr>
            <a:graphicFrameLocks/>
          </p:cNvGraphicFramePr>
          <p:nvPr/>
        </p:nvGraphicFramePr>
        <p:xfrm>
          <a:off x="121748" y="736973"/>
          <a:ext cx="12131126" cy="5384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16390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33203497-1C98-4220-98DA-371E888877B2}"/>
              </a:ext>
            </a:extLst>
          </p:cNvPr>
          <p:cNvSpPr/>
          <p:nvPr/>
        </p:nvSpPr>
        <p:spPr>
          <a:xfrm>
            <a:off x="129396" y="2743199"/>
            <a:ext cx="12192000" cy="163901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9BD519B-739E-4908-9384-C76C83955470}"/>
              </a:ext>
            </a:extLst>
          </p:cNvPr>
          <p:cNvSpPr txBox="1"/>
          <p:nvPr/>
        </p:nvSpPr>
        <p:spPr>
          <a:xfrm>
            <a:off x="3096883" y="3162598"/>
            <a:ext cx="65129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ระเบียบวารที่ 5 เรื่องเสนอที่ประชุมพิจารณา 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865145" y="668202"/>
            <a:ext cx="8064896" cy="165367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ขอบเขตการดำเนินงานของหน่วยปฏิบัติการ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อว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.ส่วนหน้า </a:t>
            </a:r>
            <a:b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ในการรายงานผลการดำเนินงานของโครงการยกระดับเศรษฐกิจ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และสังคมรายตาบลแบบบูรณาการ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U2T )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ภายใต้เครือข่ายอุดมศึกษาระดับภูมิภาค (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Regional System </a:t>
            </a:r>
            <a:r>
              <a:rPr lang="en-US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Integator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RSI)</a:t>
            </a:r>
            <a:endParaRPr lang="th-TH" sz="105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602" name="Picture 2" descr="C:\Users\advice1\Desktop\03-อว ส่วนหน้า\09-เอกสารการประชุม\02-เอกสารประชุม จาก มรสน (ภายใน)\01-วันที่ 20 ส.ค. 64\รูป\03-คำสั่ง แต่งตั้งคณะกรรมการบริหารโครงการ U2T-0.jpg"/>
          <p:cNvPicPr>
            <a:picLocks noChangeAspect="1" noChangeArrowheads="1"/>
          </p:cNvPicPr>
          <p:nvPr/>
        </p:nvPicPr>
        <p:blipFill>
          <a:blip r:embed="rId3"/>
          <a:srcRect l="8647" t="4528" r="4189" b="8962"/>
          <a:stretch>
            <a:fillRect/>
          </a:stretch>
        </p:blipFill>
        <p:spPr bwMode="auto">
          <a:xfrm>
            <a:off x="2098392" y="2482990"/>
            <a:ext cx="2819919" cy="395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C:\Users\advice1\Desktop\03-อว ส่วนหน้า\09-เอกสารการประชุม\02-เอกสารประชุม จาก มรสน (ภายใน)\01-วันที่ 20 ส.ค. 64\รูป\03-คำสั่ง แต่งตั้งคณะกรรมการบริหารโครงการ U2T-1.jpg"/>
          <p:cNvPicPr>
            <a:picLocks noChangeAspect="1" noChangeArrowheads="1"/>
          </p:cNvPicPr>
          <p:nvPr/>
        </p:nvPicPr>
        <p:blipFill>
          <a:blip r:embed="rId4"/>
          <a:srcRect l="10397" t="3829" r="5793" b="41806"/>
          <a:stretch>
            <a:fillRect/>
          </a:stretch>
        </p:blipFill>
        <p:spPr bwMode="auto">
          <a:xfrm>
            <a:off x="5296619" y="2482990"/>
            <a:ext cx="4495399" cy="412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ตัวเชื่อมต่อตรง 5"/>
          <p:cNvCxnSpPr/>
          <p:nvPr/>
        </p:nvCxnSpPr>
        <p:spPr>
          <a:xfrm>
            <a:off x="6208508" y="3557757"/>
            <a:ext cx="100811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3F13CE7F-E35D-47F6-95C9-D0CCD3E79A8B}"/>
              </a:ext>
            </a:extLst>
          </p:cNvPr>
          <p:cNvGrpSpPr/>
          <p:nvPr/>
        </p:nvGrpSpPr>
        <p:grpSpPr>
          <a:xfrm>
            <a:off x="0" y="0"/>
            <a:ext cx="12252874" cy="621102"/>
            <a:chOff x="0" y="0"/>
            <a:chExt cx="12252874" cy="621102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6198C2DB-65E1-4B34-A531-B52285E44D77}"/>
                </a:ext>
              </a:extLst>
            </p:cNvPr>
            <p:cNvSpPr/>
            <p:nvPr/>
          </p:nvSpPr>
          <p:spPr>
            <a:xfrm>
              <a:off x="0" y="0"/>
              <a:ext cx="12192000" cy="62110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C8A7EE14-5FAE-4A91-8097-D8ECC9CBF559}"/>
                </a:ext>
              </a:extLst>
            </p:cNvPr>
            <p:cNvSpPr txBox="1"/>
            <p:nvPr/>
          </p:nvSpPr>
          <p:spPr>
            <a:xfrm>
              <a:off x="60874" y="0"/>
              <a:ext cx="12192000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th-TH" sz="2200" b="1" dirty="0">
                  <a:solidFill>
                    <a:schemeClr val="bg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ระเบียบวาระที่  </a:t>
              </a:r>
              <a:r>
                <a:rPr lang="th-TH" sz="22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5</a:t>
              </a:r>
              <a:r>
                <a:rPr lang="th-TH" sz="2200" b="1" dirty="0">
                  <a:solidFill>
                    <a:schemeClr val="bg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การเก็บข้อมูลผลกระทบเชิงเศรษฐกิจและสังคมรายตำบล ด้วยเครื่องมือ </a:t>
              </a:r>
              <a:r>
                <a:rPr lang="en-US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Social Return on Investment</a:t>
              </a: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SROI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6205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vice1\Desktop\03-อว ส่วนหน้า\09-เอกสารการประชุม\02-เอกสารประชุม จาก มรสน (ภายใน)\01-วันที่ 20 ส.ค. 64\รูป\00-เล่มคู่มือ\ไฟล์ข้อมูลคู่มือ อว.ส่วนหน้า_15 มี.ค. 64-13.jpg"/>
          <p:cNvPicPr>
            <a:picLocks noChangeAspect="1" noChangeArrowheads="1"/>
          </p:cNvPicPr>
          <p:nvPr/>
        </p:nvPicPr>
        <p:blipFill>
          <a:blip r:embed="rId2"/>
          <a:srcRect l="10696" t="8996" r="10904" b="83597"/>
          <a:stretch>
            <a:fillRect/>
          </a:stretch>
        </p:blipFill>
        <p:spPr bwMode="auto">
          <a:xfrm>
            <a:off x="1403063" y="1446441"/>
            <a:ext cx="8857609" cy="95409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l="10106" t="20567" r="8421" b="10321"/>
          <a:stretch/>
        </p:blipFill>
        <p:spPr>
          <a:xfrm>
            <a:off x="1630879" y="2560012"/>
            <a:ext cx="8629793" cy="413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1" y="663495"/>
            <a:ext cx="8064896" cy="64556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หลักการและเหตุผล </a:t>
            </a:r>
            <a:endParaRPr lang="th-TH" sz="14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F651B927-4651-48FA-B6E6-1257E0140FCF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31921E0-E6F6-429D-8867-D78D43C63C9B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147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/>
          <a:srcRect l="10106" t="13369" r="8526" b="4854"/>
          <a:stretch/>
        </p:blipFill>
        <p:spPr>
          <a:xfrm>
            <a:off x="2165231" y="956575"/>
            <a:ext cx="8104904" cy="5773170"/>
          </a:xfrm>
          <a:prstGeom prst="rect">
            <a:avLst/>
          </a:prstGeom>
        </p:spPr>
      </p:pic>
      <p:pic>
        <p:nvPicPr>
          <p:cNvPr id="5" name="Picture 2" descr="C:\Users\advice1\Desktop\03-อว ส่วนหน้า\09-เอกสารการประชุม\02-เอกสารประชุม จาก มรสน (ภายใน)\01-วันที่ 20 ส.ค. 64\รูป\00-เล่มคู่มือ\ไฟล์ข้อมูลคู่มือ อว.ส่วนหน้า_15 มี.ค. 64-2.jpg"/>
          <p:cNvPicPr>
            <a:picLocks noChangeAspect="1" noChangeArrowheads="1"/>
          </p:cNvPicPr>
          <p:nvPr/>
        </p:nvPicPr>
        <p:blipFill>
          <a:blip r:embed="rId3" cstate="print"/>
          <a:srcRect l="35973" t="3565" r="38805" b="65931"/>
          <a:stretch>
            <a:fillRect/>
          </a:stretch>
        </p:blipFill>
        <p:spPr bwMode="auto">
          <a:xfrm>
            <a:off x="9625163" y="2457577"/>
            <a:ext cx="803211" cy="971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6FFA2A4-004F-456D-BEF6-14520EF3C246}"/>
              </a:ext>
            </a:extLst>
          </p:cNvPr>
          <p:cNvSpPr/>
          <p:nvPr/>
        </p:nvSpPr>
        <p:spPr>
          <a:xfrm>
            <a:off x="-60874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949A939-3CD1-4EB4-AF93-1802527A0920}"/>
              </a:ext>
            </a:extLst>
          </p:cNvPr>
          <p:cNvSpPr txBox="1"/>
          <p:nvPr/>
        </p:nvSpPr>
        <p:spPr>
          <a:xfrm>
            <a:off x="0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096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8C46E322-DDB0-4286-9560-9DF8C5C593BE}"/>
              </a:ext>
            </a:extLst>
          </p:cNvPr>
          <p:cNvSpPr/>
          <p:nvPr/>
        </p:nvSpPr>
        <p:spPr>
          <a:xfrm>
            <a:off x="0" y="2406770"/>
            <a:ext cx="12192000" cy="151824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29108C4-9053-4C1D-89E2-D56F0ED5F919}"/>
              </a:ext>
            </a:extLst>
          </p:cNvPr>
          <p:cNvSpPr txBox="1"/>
          <p:nvPr/>
        </p:nvSpPr>
        <p:spPr>
          <a:xfrm>
            <a:off x="1573020" y="2627285"/>
            <a:ext cx="9434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2 เรื่องรับรองรายงานการประชุม</a:t>
            </a:r>
            <a:b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24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รับรองรายงานการประชุมครั้งที่ 2/2564 เมื่อวันที่ 4 ตุลาคม 2564 ณ ห้องประชุมสร</a:t>
            </a:r>
            <a:r>
              <a:rPr lang="th-TH" sz="2400" spc="-4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ัสจั</a:t>
            </a:r>
            <a:r>
              <a:rPr lang="th-TH" sz="24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นทร ชั้น 2 อาคาร 10</a:t>
            </a:r>
            <a:endParaRPr lang="th-TH" sz="24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EDCEDD0-4A6D-4B28-95C5-7B5178C287C9}"/>
              </a:ext>
            </a:extLst>
          </p:cNvPr>
          <p:cNvSpPr txBox="1"/>
          <p:nvPr/>
        </p:nvSpPr>
        <p:spPr>
          <a:xfrm>
            <a:off x="1000663" y="4054414"/>
            <a:ext cx="1076576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7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รายงานการประชุม</a:t>
            </a:r>
            <a:r>
              <a:rPr lang="th-TH" sz="1700" dirty="0">
                <a:latin typeface="TH SarabunPSK" panose="020B0500040200020003" pitchFamily="34" charset="-34"/>
                <a:ea typeface="Yu Gothic UI Semibold" panose="020B0700000000000000" pitchFamily="34" charset="-128"/>
                <a:cs typeface="TH SarabunPSK" panose="020B0500040200020003" pitchFamily="34" charset="-34"/>
              </a:rPr>
              <a:t>คณะทำงานโครงการยกระดับเศรษฐกิจรายตำบลแบบบูรณาการ</a:t>
            </a:r>
          </a:p>
          <a:p>
            <a:pPr algn="ctr"/>
            <a:r>
              <a:rPr lang="th-TH" sz="1700" dirty="0">
                <a:latin typeface="TH SarabunPSK" panose="020B0500040200020003" pitchFamily="34" charset="-34"/>
                <a:ea typeface="Yu Gothic UI Semibold" panose="020B0700000000000000" pitchFamily="34" charset="-128"/>
                <a:cs typeface="TH SarabunPSK" panose="020B0500040200020003" pitchFamily="34" charset="-34"/>
              </a:rPr>
              <a:t>1 ตำบล 1 มหาวิทยาลัย </a:t>
            </a:r>
            <a:r>
              <a:rPr lang="th-TH" sz="1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(มหาวิทยาลัยสู่ตำบล สร้างรากแก้วให้ประเทศ) </a:t>
            </a:r>
            <a:r>
              <a:rPr lang="th-TH" sz="17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เรื่อง การจ้างงานเพิ่มเติมทดแทน ภายใต้โครงการยกระดับเศรษฐกิจและสังคมรายตำบลแบบบูรณาการ </a:t>
            </a:r>
            <a:r>
              <a:rPr lang="en-US" sz="17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 </a:t>
            </a:r>
            <a:r>
              <a:rPr lang="th-TH" sz="17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ครั้งที่ 2/2564</a:t>
            </a:r>
            <a:endParaRPr lang="en-US" sz="1700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7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เมื่อวันที่ 4 ตุลาคม 2564 ณ ห้องประชุมสร</a:t>
            </a:r>
            <a:r>
              <a:rPr lang="th-TH" sz="1700" spc="-4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ัสจั</a:t>
            </a:r>
            <a:r>
              <a:rPr lang="th-TH" sz="1700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นทร ชั้น 2 อาคาร 10 </a:t>
            </a:r>
            <a:r>
              <a:rPr lang="th-TH" sz="1700" b="1" spc="-4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จำนวน 5 หน้า</a:t>
            </a:r>
            <a:r>
              <a:rPr lang="th-TH" sz="1700" b="1" spc="-40" dirty="0">
                <a:latin typeface="TH SarabunPSK" panose="020B0500040200020003" pitchFamily="34" charset="-34"/>
                <a:ea typeface="Yu Gothic UI Semibold" panose="020B0700000000000000" pitchFamily="34" charset="-128"/>
                <a:cs typeface="TH SarabunPSK" panose="020B0500040200020003" pitchFamily="34" charset="-34"/>
              </a:rPr>
              <a:t> </a:t>
            </a:r>
            <a:r>
              <a:rPr lang="th-TH" sz="1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ตามรายละเอียดตามเอกสารประกอบการประชุมวาระที่ 2 </a:t>
            </a:r>
          </a:p>
        </p:txBody>
      </p:sp>
    </p:spTree>
    <p:extLst>
      <p:ext uri="{BB962C8B-B14F-4D97-AF65-F5344CB8AC3E}">
        <p14:creationId xmlns:p14="http://schemas.microsoft.com/office/powerpoint/2010/main" val="2242607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2721" y="640211"/>
            <a:ext cx="8424936" cy="6120680"/>
          </a:xfrm>
        </p:spPr>
        <p:txBody>
          <a:bodyPr>
            <a:noAutofit/>
          </a:bodyPr>
          <a:lstStyle/>
          <a:p>
            <a:pPr algn="thaiDist"/>
            <a:r>
              <a:rPr lang="th-TH" sz="36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 </a:t>
            </a:r>
            <a:endParaRPr lang="th-TH" sz="3600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เพื่อประเมินผลตอบแทนทางเศรษฐกิจและสังคมรายจังหวัดของโครงการ ยกระดับเศรษฐกิจและสังคมรายตำบลแบบบูรณาการ</a:t>
            </a:r>
          </a:p>
          <a:p>
            <a:pPr algn="thaiDist"/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เพื่อรวบรวมและวิเคราะห์ข้อมูลระดับตำบล (</a:t>
            </a:r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TSI)</a:t>
            </a:r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และระดับสถาบันอุดมศึกษา(</a:t>
            </a:r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USI) </a:t>
            </a:r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เพื่อใช้ต่อยอดงานการพัฒนาระดับจังหวัด</a:t>
            </a:r>
          </a:p>
          <a:p>
            <a:pPr algn="thaiDist"/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รวบรวมข้อมูล </a:t>
            </a:r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Community Big Data </a:t>
            </a:r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ระดับจังหวัดเพื่อใช้ในการพัฒนาพื้นที่ต่อไป</a:t>
            </a:r>
          </a:p>
          <a:p>
            <a:pPr algn="thaiDist"/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วิเคราะห์ </a:t>
            </a:r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GAP Analysis </a:t>
            </a:r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เพื่อจัดทำข้อเสนอการพัฒนารายจังหวัด โดยใช้ข้อมูลจาก ระบบ </a:t>
            </a:r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PBM</a:t>
            </a:r>
          </a:p>
          <a:p>
            <a:pPr algn="thaiDist"/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นำเสนอเรื่องเล่าความสำเร็จของโครงการ </a:t>
            </a:r>
            <a:r>
              <a:rPr lang="en-US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U2T </a:t>
            </a:r>
            <a:r>
              <a:rPr 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ของจังหวัด</a:t>
            </a:r>
            <a:endParaRPr lang="th-TH" sz="1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4E36D245-F429-4AB2-884F-46E3A93B81A2}"/>
              </a:ext>
            </a:extLst>
          </p:cNvPr>
          <p:cNvSpPr/>
          <p:nvPr/>
        </p:nvSpPr>
        <p:spPr>
          <a:xfrm>
            <a:off x="0" y="19109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A792E2E-20A2-4B51-97E9-E0A0DB47FEE5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2261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55635" y="1088740"/>
            <a:ext cx="8208912" cy="4680520"/>
          </a:xfrm>
        </p:spPr>
        <p:txBody>
          <a:bodyPr>
            <a:noAutofit/>
          </a:bodyPr>
          <a:lstStyle/>
          <a:p>
            <a:pPr algn="l"/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 </a:t>
            </a:r>
          </a:p>
          <a:p>
            <a:pPr algn="l"/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ผู้ร่วมโครงการในพื้นที่ตำบลภายใต้โครงการยกระดับเศรษฐกิจและสังคมรายตำบลแบบบูรณาการ </a:t>
            </a:r>
          </a:p>
          <a:p>
            <a:pPr algn="l"/>
            <a:endParaRPr lang="th-TH" sz="1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th-TH" sz="44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พื้นที่ดำเนินงาน </a:t>
            </a:r>
          </a:p>
          <a:p>
            <a:pPr algn="l"/>
            <a:r>
              <a:rPr lang="th-TH" sz="4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 เครือข่าย 76 สถาบันอุดมศึกษา </a:t>
            </a:r>
            <a:endParaRPr lang="th-TH" sz="4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80190B0-BC45-4248-AFA0-0EA88741E610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2551525-E484-43C8-9B01-80202F5DB6E7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4080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739516" y="1008151"/>
            <a:ext cx="87129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ขอบเขตการดำเนินงาน </a:t>
            </a:r>
            <a:endParaRPr lang="th-TH" sz="32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/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ดำเนินการจัดตั้งคณะทางานเพื่อศึกษาผลกระทบเชิงเศรษฐกิจและสังคมรายจังหวัด ของโครงการยกระดับเศรษฐกิจและสังคมรายตำบลแบบบูรณาการ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U2T 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ด้วยกลไก </a:t>
            </a:r>
            <a:r>
              <a:rPr lang="th-TH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.ส่วนหน้าระดับจังหวัด มีองค์ประกอบได้แก่ หัวหน้าหน่วยปฏิบัติการ </a:t>
            </a:r>
            <a:r>
              <a:rPr lang="th-TH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.ส่วนหน้าประจำจังหวัด ผู้แทนสถาบันการศึกษาในพื้นที่ที่ดำเนินงานโครงการ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U2T 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ผู้ทรงคุณวุฒิตามที่เห็นสมควร</a:t>
            </a:r>
          </a:p>
          <a:p>
            <a:pPr algn="thaiDist"/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วบรวมข้อมูลและวิเคราะห์ผลการดำเนินงานตามตัวชี้วัดระดับตำบลและระดับสถาบันการศึกษาในจังหวัดที่รับผิดชอบ โดยใช้ข้อมูลในระบบบริหารจัดการโครงการ (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Project Based Management :PBM ) 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พร้อมจัดทารายงานตามแบบที่กำหนดพร้อมนำเสนอเป็นภาพระดับจังหวัด</a:t>
            </a:r>
          </a:p>
          <a:p>
            <a:pPr algn="thaiDist"/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ดำเนินการเก็บข้อมูลผลกระทบเชิงเศรษฐกิจและสังคมรายจังหวัด             ของโครงการยกระดับเศรษฐกิจและสังคมรายตำบลแบบบูรณาการ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U2T</a:t>
            </a:r>
            <a:r>
              <a:rPr lang="th-TH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ด้วยเครื่องมือ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Social Return on Investment (SROI)</a:t>
            </a:r>
            <a:endParaRPr lang="th-TH" sz="2800" dirty="0">
              <a:solidFill>
                <a:prstClr val="black">
                  <a:lumMod val="95000"/>
                  <a:lumOff val="5000"/>
                </a:prst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21331C6-F74F-4BD9-BE21-6A16807B1A5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B77F8EB-D93A-4F00-8E64-5A745A9DEEF0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9731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311216" y="1259457"/>
            <a:ext cx="100842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ขอบเขตการดำเนินงาน </a:t>
            </a:r>
          </a:p>
          <a:p>
            <a:pPr algn="thaiDist"/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รวบรวมและวิเคราะห์ข้อมูลจากระบบ 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Community Big Data (CBD)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ของโครงการ 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U2T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นำคืนให้กับหน่วยงานในพื้นที่ได้ใช้ประโยชน์ต่อยอดกับการพัฒนาจังหวัดในอนาคตในทุกระดับตั้งแต่การแผนระดับชุมชน ระดับอำเภอ และระดับจังหวัด</a:t>
            </a:r>
          </a:p>
          <a:p>
            <a:pPr algn="thaiDist"/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ดำเนินการวิเคราะห์ 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GAP Analysis 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เพื่อเสนอแนวทางการพัฒนาจังหวัดจากข้อมูลศักยภาพตำบล</a:t>
            </a:r>
          </a:p>
          <a:p>
            <a:pPr algn="thaiDist"/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คัดเลือกเรื่องเล่าความสำเร็จของโครงการยกระดับเศรษฐกิจและสังคมรายตาบลแบบบูรณาการ ระดับจังหวัด เพื่อเป็นต้นแบบการเรียนรู้ และสามารถนำไปขยายผลสู่พื้นที่อื่น ๆ ทำให้เกิดการเปลี่ยนแปลงเชิงสังคมที่ดีขึ้น (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Social Movement) 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ร้อยละ 10 ของพื้นที่ตำบลที่ดำเนินการในระยะที่ 1 (ปี 2564)</a:t>
            </a: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953D38A-4326-4F9A-8ED4-5EA862F2C09B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6041EF2-3E7F-410D-8498-7E8DCA5EE578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9858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914364" y="1333320"/>
            <a:ext cx="8363272" cy="6192688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28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 </a:t>
            </a:r>
          </a:p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ระยะเวลาดาเนินงาน 5 เดือน </a:t>
            </a:r>
          </a:p>
          <a:p>
            <a:pPr marL="0" indent="0" algn="thaiDist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( กันยายน 2564 ถึง มกราคม 2565) </a:t>
            </a:r>
          </a:p>
          <a:p>
            <a:pPr marL="0" indent="0" algn="thaiDist">
              <a:buNone/>
            </a:pPr>
            <a:r>
              <a:rPr lang="th-TH" sz="28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งานที่ส่งมอบงาน</a:t>
            </a:r>
          </a:p>
          <a:p>
            <a:pPr marL="0" indent="0" algn="thaiDist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รายงานสรุป ตัวชี้วัดการดาเนินงานระดับตาบ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ลแ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ละระดับสถาบันอุดมศึกษา ของโครงการฯในระดับจังหวัด</a:t>
            </a:r>
          </a:p>
          <a:p>
            <a:pPr marL="0" indent="0" algn="thaiDist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ผลการศึกษา ผลกระทบเชิงเศรษฐกิจและสังคมรายจังหวัด ของโครงการยกระดับเศรษฐกิจและสังคมรายตาบลแบบบูรณาการ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U2T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ด้วยเครื่องมือ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Social Return on Investment (SROI)</a:t>
            </a:r>
          </a:p>
          <a:p>
            <a:pPr marL="0" indent="0" algn="thaiDist">
              <a:buNone/>
            </a:pP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รายงานผลการวิเคราะห์ข้อมูล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Community Big Data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ระดับจังหวัด</a:t>
            </a:r>
          </a:p>
          <a:p>
            <a:pPr marL="0" indent="0" algn="thaiDist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ข้อเสนอจังหวัดจากการวิเคราะห์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GAP Analysis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เพื่อต่อยอดงานการพัฒนาจังหวัด</a:t>
            </a:r>
          </a:p>
          <a:p>
            <a:pPr marL="0" indent="0" algn="thaiDist"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 เรื่องเล่าความสา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เร็จ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Success story)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ของจังหวัดที่ใช้เป็นต้นแบบการพัฒนาอย่างยั่งยืน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136A89F-DF40-4F50-A484-187F531F1D58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E28001E-C2F6-4F89-9DAB-9A21598F9F80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1063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687902" y="772603"/>
            <a:ext cx="8229600" cy="6192688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sz="36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</a:p>
          <a:p>
            <a:pPr marL="0" indent="0" algn="thaiDist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- 77 จังหวัด รวมทั้งสิ้น 45,400,000 บาท </a:t>
            </a:r>
          </a:p>
          <a:p>
            <a:pPr marL="0" indent="0" algn="thaiDist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จังหวัดสกลนครได้รับจัดสรร 840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 (จำนวน 64 ตำบล)</a:t>
            </a:r>
          </a:p>
          <a:p>
            <a:pPr lvl="1" algn="thaiDist">
              <a:buFontTx/>
              <a:buChar char="-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มรสน. จำนวน 27 ตำบล</a:t>
            </a:r>
          </a:p>
          <a:p>
            <a:pPr lvl="1" algn="thaiDist">
              <a:buFontTx/>
              <a:buChar char="-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มก. 33 ตำบล</a:t>
            </a:r>
          </a:p>
          <a:p>
            <a:pPr lvl="1" algn="thaiDist">
              <a:buFontTx/>
              <a:buChar char="-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มทร. 4 ตำบล</a:t>
            </a:r>
          </a:p>
          <a:p>
            <a:pPr marL="0" indent="0" algn="thaiDist">
              <a:buNone/>
            </a:pP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เบิกจ่ายจากงบประมาณ เงินกู้เพื่อแก้ไข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ปัย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หาเยียวยาและฟื้นฟูเศรษฐกิจและสังคมที่ได้รับผลกระทบจากการระบาดของโรคติดเชื้อไวรัสโค</a:t>
            </a:r>
            <a:r>
              <a:rPr lang="th-TH" sz="3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 2019 ปีงบประมาณ 2564 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8C7352C1-C7E5-4E3F-A536-643ABC787040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ECDD000-F594-49D7-8275-D187391D4400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5530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623241" y="732105"/>
            <a:ext cx="864096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008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สิ่งที่ต้องดำเนินการ</a:t>
            </a:r>
          </a:p>
          <a:p>
            <a:pPr marL="514350" indent="-514350">
              <a:buFontTx/>
              <a:buAutoNum type="arabicParenR"/>
            </a:pP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กรอกข้อมูลรายงานตัวชี้วัดระดับตำบลให้มีรายละเอียดครบถ้วน</a:t>
            </a:r>
          </a:p>
          <a:p>
            <a:pPr marL="514350" indent="-514350">
              <a:buFontTx/>
              <a:buAutoNum type="arabicParenR"/>
            </a:pP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ดำเนินการเก็บข้อมูลผลกระทบเชิงเศรษฐกิจและสังคมรายจังหวัดด้วยเครื่องมือ</a:t>
            </a:r>
            <a:r>
              <a:rPr lang="en-US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SROI</a:t>
            </a:r>
          </a:p>
          <a:p>
            <a:pPr marL="514350" indent="-514350">
              <a:buFontTx/>
              <a:buAutoNum type="arabicParenR"/>
            </a:pP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จัดทำเรื่องเล่าความสำเร็จของโครงการในตำบลที่รับผิดชอบในรูปแบบคลิปนำเสนอ </a:t>
            </a:r>
          </a:p>
          <a:p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ดังรายละเอียด ดังนี้</a:t>
            </a:r>
          </a:p>
          <a:p>
            <a:endParaRPr lang="th-TH" sz="2800" dirty="0">
              <a:solidFill>
                <a:srgbClr val="36393D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ข้อมูลทำคลิป ‘’เล่าเรื่องความสำเร็จ’’ ของโครงการยกระดับเศรษฐกิจและสังคมรายตำบลแบบบูรณาการ</a:t>
            </a:r>
            <a:b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ความยาวไม่เกิน5 นาที</a:t>
            </a:r>
            <a:b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ให้มีตรา</a:t>
            </a:r>
            <a:r>
              <a:rPr lang="th-TH" sz="2800" dirty="0" err="1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</a:t>
            </a: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มหาลัยฯกำกับในภาพ</a:t>
            </a:r>
            <a:b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พูดถึงโครงการ/กิจกรรมที่ดำเนินการ / ผู้เกี่ยวข้องถ้ามี</a:t>
            </a:r>
            <a:b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ผลงานที่ได้</a:t>
            </a:r>
            <a:b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การนำไปใช้ประโยชน์ (ให้ชาวบ้าน/กลุ่มเป้าหมายเป็นผู้สะท้อนผลงานที่ได้รับ)</a:t>
            </a:r>
            <a:b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กล่าวขอบคุณ </a:t>
            </a:r>
            <a:r>
              <a:rPr lang="th-TH" sz="2800" dirty="0" err="1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</a:t>
            </a:r>
            <a:r>
              <a:rPr lang="th-TH" sz="2800" dirty="0">
                <a:solidFill>
                  <a:srgbClr val="36393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มหาลัยฯ</a:t>
            </a:r>
            <a:endParaRPr lang="th-TH" sz="28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39177A8A-E29D-498D-97B3-F1D583B24CF1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E56B16D-A532-46CE-BED3-0B55188E6E4C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4523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CF8D5872-A020-4407-9830-B94AE0531BD4}"/>
              </a:ext>
            </a:extLst>
          </p:cNvPr>
          <p:cNvGrpSpPr/>
          <p:nvPr/>
        </p:nvGrpSpPr>
        <p:grpSpPr>
          <a:xfrm>
            <a:off x="0" y="0"/>
            <a:ext cx="12252874" cy="621102"/>
            <a:chOff x="0" y="0"/>
            <a:chExt cx="12252874" cy="621102"/>
          </a:xfrm>
        </p:grpSpPr>
        <p:sp>
          <p:nvSpPr>
            <p:cNvPr id="2" name="สี่เหลี่ยมผืนผ้า 1">
              <a:extLst>
                <a:ext uri="{FF2B5EF4-FFF2-40B4-BE49-F238E27FC236}">
                  <a16:creationId xmlns:a16="http://schemas.microsoft.com/office/drawing/2014/main" id="{EB48A3CA-D90C-4D7C-A7AB-607986D365C7}"/>
                </a:ext>
              </a:extLst>
            </p:cNvPr>
            <p:cNvSpPr/>
            <p:nvPr/>
          </p:nvSpPr>
          <p:spPr>
            <a:xfrm>
              <a:off x="0" y="0"/>
              <a:ext cx="12192000" cy="62110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>
              <a:extLst>
                <a:ext uri="{FF2B5EF4-FFF2-40B4-BE49-F238E27FC236}">
                  <a16:creationId xmlns:a16="http://schemas.microsoft.com/office/drawing/2014/main" id="{458891BA-BFC5-4ECF-B87E-1BA851D25DE8}"/>
                </a:ext>
              </a:extLst>
            </p:cNvPr>
            <p:cNvSpPr txBox="1"/>
            <p:nvPr/>
          </p:nvSpPr>
          <p:spPr>
            <a:xfrm>
              <a:off x="60874" y="0"/>
              <a:ext cx="12192000" cy="517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th-TH" sz="2200" b="1" dirty="0">
                  <a:solidFill>
                    <a:schemeClr val="bg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ระเบียบวาระที่  </a:t>
              </a:r>
              <a:r>
                <a:rPr lang="th-TH" sz="22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5</a:t>
              </a:r>
              <a:r>
                <a:rPr lang="th-TH" sz="2200" b="1" dirty="0">
                  <a:solidFill>
                    <a:schemeClr val="bg1"/>
                  </a:solidFill>
                  <a:effectLst/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การเก็บข้อมูลผลกระทบเชิงเศรษฐกิจและสังคมรายตำบล ด้วยเครื่องมือ </a:t>
              </a:r>
              <a:r>
                <a:rPr lang="en-US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Social Return on Investment</a:t>
              </a: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Cordia New" panose="020B0304020202020204" pitchFamily="34" charset="-34"/>
                  <a:cs typeface="TH SarabunPSK" panose="020B0500040200020003" pitchFamily="34" charset="-34"/>
                </a:rPr>
                <a:t>SROI</a:t>
              </a:r>
              <a:endPara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831EF13-90A0-4470-B985-5B26E31B9CC6}"/>
              </a:ext>
            </a:extLst>
          </p:cNvPr>
          <p:cNvSpPr txBox="1"/>
          <p:nvPr/>
        </p:nvSpPr>
        <p:spPr>
          <a:xfrm>
            <a:off x="4123426" y="3214710"/>
            <a:ext cx="34591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รอข้อมูลของชมพู่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EA99CC5-CC32-42D4-BAD3-96253D038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374" y="862094"/>
            <a:ext cx="9525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7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8668" t="20508" r="19839" b="15039"/>
          <a:stretch>
            <a:fillRect/>
          </a:stretch>
        </p:blipFill>
        <p:spPr bwMode="auto">
          <a:xfrm>
            <a:off x="1524001" y="0"/>
            <a:ext cx="914400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5139" t="30273" r="42350" b="22851"/>
          <a:stretch>
            <a:fillRect/>
          </a:stretch>
        </p:blipFill>
        <p:spPr bwMode="auto">
          <a:xfrm>
            <a:off x="1666844" y="3143249"/>
            <a:ext cx="3000396" cy="3512659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24430" y="2285992"/>
            <a:ext cx="200026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rgbClr val="C0504D"/>
                </a:solidFill>
                <a:latin typeface="Calibri"/>
                <a:cs typeface="TH SarabunPSK" pitchFamily="34" charset="-34"/>
              </a:rPr>
              <a:t> 12 – 20 </a:t>
            </a:r>
            <a:r>
              <a:rPr lang="th-TH" sz="2800" b="1" dirty="0">
                <a:solidFill>
                  <a:srgbClr val="C0504D"/>
                </a:solidFill>
                <a:latin typeface="Calibri"/>
                <a:cs typeface="TH SarabunPSK" pitchFamily="34" charset="-34"/>
              </a:rPr>
              <a:t>ต.ค. 64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2596" y="2214555"/>
            <a:ext cx="2000264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rgbClr val="C0504D"/>
                </a:solidFill>
                <a:latin typeface="Calibri"/>
                <a:cs typeface="TH SarabunPSK" pitchFamily="34" charset="-34"/>
              </a:rPr>
              <a:t> </a:t>
            </a:r>
            <a:r>
              <a:rPr lang="en-US" b="1" dirty="0">
                <a:solidFill>
                  <a:srgbClr val="C0504D"/>
                </a:solidFill>
                <a:latin typeface="Calibri"/>
                <a:cs typeface="TH SarabunPSK" pitchFamily="34" charset="-34"/>
              </a:rPr>
              <a:t>1 </a:t>
            </a:r>
            <a:r>
              <a:rPr lang="th-TH" sz="2400" b="1" dirty="0">
                <a:solidFill>
                  <a:srgbClr val="C0504D"/>
                </a:solidFill>
                <a:latin typeface="Calibri"/>
                <a:cs typeface="TH SarabunPSK" pitchFamily="34" charset="-34"/>
              </a:rPr>
              <a:t>ต.ค. 64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>
                <a:solidFill>
                  <a:srgbClr val="C0504D"/>
                </a:solidFill>
                <a:latin typeface="Calibri"/>
                <a:cs typeface="TH SarabunPSK" pitchFamily="34" charset="-34"/>
              </a:rPr>
              <a:t> 11 ต.ค. 64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4AF6CAB-0F10-41E6-ACF3-700A56B38F5C}"/>
              </a:ext>
            </a:extLst>
          </p:cNvPr>
          <p:cNvSpPr txBox="1"/>
          <p:nvPr/>
        </p:nvSpPr>
        <p:spPr>
          <a:xfrm>
            <a:off x="5095868" y="271682"/>
            <a:ext cx="3857652" cy="44267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th-TH" sz="20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อว.</a:t>
            </a:r>
            <a:r>
              <a:rPr lang="th-TH" sz="2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ส่วนหน้า ประจำจังหวัดสกลนคร (มรสน.)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8668" t="22461" r="19839" b="18945"/>
          <a:stretch>
            <a:fillRect/>
          </a:stretch>
        </p:blipFill>
        <p:spPr bwMode="auto">
          <a:xfrm>
            <a:off x="7739042" y="5214951"/>
            <a:ext cx="292895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19802" t="23823" r="17748" b="13867"/>
          <a:stretch>
            <a:fillRect/>
          </a:stretch>
        </p:blipFill>
        <p:spPr bwMode="auto">
          <a:xfrm>
            <a:off x="4810116" y="5214951"/>
            <a:ext cx="2928958" cy="16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6E0C581-13F6-45B2-91BB-6FDF180B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8668" t="20508" r="19839" b="15039"/>
          <a:stretch>
            <a:fillRect/>
          </a:stretch>
        </p:blipFill>
        <p:spPr bwMode="auto">
          <a:xfrm>
            <a:off x="1233577" y="172528"/>
            <a:ext cx="9144001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A3AEEB8-D9BE-436D-9F1B-A208E596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5139" t="30273" r="42350" b="22851"/>
          <a:stretch>
            <a:fillRect/>
          </a:stretch>
        </p:blipFill>
        <p:spPr bwMode="auto">
          <a:xfrm>
            <a:off x="1376421" y="3315776"/>
            <a:ext cx="3000396" cy="3512659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8F52296D-ACC9-4BA4-B7D9-6AD82F1C1243}"/>
              </a:ext>
            </a:extLst>
          </p:cNvPr>
          <p:cNvSpPr txBox="1"/>
          <p:nvPr/>
        </p:nvSpPr>
        <p:spPr>
          <a:xfrm>
            <a:off x="4734007" y="2458520"/>
            <a:ext cx="200026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chemeClr val="accent2"/>
                </a:solidFill>
                <a:latin typeface="+mj-lt"/>
                <a:cs typeface="TH SarabunPSK" pitchFamily="34" charset="-34"/>
              </a:rPr>
              <a:t> 12 – 20 </a:t>
            </a:r>
            <a:r>
              <a:rPr lang="th-TH" b="1" dirty="0">
                <a:solidFill>
                  <a:schemeClr val="accent2"/>
                </a:solidFill>
                <a:latin typeface="+mj-lt"/>
                <a:cs typeface="TH SarabunPSK" pitchFamily="34" charset="-34"/>
              </a:rPr>
              <a:t>ต.ค. 64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10AF59D-33E9-4EC7-83BA-9E49070954E6}"/>
              </a:ext>
            </a:extLst>
          </p:cNvPr>
          <p:cNvSpPr txBox="1"/>
          <p:nvPr/>
        </p:nvSpPr>
        <p:spPr>
          <a:xfrm>
            <a:off x="1662173" y="2387082"/>
            <a:ext cx="2000264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+mj-lt"/>
                <a:cs typeface="TH SarabunPSK" pitchFamily="34" charset="-34"/>
              </a:rPr>
              <a:t> </a:t>
            </a:r>
            <a:r>
              <a:rPr lang="en-US" sz="1800" b="1" dirty="0">
                <a:solidFill>
                  <a:schemeClr val="accent2"/>
                </a:solidFill>
                <a:latin typeface="+mj-lt"/>
                <a:cs typeface="TH SarabunPSK" pitchFamily="34" charset="-34"/>
              </a:rPr>
              <a:t>1 </a:t>
            </a:r>
            <a:r>
              <a:rPr lang="th-TH" sz="2400" b="1" dirty="0">
                <a:solidFill>
                  <a:schemeClr val="accent2"/>
                </a:solidFill>
                <a:latin typeface="+mj-lt"/>
                <a:cs typeface="TH SarabunPSK" pitchFamily="34" charset="-34"/>
              </a:rPr>
              <a:t>ต.ค. 64</a:t>
            </a:r>
          </a:p>
          <a:p>
            <a:pPr>
              <a:buFont typeface="Arial" pitchFamily="34" charset="0"/>
              <a:buChar char="•"/>
            </a:pPr>
            <a:r>
              <a:rPr lang="th-TH" sz="2400" b="1" dirty="0">
                <a:solidFill>
                  <a:schemeClr val="accent2"/>
                </a:solidFill>
                <a:latin typeface="+mj-lt"/>
                <a:cs typeface="TH SarabunPSK" pitchFamily="34" charset="-34"/>
              </a:rPr>
              <a:t> 11 ต.ค. 64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7653F76-547C-45A0-9C0F-DDFE09C1C8D7}"/>
              </a:ext>
            </a:extLst>
          </p:cNvPr>
          <p:cNvSpPr txBox="1"/>
          <p:nvPr/>
        </p:nvSpPr>
        <p:spPr>
          <a:xfrm>
            <a:off x="4805445" y="444210"/>
            <a:ext cx="3857652" cy="442674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th-TH" sz="2000"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อว.</a:t>
            </a:r>
            <a:r>
              <a:rPr lang="th-TH" sz="20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ส่วนหน้า ประจำจังหวัดสกลนคร (มรสน.)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A637FAF-546B-4B10-B9F7-69BC2B06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8668" t="22461" r="19839" b="18945"/>
          <a:stretch>
            <a:fillRect/>
          </a:stretch>
        </p:blipFill>
        <p:spPr bwMode="auto">
          <a:xfrm>
            <a:off x="7448619" y="5387479"/>
            <a:ext cx="292895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AE7CA18-26AB-4E3A-A380-6CB78E25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9802" t="23823" r="17748" b="13867"/>
          <a:stretch>
            <a:fillRect/>
          </a:stretch>
        </p:blipFill>
        <p:spPr bwMode="auto">
          <a:xfrm>
            <a:off x="4519693" y="5387478"/>
            <a:ext cx="2928958" cy="1643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821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8C46E322-DDB0-4286-9560-9DF8C5C593BE}"/>
              </a:ext>
            </a:extLst>
          </p:cNvPr>
          <p:cNvSpPr/>
          <p:nvPr/>
        </p:nvSpPr>
        <p:spPr>
          <a:xfrm>
            <a:off x="0" y="2406770"/>
            <a:ext cx="12192000" cy="151824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29108C4-9053-4C1D-89E2-D56F0ED5F919}"/>
              </a:ext>
            </a:extLst>
          </p:cNvPr>
          <p:cNvSpPr txBox="1"/>
          <p:nvPr/>
        </p:nvSpPr>
        <p:spPr>
          <a:xfrm>
            <a:off x="2634070" y="2721114"/>
            <a:ext cx="657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  เรื่องเสนอเพื่อทราบ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5513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8797" r="10625" b="52226"/>
          <a:stretch/>
        </p:blipFill>
        <p:spPr>
          <a:xfrm>
            <a:off x="956563" y="1052373"/>
            <a:ext cx="10562801" cy="4201114"/>
          </a:xfrm>
          <a:prstGeom prst="rect">
            <a:avLst/>
          </a:prstGeom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1E990E4-4A08-4FB7-84AC-8ABC5C9A05DE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8C1B7491-D962-44BC-9333-BA373FC78F8F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5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7682" r="9051" b="9911"/>
          <a:stretch/>
        </p:blipFill>
        <p:spPr>
          <a:xfrm>
            <a:off x="1631504" y="677220"/>
            <a:ext cx="8185356" cy="6180779"/>
          </a:xfrm>
          <a:prstGeom prst="rect">
            <a:avLst/>
          </a:prstGeom>
        </p:spPr>
      </p:pic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62825F4E-3C1B-4C5C-BC79-6B9774ECE546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2760735B-C9ED-45BD-A750-A1AC976C635E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7683" r="8263" b="23274"/>
          <a:stretch/>
        </p:blipFill>
        <p:spPr>
          <a:xfrm>
            <a:off x="1385978" y="996890"/>
            <a:ext cx="9131045" cy="5661248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9A4E4C85-E44E-4374-BE45-72BF5F84DDC1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3F67770-28F1-48C1-A752-870A54A3EC91}"/>
              </a:ext>
            </a:extLst>
          </p:cNvPr>
          <p:cNvSpPr txBox="1"/>
          <p:nvPr/>
        </p:nvSpPr>
        <p:spPr>
          <a:xfrm>
            <a:off x="60874" y="0"/>
            <a:ext cx="1219200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</a:t>
            </a:r>
            <a:r>
              <a:rPr lang="th-TH" sz="22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การเก็บข้อมูลผลกระทบเชิงเศรษฐกิจและสังคมรายตำบล ด้วยเครื่องมือ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Social Return on Investment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SROI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(ต่อ)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129396" y="2743199"/>
            <a:ext cx="12192000" cy="163901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4123426" y="3214710"/>
            <a:ext cx="34591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จบการนำเสนอ</a:t>
            </a:r>
            <a:endParaRPr lang="en-US" sz="4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0669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 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7AD5C88-C755-413F-9124-E9DBD3DAFBF5}"/>
              </a:ext>
            </a:extLst>
          </p:cNvPr>
          <p:cNvSpPr txBox="1"/>
          <p:nvPr/>
        </p:nvSpPr>
        <p:spPr>
          <a:xfrm>
            <a:off x="10792968" y="6402019"/>
            <a:ext cx="1399540" cy="41084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30200" algn="r"/>
            <a:r>
              <a:rPr sz="1200" b="1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B2180CA-7D38-4A03-A1EE-D72F4ABBCD85}"/>
              </a:ext>
            </a:extLst>
          </p:cNvPr>
          <p:cNvSpPr/>
          <p:nvPr/>
        </p:nvSpPr>
        <p:spPr>
          <a:xfrm>
            <a:off x="7501890" y="1000505"/>
            <a:ext cx="2191511" cy="1205956"/>
          </a:xfrm>
          <a:custGeom>
            <a:avLst/>
            <a:gdLst/>
            <a:ahLst/>
            <a:cxnLst/>
            <a:rect l="l" t="t" r="r" b="b"/>
            <a:pathLst>
              <a:path w="2191511" h="989076">
                <a:moveTo>
                  <a:pt x="0" y="989076"/>
                </a:moveTo>
                <a:lnTo>
                  <a:pt x="2191511" y="989076"/>
                </a:lnTo>
                <a:lnTo>
                  <a:pt x="2191511" y="0"/>
                </a:lnTo>
                <a:lnTo>
                  <a:pt x="0" y="0"/>
                </a:lnTo>
                <a:lnTo>
                  <a:pt x="0" y="989076"/>
                </a:lnTo>
                <a:close/>
              </a:path>
            </a:pathLst>
          </a:custGeom>
          <a:solidFill>
            <a:srgbClr val="E1EFD9"/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1B3EBE72-72EB-4E7A-9150-034A82D2DA25}"/>
              </a:ext>
            </a:extLst>
          </p:cNvPr>
          <p:cNvSpPr/>
          <p:nvPr/>
        </p:nvSpPr>
        <p:spPr>
          <a:xfrm>
            <a:off x="7501890" y="1000504"/>
            <a:ext cx="2191511" cy="1203035"/>
          </a:xfrm>
          <a:custGeom>
            <a:avLst/>
            <a:gdLst/>
            <a:ahLst/>
            <a:cxnLst/>
            <a:rect l="l" t="t" r="r" b="b"/>
            <a:pathLst>
              <a:path w="2191511" h="989076">
                <a:moveTo>
                  <a:pt x="0" y="989076"/>
                </a:moveTo>
                <a:lnTo>
                  <a:pt x="2191511" y="989076"/>
                </a:lnTo>
                <a:lnTo>
                  <a:pt x="2191511" y="0"/>
                </a:lnTo>
                <a:lnTo>
                  <a:pt x="0" y="0"/>
                </a:lnTo>
                <a:lnTo>
                  <a:pt x="0" y="989076"/>
                </a:lnTo>
                <a:close/>
              </a:path>
            </a:pathLst>
          </a:custGeom>
          <a:ln w="28575">
            <a:solidFill>
              <a:schemeClr val="accent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C0454D1-A33C-4E7F-B86B-92137D6CC6F6}"/>
              </a:ext>
            </a:extLst>
          </p:cNvPr>
          <p:cNvSpPr/>
          <p:nvPr/>
        </p:nvSpPr>
        <p:spPr>
          <a:xfrm>
            <a:off x="9129903" y="2014601"/>
            <a:ext cx="74929" cy="1015491"/>
          </a:xfrm>
          <a:custGeom>
            <a:avLst/>
            <a:gdLst/>
            <a:ahLst/>
            <a:cxnLst/>
            <a:rect l="l" t="t" r="r" b="b"/>
            <a:pathLst>
              <a:path w="74929" h="1015491">
                <a:moveTo>
                  <a:pt x="0" y="0"/>
                </a:moveTo>
                <a:lnTo>
                  <a:pt x="74929" y="407162"/>
                </a:lnTo>
                <a:lnTo>
                  <a:pt x="31242" y="1015491"/>
                </a:lnTo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6C53BA73-FEB5-45FA-BFEE-5F5C98F4F9F5}"/>
              </a:ext>
            </a:extLst>
          </p:cNvPr>
          <p:cNvSpPr/>
          <p:nvPr/>
        </p:nvSpPr>
        <p:spPr>
          <a:xfrm>
            <a:off x="229006" y="1718785"/>
            <a:ext cx="1889760" cy="549021"/>
          </a:xfrm>
          <a:custGeom>
            <a:avLst/>
            <a:gdLst/>
            <a:ahLst/>
            <a:cxnLst/>
            <a:rect l="l" t="t" r="r" b="b"/>
            <a:pathLst>
              <a:path w="1889760" h="821436">
                <a:moveTo>
                  <a:pt x="0" y="821436"/>
                </a:moveTo>
                <a:lnTo>
                  <a:pt x="1889760" y="821436"/>
                </a:lnTo>
                <a:lnTo>
                  <a:pt x="1889760" y="0"/>
                </a:lnTo>
                <a:lnTo>
                  <a:pt x="0" y="0"/>
                </a:lnTo>
                <a:lnTo>
                  <a:pt x="0" y="8214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A323C7F1-EB89-4CF2-9E7D-9DA7C6CCA045}"/>
              </a:ext>
            </a:extLst>
          </p:cNvPr>
          <p:cNvSpPr/>
          <p:nvPr/>
        </p:nvSpPr>
        <p:spPr>
          <a:xfrm>
            <a:off x="940308" y="2275713"/>
            <a:ext cx="272897" cy="1258824"/>
          </a:xfrm>
          <a:custGeom>
            <a:avLst/>
            <a:gdLst/>
            <a:ahLst/>
            <a:cxnLst/>
            <a:rect l="l" t="t" r="r" b="b"/>
            <a:pathLst>
              <a:path w="272897" h="1258824">
                <a:moveTo>
                  <a:pt x="272897" y="0"/>
                </a:moveTo>
                <a:lnTo>
                  <a:pt x="133286" y="473201"/>
                </a:lnTo>
                <a:lnTo>
                  <a:pt x="0" y="1258824"/>
                </a:lnTo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AE56A96-6E26-40A1-9E83-2FAA7A7A9432}"/>
              </a:ext>
            </a:extLst>
          </p:cNvPr>
          <p:cNvSpPr txBox="1"/>
          <p:nvPr/>
        </p:nvSpPr>
        <p:spPr>
          <a:xfrm>
            <a:off x="329100" y="1822948"/>
            <a:ext cx="1706049" cy="3060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spcBef>
                <a:spcPts val="145"/>
              </a:spcBef>
            </a:pPr>
            <a:r>
              <a:rPr lang="th-TH" b="1" spc="-15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แบบสำรวจ </a:t>
            </a:r>
            <a:r>
              <a:rPr b="1" spc="-15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</a:t>
            </a:r>
            <a:r>
              <a:rPr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</a:t>
            </a:r>
            <a:r>
              <a:rPr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ID ร</a:t>
            </a:r>
            <a:r>
              <a:rPr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อบ1</a:t>
            </a:r>
            <a:endParaRPr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90ECFA91-1B00-4178-9DEA-91A80EC18632}"/>
              </a:ext>
            </a:extLst>
          </p:cNvPr>
          <p:cNvSpPr/>
          <p:nvPr/>
        </p:nvSpPr>
        <p:spPr>
          <a:xfrm>
            <a:off x="893063" y="3017520"/>
            <a:ext cx="10486644" cy="507491"/>
          </a:xfrm>
          <a:custGeom>
            <a:avLst/>
            <a:gdLst/>
            <a:ahLst/>
            <a:cxnLst/>
            <a:rect l="l" t="t" r="r" b="b"/>
            <a:pathLst>
              <a:path w="10486644" h="507491">
                <a:moveTo>
                  <a:pt x="10232898" y="0"/>
                </a:moveTo>
                <a:lnTo>
                  <a:pt x="10232898" y="126872"/>
                </a:lnTo>
                <a:lnTo>
                  <a:pt x="0" y="126872"/>
                </a:lnTo>
                <a:lnTo>
                  <a:pt x="0" y="380618"/>
                </a:lnTo>
                <a:lnTo>
                  <a:pt x="10232898" y="380618"/>
                </a:lnTo>
                <a:lnTo>
                  <a:pt x="10232898" y="507491"/>
                </a:lnTo>
                <a:lnTo>
                  <a:pt x="10486644" y="253745"/>
                </a:lnTo>
                <a:lnTo>
                  <a:pt x="1023289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F651591D-F026-4F9A-A5D3-C5996F3F3016}"/>
              </a:ext>
            </a:extLst>
          </p:cNvPr>
          <p:cNvSpPr/>
          <p:nvPr/>
        </p:nvSpPr>
        <p:spPr>
          <a:xfrm>
            <a:off x="893063" y="3017520"/>
            <a:ext cx="10486644" cy="507491"/>
          </a:xfrm>
          <a:custGeom>
            <a:avLst/>
            <a:gdLst/>
            <a:ahLst/>
            <a:cxnLst/>
            <a:rect l="l" t="t" r="r" b="b"/>
            <a:pathLst>
              <a:path w="10486644" h="507491">
                <a:moveTo>
                  <a:pt x="10232898" y="507491"/>
                </a:moveTo>
                <a:lnTo>
                  <a:pt x="10232898" y="380618"/>
                </a:lnTo>
                <a:lnTo>
                  <a:pt x="0" y="380618"/>
                </a:lnTo>
                <a:lnTo>
                  <a:pt x="0" y="126872"/>
                </a:lnTo>
                <a:lnTo>
                  <a:pt x="10232898" y="126872"/>
                </a:lnTo>
                <a:lnTo>
                  <a:pt x="10232898" y="0"/>
                </a:lnTo>
                <a:lnTo>
                  <a:pt x="10486644" y="253745"/>
                </a:lnTo>
                <a:lnTo>
                  <a:pt x="10232898" y="507491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EDD3674D-265F-4773-BC4B-42B4F571DD5D}"/>
              </a:ext>
            </a:extLst>
          </p:cNvPr>
          <p:cNvSpPr/>
          <p:nvPr/>
        </p:nvSpPr>
        <p:spPr>
          <a:xfrm>
            <a:off x="8365235" y="2677667"/>
            <a:ext cx="1048512" cy="1022604"/>
          </a:xfrm>
          <a:custGeom>
            <a:avLst/>
            <a:gdLst/>
            <a:ahLst/>
            <a:cxnLst/>
            <a:rect l="l" t="t" r="r" b="b"/>
            <a:pathLst>
              <a:path w="1048512" h="1022604">
                <a:moveTo>
                  <a:pt x="524256" y="0"/>
                </a:moveTo>
                <a:lnTo>
                  <a:pt x="481255" y="1694"/>
                </a:lnTo>
                <a:lnTo>
                  <a:pt x="439213" y="6690"/>
                </a:lnTo>
                <a:lnTo>
                  <a:pt x="398264" y="14856"/>
                </a:lnTo>
                <a:lnTo>
                  <a:pt x="358542" y="26060"/>
                </a:lnTo>
                <a:lnTo>
                  <a:pt x="320182" y="40171"/>
                </a:lnTo>
                <a:lnTo>
                  <a:pt x="283320" y="57058"/>
                </a:lnTo>
                <a:lnTo>
                  <a:pt x="248090" y="76589"/>
                </a:lnTo>
                <a:lnTo>
                  <a:pt x="214627" y="98633"/>
                </a:lnTo>
                <a:lnTo>
                  <a:pt x="183067" y="123058"/>
                </a:lnTo>
                <a:lnTo>
                  <a:pt x="153543" y="149733"/>
                </a:lnTo>
                <a:lnTo>
                  <a:pt x="126190" y="178526"/>
                </a:lnTo>
                <a:lnTo>
                  <a:pt x="101144" y="209306"/>
                </a:lnTo>
                <a:lnTo>
                  <a:pt x="78540" y="241941"/>
                </a:lnTo>
                <a:lnTo>
                  <a:pt x="58512" y="276301"/>
                </a:lnTo>
                <a:lnTo>
                  <a:pt x="41195" y="312253"/>
                </a:lnTo>
                <a:lnTo>
                  <a:pt x="26724" y="349666"/>
                </a:lnTo>
                <a:lnTo>
                  <a:pt x="15235" y="388409"/>
                </a:lnTo>
                <a:lnTo>
                  <a:pt x="6861" y="428350"/>
                </a:lnTo>
                <a:lnTo>
                  <a:pt x="1737" y="469358"/>
                </a:lnTo>
                <a:lnTo>
                  <a:pt x="0" y="511302"/>
                </a:lnTo>
                <a:lnTo>
                  <a:pt x="1737" y="553228"/>
                </a:lnTo>
                <a:lnTo>
                  <a:pt x="6861" y="594222"/>
                </a:lnTo>
                <a:lnTo>
                  <a:pt x="15235" y="634153"/>
                </a:lnTo>
                <a:lnTo>
                  <a:pt x="26724" y="672888"/>
                </a:lnTo>
                <a:lnTo>
                  <a:pt x="41195" y="710297"/>
                </a:lnTo>
                <a:lnTo>
                  <a:pt x="58512" y="746246"/>
                </a:lnTo>
                <a:lnTo>
                  <a:pt x="78540" y="780605"/>
                </a:lnTo>
                <a:lnTo>
                  <a:pt x="101144" y="813242"/>
                </a:lnTo>
                <a:lnTo>
                  <a:pt x="126190" y="844026"/>
                </a:lnTo>
                <a:lnTo>
                  <a:pt x="153543" y="872823"/>
                </a:lnTo>
                <a:lnTo>
                  <a:pt x="183067" y="899503"/>
                </a:lnTo>
                <a:lnTo>
                  <a:pt x="214627" y="923934"/>
                </a:lnTo>
                <a:lnTo>
                  <a:pt x="248090" y="945984"/>
                </a:lnTo>
                <a:lnTo>
                  <a:pt x="283320" y="965521"/>
                </a:lnTo>
                <a:lnTo>
                  <a:pt x="320182" y="982414"/>
                </a:lnTo>
                <a:lnTo>
                  <a:pt x="358542" y="996531"/>
                </a:lnTo>
                <a:lnTo>
                  <a:pt x="398264" y="1007740"/>
                </a:lnTo>
                <a:lnTo>
                  <a:pt x="439213" y="1015910"/>
                </a:lnTo>
                <a:lnTo>
                  <a:pt x="481255" y="1020908"/>
                </a:lnTo>
                <a:lnTo>
                  <a:pt x="524256" y="1022604"/>
                </a:lnTo>
                <a:lnTo>
                  <a:pt x="567256" y="1020908"/>
                </a:lnTo>
                <a:lnTo>
                  <a:pt x="609298" y="1015910"/>
                </a:lnTo>
                <a:lnTo>
                  <a:pt x="650247" y="1007740"/>
                </a:lnTo>
                <a:lnTo>
                  <a:pt x="689969" y="996531"/>
                </a:lnTo>
                <a:lnTo>
                  <a:pt x="728329" y="982414"/>
                </a:lnTo>
                <a:lnTo>
                  <a:pt x="765191" y="965521"/>
                </a:lnTo>
                <a:lnTo>
                  <a:pt x="800421" y="945984"/>
                </a:lnTo>
                <a:lnTo>
                  <a:pt x="833884" y="923934"/>
                </a:lnTo>
                <a:lnTo>
                  <a:pt x="865444" y="899503"/>
                </a:lnTo>
                <a:lnTo>
                  <a:pt x="894969" y="872823"/>
                </a:lnTo>
                <a:lnTo>
                  <a:pt x="922321" y="844026"/>
                </a:lnTo>
                <a:lnTo>
                  <a:pt x="947367" y="813242"/>
                </a:lnTo>
                <a:lnTo>
                  <a:pt x="969971" y="780605"/>
                </a:lnTo>
                <a:lnTo>
                  <a:pt x="989999" y="746246"/>
                </a:lnTo>
                <a:lnTo>
                  <a:pt x="1007316" y="710297"/>
                </a:lnTo>
                <a:lnTo>
                  <a:pt x="1021787" y="672888"/>
                </a:lnTo>
                <a:lnTo>
                  <a:pt x="1033276" y="634153"/>
                </a:lnTo>
                <a:lnTo>
                  <a:pt x="1041650" y="594222"/>
                </a:lnTo>
                <a:lnTo>
                  <a:pt x="1046774" y="553228"/>
                </a:lnTo>
                <a:lnTo>
                  <a:pt x="1048512" y="511302"/>
                </a:lnTo>
                <a:lnTo>
                  <a:pt x="1046774" y="469358"/>
                </a:lnTo>
                <a:lnTo>
                  <a:pt x="1041650" y="428350"/>
                </a:lnTo>
                <a:lnTo>
                  <a:pt x="1033276" y="388409"/>
                </a:lnTo>
                <a:lnTo>
                  <a:pt x="1021787" y="349666"/>
                </a:lnTo>
                <a:lnTo>
                  <a:pt x="1007316" y="312253"/>
                </a:lnTo>
                <a:lnTo>
                  <a:pt x="989999" y="276301"/>
                </a:lnTo>
                <a:lnTo>
                  <a:pt x="969971" y="241941"/>
                </a:lnTo>
                <a:lnTo>
                  <a:pt x="947367" y="209306"/>
                </a:lnTo>
                <a:lnTo>
                  <a:pt x="922321" y="178526"/>
                </a:lnTo>
                <a:lnTo>
                  <a:pt x="894969" y="149733"/>
                </a:lnTo>
                <a:lnTo>
                  <a:pt x="865444" y="123058"/>
                </a:lnTo>
                <a:lnTo>
                  <a:pt x="833884" y="98633"/>
                </a:lnTo>
                <a:lnTo>
                  <a:pt x="800421" y="76589"/>
                </a:lnTo>
                <a:lnTo>
                  <a:pt x="765191" y="57058"/>
                </a:lnTo>
                <a:lnTo>
                  <a:pt x="728329" y="40171"/>
                </a:lnTo>
                <a:lnTo>
                  <a:pt x="689969" y="26060"/>
                </a:lnTo>
                <a:lnTo>
                  <a:pt x="650247" y="14856"/>
                </a:lnTo>
                <a:lnTo>
                  <a:pt x="609298" y="6690"/>
                </a:lnTo>
                <a:lnTo>
                  <a:pt x="567256" y="1694"/>
                </a:lnTo>
                <a:lnTo>
                  <a:pt x="524256" y="0"/>
                </a:ln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C648772A-8EDE-44A4-8F45-5D7848A88720}"/>
              </a:ext>
            </a:extLst>
          </p:cNvPr>
          <p:cNvSpPr/>
          <p:nvPr/>
        </p:nvSpPr>
        <p:spPr>
          <a:xfrm>
            <a:off x="8365235" y="2677667"/>
            <a:ext cx="1048512" cy="1022604"/>
          </a:xfrm>
          <a:custGeom>
            <a:avLst/>
            <a:gdLst/>
            <a:ahLst/>
            <a:cxnLst/>
            <a:rect l="l" t="t" r="r" b="b"/>
            <a:pathLst>
              <a:path w="1048512" h="1022604">
                <a:moveTo>
                  <a:pt x="0" y="511302"/>
                </a:moveTo>
                <a:lnTo>
                  <a:pt x="1737" y="469358"/>
                </a:lnTo>
                <a:lnTo>
                  <a:pt x="6861" y="428350"/>
                </a:lnTo>
                <a:lnTo>
                  <a:pt x="15235" y="388409"/>
                </a:lnTo>
                <a:lnTo>
                  <a:pt x="26724" y="349666"/>
                </a:lnTo>
                <a:lnTo>
                  <a:pt x="41195" y="312253"/>
                </a:lnTo>
                <a:lnTo>
                  <a:pt x="58512" y="276301"/>
                </a:lnTo>
                <a:lnTo>
                  <a:pt x="78540" y="241941"/>
                </a:lnTo>
                <a:lnTo>
                  <a:pt x="101144" y="209306"/>
                </a:lnTo>
                <a:lnTo>
                  <a:pt x="126190" y="178526"/>
                </a:lnTo>
                <a:lnTo>
                  <a:pt x="153543" y="149733"/>
                </a:lnTo>
                <a:lnTo>
                  <a:pt x="183067" y="123058"/>
                </a:lnTo>
                <a:lnTo>
                  <a:pt x="214627" y="98633"/>
                </a:lnTo>
                <a:lnTo>
                  <a:pt x="248090" y="76589"/>
                </a:lnTo>
                <a:lnTo>
                  <a:pt x="283320" y="57058"/>
                </a:lnTo>
                <a:lnTo>
                  <a:pt x="320182" y="40171"/>
                </a:lnTo>
                <a:lnTo>
                  <a:pt x="358542" y="26060"/>
                </a:lnTo>
                <a:lnTo>
                  <a:pt x="398264" y="14856"/>
                </a:lnTo>
                <a:lnTo>
                  <a:pt x="439213" y="6690"/>
                </a:lnTo>
                <a:lnTo>
                  <a:pt x="481255" y="1694"/>
                </a:lnTo>
                <a:lnTo>
                  <a:pt x="524256" y="0"/>
                </a:lnTo>
                <a:lnTo>
                  <a:pt x="567256" y="1694"/>
                </a:lnTo>
                <a:lnTo>
                  <a:pt x="609298" y="6690"/>
                </a:lnTo>
                <a:lnTo>
                  <a:pt x="650247" y="14856"/>
                </a:lnTo>
                <a:lnTo>
                  <a:pt x="689969" y="26060"/>
                </a:lnTo>
                <a:lnTo>
                  <a:pt x="728329" y="40171"/>
                </a:lnTo>
                <a:lnTo>
                  <a:pt x="765191" y="57058"/>
                </a:lnTo>
                <a:lnTo>
                  <a:pt x="800421" y="76589"/>
                </a:lnTo>
                <a:lnTo>
                  <a:pt x="833884" y="98633"/>
                </a:lnTo>
                <a:lnTo>
                  <a:pt x="865444" y="123058"/>
                </a:lnTo>
                <a:lnTo>
                  <a:pt x="894969" y="149733"/>
                </a:lnTo>
                <a:lnTo>
                  <a:pt x="922321" y="178526"/>
                </a:lnTo>
                <a:lnTo>
                  <a:pt x="947367" y="209306"/>
                </a:lnTo>
                <a:lnTo>
                  <a:pt x="969971" y="241941"/>
                </a:lnTo>
                <a:lnTo>
                  <a:pt x="989999" y="276301"/>
                </a:lnTo>
                <a:lnTo>
                  <a:pt x="1007316" y="312253"/>
                </a:lnTo>
                <a:lnTo>
                  <a:pt x="1021787" y="349666"/>
                </a:lnTo>
                <a:lnTo>
                  <a:pt x="1033276" y="388409"/>
                </a:lnTo>
                <a:lnTo>
                  <a:pt x="1041650" y="428350"/>
                </a:lnTo>
                <a:lnTo>
                  <a:pt x="1046774" y="469358"/>
                </a:lnTo>
                <a:lnTo>
                  <a:pt x="1048512" y="511302"/>
                </a:lnTo>
                <a:lnTo>
                  <a:pt x="1046774" y="553228"/>
                </a:lnTo>
                <a:lnTo>
                  <a:pt x="1041650" y="594222"/>
                </a:lnTo>
                <a:lnTo>
                  <a:pt x="1033276" y="634153"/>
                </a:lnTo>
                <a:lnTo>
                  <a:pt x="1021787" y="672888"/>
                </a:lnTo>
                <a:lnTo>
                  <a:pt x="1007316" y="710297"/>
                </a:lnTo>
                <a:lnTo>
                  <a:pt x="989999" y="746246"/>
                </a:lnTo>
                <a:lnTo>
                  <a:pt x="969971" y="780605"/>
                </a:lnTo>
                <a:lnTo>
                  <a:pt x="947367" y="813242"/>
                </a:lnTo>
                <a:lnTo>
                  <a:pt x="922321" y="844026"/>
                </a:lnTo>
                <a:lnTo>
                  <a:pt x="894969" y="872823"/>
                </a:lnTo>
                <a:lnTo>
                  <a:pt x="865444" y="899503"/>
                </a:lnTo>
                <a:lnTo>
                  <a:pt x="833884" y="923934"/>
                </a:lnTo>
                <a:lnTo>
                  <a:pt x="800421" y="945984"/>
                </a:lnTo>
                <a:lnTo>
                  <a:pt x="765191" y="965521"/>
                </a:lnTo>
                <a:lnTo>
                  <a:pt x="728329" y="982414"/>
                </a:lnTo>
                <a:lnTo>
                  <a:pt x="689969" y="996531"/>
                </a:lnTo>
                <a:lnTo>
                  <a:pt x="650247" y="1007740"/>
                </a:lnTo>
                <a:lnTo>
                  <a:pt x="609298" y="1015910"/>
                </a:lnTo>
                <a:lnTo>
                  <a:pt x="567256" y="1020908"/>
                </a:lnTo>
                <a:lnTo>
                  <a:pt x="524256" y="1022604"/>
                </a:lnTo>
                <a:lnTo>
                  <a:pt x="481255" y="1020908"/>
                </a:lnTo>
                <a:lnTo>
                  <a:pt x="439213" y="1015910"/>
                </a:lnTo>
                <a:lnTo>
                  <a:pt x="398264" y="1007740"/>
                </a:lnTo>
                <a:lnTo>
                  <a:pt x="358542" y="996531"/>
                </a:lnTo>
                <a:lnTo>
                  <a:pt x="320182" y="982414"/>
                </a:lnTo>
                <a:lnTo>
                  <a:pt x="283320" y="965521"/>
                </a:lnTo>
                <a:lnTo>
                  <a:pt x="248090" y="945984"/>
                </a:lnTo>
                <a:lnTo>
                  <a:pt x="214627" y="923934"/>
                </a:lnTo>
                <a:lnTo>
                  <a:pt x="183067" y="899503"/>
                </a:lnTo>
                <a:lnTo>
                  <a:pt x="153543" y="872823"/>
                </a:lnTo>
                <a:lnTo>
                  <a:pt x="126190" y="844026"/>
                </a:lnTo>
                <a:lnTo>
                  <a:pt x="101144" y="813242"/>
                </a:lnTo>
                <a:lnTo>
                  <a:pt x="78540" y="780605"/>
                </a:lnTo>
                <a:lnTo>
                  <a:pt x="58512" y="746246"/>
                </a:lnTo>
                <a:lnTo>
                  <a:pt x="41195" y="710297"/>
                </a:lnTo>
                <a:lnTo>
                  <a:pt x="26724" y="672888"/>
                </a:lnTo>
                <a:lnTo>
                  <a:pt x="15235" y="634153"/>
                </a:lnTo>
                <a:lnTo>
                  <a:pt x="6861" y="594222"/>
                </a:lnTo>
                <a:lnTo>
                  <a:pt x="1737" y="553228"/>
                </a:lnTo>
                <a:lnTo>
                  <a:pt x="0" y="511302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ADB0A9E5-CDDB-44C3-B94B-09560BDC7B40}"/>
              </a:ext>
            </a:extLst>
          </p:cNvPr>
          <p:cNvSpPr txBox="1"/>
          <p:nvPr/>
        </p:nvSpPr>
        <p:spPr>
          <a:xfrm>
            <a:off x="8649081" y="2913888"/>
            <a:ext cx="482600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spc="-5" dirty="0">
                <a:solidFill>
                  <a:srgbClr val="FF3300"/>
                </a:solidFill>
                <a:latin typeface="Tahoma"/>
                <a:cs typeface="Tahoma"/>
              </a:rPr>
              <a:t>ต</a:t>
            </a:r>
            <a:r>
              <a:rPr b="1" dirty="0">
                <a:solidFill>
                  <a:srgbClr val="FF3300"/>
                </a:solidFill>
                <a:latin typeface="Tahoma"/>
                <a:cs typeface="Tahoma"/>
              </a:rPr>
              <a:t>.</a:t>
            </a:r>
            <a:r>
              <a:rPr b="1" spc="-5" dirty="0">
                <a:solidFill>
                  <a:srgbClr val="FF3300"/>
                </a:solidFill>
                <a:latin typeface="Tahoma"/>
                <a:cs typeface="Tahoma"/>
              </a:rPr>
              <a:t>ค</a:t>
            </a:r>
            <a:r>
              <a:rPr b="1" dirty="0">
                <a:solidFill>
                  <a:srgbClr val="FF3300"/>
                </a:solidFill>
                <a:latin typeface="Tahoma"/>
                <a:cs typeface="Tahoma"/>
              </a:rPr>
              <a:t>.</a:t>
            </a:r>
            <a:endParaRPr dirty="0">
              <a:solidFill>
                <a:srgbClr val="FF3300"/>
              </a:solidFill>
              <a:latin typeface="Tahoma"/>
              <a:cs typeface="Tahoma"/>
            </a:endParaRPr>
          </a:p>
          <a:p>
            <a:pPr algn="ctr"/>
            <a:r>
              <a:rPr b="1" spc="-10" dirty="0">
                <a:solidFill>
                  <a:srgbClr val="FF3300"/>
                </a:solidFill>
                <a:latin typeface="Tahoma"/>
                <a:cs typeface="Tahoma"/>
              </a:rPr>
              <a:t>64</a:t>
            </a:r>
            <a:endParaRPr dirty="0">
              <a:solidFill>
                <a:srgbClr val="FF3300"/>
              </a:solidFill>
              <a:latin typeface="Tahoma"/>
              <a:cs typeface="Tahoma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64F554E3-D1FF-457B-8829-864FA0E8200C}"/>
              </a:ext>
            </a:extLst>
          </p:cNvPr>
          <p:cNvSpPr/>
          <p:nvPr/>
        </p:nvSpPr>
        <p:spPr>
          <a:xfrm>
            <a:off x="1428750" y="4123182"/>
            <a:ext cx="2074164" cy="485521"/>
          </a:xfrm>
          <a:custGeom>
            <a:avLst/>
            <a:gdLst/>
            <a:ahLst/>
            <a:cxnLst/>
            <a:rect l="l" t="t" r="r" b="b"/>
            <a:pathLst>
              <a:path w="2074164" h="742188">
                <a:moveTo>
                  <a:pt x="0" y="742188"/>
                </a:moveTo>
                <a:lnTo>
                  <a:pt x="2074164" y="742188"/>
                </a:lnTo>
                <a:lnTo>
                  <a:pt x="2074164" y="0"/>
                </a:lnTo>
                <a:lnTo>
                  <a:pt x="0" y="0"/>
                </a:lnTo>
                <a:lnTo>
                  <a:pt x="0" y="742188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C232425F-D04F-4D3E-8386-4F9F5B067C19}"/>
              </a:ext>
            </a:extLst>
          </p:cNvPr>
          <p:cNvSpPr/>
          <p:nvPr/>
        </p:nvSpPr>
        <p:spPr>
          <a:xfrm>
            <a:off x="2285110" y="3126485"/>
            <a:ext cx="58927" cy="1016507"/>
          </a:xfrm>
          <a:custGeom>
            <a:avLst/>
            <a:gdLst/>
            <a:ahLst/>
            <a:cxnLst/>
            <a:rect l="l" t="t" r="r" b="b"/>
            <a:pathLst>
              <a:path w="58927" h="1016507">
                <a:moveTo>
                  <a:pt x="58927" y="1016507"/>
                </a:moveTo>
                <a:lnTo>
                  <a:pt x="34925" y="719582"/>
                </a:lnTo>
                <a:lnTo>
                  <a:pt x="0" y="0"/>
                </a:lnTo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1">
            <a:extLst>
              <a:ext uri="{FF2B5EF4-FFF2-40B4-BE49-F238E27FC236}">
                <a16:creationId xmlns:a16="http://schemas.microsoft.com/office/drawing/2014/main" id="{948701E8-8C2F-45E2-821B-63A217EEF4EB}"/>
              </a:ext>
            </a:extLst>
          </p:cNvPr>
          <p:cNvSpPr txBox="1"/>
          <p:nvPr/>
        </p:nvSpPr>
        <p:spPr>
          <a:xfrm>
            <a:off x="1306545" y="4220326"/>
            <a:ext cx="2349911" cy="5734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b="1" spc="-20" dirty="0" err="1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</a:t>
            </a:r>
            <a:r>
              <a:rPr lang="th-TH" b="1" spc="-10" dirty="0" err="1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ำบ</a:t>
            </a:r>
            <a:r>
              <a:rPr b="1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b="1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</a:t>
            </a:r>
            <a:r>
              <a:rPr b="1" spc="-10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rof</a:t>
            </a:r>
            <a:r>
              <a:rPr b="1" spc="-15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b="1" spc="-10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</a:t>
            </a:r>
            <a:r>
              <a:rPr b="1" spc="5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spc="5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</a:t>
            </a:r>
            <a:r>
              <a:rPr b="1" spc="-10" dirty="0">
                <a:solidFill>
                  <a:srgbClr val="1721E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id="{9D8BD127-2881-4A60-B007-30243A041DFE}"/>
              </a:ext>
            </a:extLst>
          </p:cNvPr>
          <p:cNvSpPr/>
          <p:nvPr/>
        </p:nvSpPr>
        <p:spPr>
          <a:xfrm>
            <a:off x="2218182" y="1706171"/>
            <a:ext cx="2094608" cy="749753"/>
          </a:xfrm>
          <a:custGeom>
            <a:avLst/>
            <a:gdLst/>
            <a:ahLst/>
            <a:cxnLst/>
            <a:rect l="l" t="t" r="r" b="b"/>
            <a:pathLst>
              <a:path w="1889760" h="998219">
                <a:moveTo>
                  <a:pt x="0" y="998219"/>
                </a:moveTo>
                <a:lnTo>
                  <a:pt x="1889760" y="998219"/>
                </a:lnTo>
                <a:lnTo>
                  <a:pt x="1889760" y="0"/>
                </a:lnTo>
                <a:lnTo>
                  <a:pt x="0" y="0"/>
                </a:lnTo>
                <a:lnTo>
                  <a:pt x="0" y="998219"/>
                </a:lnTo>
                <a:close/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16632E0F-DE89-4EA5-AF36-AD14A8D57C9C}"/>
              </a:ext>
            </a:extLst>
          </p:cNvPr>
          <p:cNvSpPr/>
          <p:nvPr/>
        </p:nvSpPr>
        <p:spPr>
          <a:xfrm>
            <a:off x="3113023" y="2431160"/>
            <a:ext cx="543433" cy="843406"/>
          </a:xfrm>
          <a:custGeom>
            <a:avLst/>
            <a:gdLst/>
            <a:ahLst/>
            <a:cxnLst/>
            <a:rect l="l" t="t" r="r" b="b"/>
            <a:pathLst>
              <a:path w="543433" h="843406">
                <a:moveTo>
                  <a:pt x="0" y="0"/>
                </a:moveTo>
                <a:lnTo>
                  <a:pt x="32638" y="375030"/>
                </a:lnTo>
                <a:lnTo>
                  <a:pt x="543433" y="843406"/>
                </a:lnTo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DF9F099C-3A0B-4DBC-8971-D7947F71CDD4}"/>
              </a:ext>
            </a:extLst>
          </p:cNvPr>
          <p:cNvSpPr txBox="1"/>
          <p:nvPr/>
        </p:nvSpPr>
        <p:spPr>
          <a:xfrm>
            <a:off x="2237865" y="1772493"/>
            <a:ext cx="2000248" cy="6712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100" b="1" baseline="15873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sz="2100" b="1" spc="247" baseline="15873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b="1" spc="-1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Edit</a:t>
            </a:r>
            <a:r>
              <a:rPr b="1" spc="5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b="1" spc="-15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</a:t>
            </a:r>
            <a:r>
              <a:rPr lang="th-TH" b="1" spc="-1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</a:t>
            </a:r>
            <a:r>
              <a:rPr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บล</a:t>
            </a:r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</a:t>
            </a:r>
            <a:r>
              <a:rPr b="1" spc="-15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</a:t>
            </a:r>
            <a:r>
              <a:rPr b="1" spc="-1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</a:t>
            </a:r>
            <a:r>
              <a:rPr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fi</a:t>
            </a:r>
            <a:r>
              <a:rPr b="1" spc="-1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</a:t>
            </a:r>
            <a:r>
              <a:rPr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</a:t>
            </a:r>
            <a:r>
              <a:rPr b="1" spc="1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1*</a:t>
            </a:r>
          </a:p>
          <a:p>
            <a:pPr marL="12700">
              <a:spcBef>
                <a:spcPts val="155"/>
              </a:spcBef>
              <a:tabLst>
                <a:tab pos="1088390" algn="l"/>
              </a:tabLst>
            </a:pPr>
            <a:r>
              <a:rPr sz="2100" b="1" baseline="15873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sz="2100" b="1" spc="247" baseline="15873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ตัวชี้วัด(</a:t>
            </a:r>
            <a:r>
              <a:rPr b="1" spc="-25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ครั้งที่ </a:t>
            </a:r>
            <a:r>
              <a:rPr b="1" spc="-1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8825C0E9-AD56-479A-B874-10C1CC2D645A}"/>
              </a:ext>
            </a:extLst>
          </p:cNvPr>
          <p:cNvSpPr/>
          <p:nvPr/>
        </p:nvSpPr>
        <p:spPr>
          <a:xfrm>
            <a:off x="8951214" y="4123181"/>
            <a:ext cx="2985516" cy="1216569"/>
          </a:xfrm>
          <a:custGeom>
            <a:avLst/>
            <a:gdLst/>
            <a:ahLst/>
            <a:cxnLst/>
            <a:rect l="l" t="t" r="r" b="b"/>
            <a:pathLst>
              <a:path w="2985516" h="1746503">
                <a:moveTo>
                  <a:pt x="0" y="1746504"/>
                </a:moveTo>
                <a:lnTo>
                  <a:pt x="2985516" y="1746504"/>
                </a:lnTo>
                <a:lnTo>
                  <a:pt x="2985516" y="0"/>
                </a:lnTo>
                <a:lnTo>
                  <a:pt x="0" y="0"/>
                </a:lnTo>
                <a:lnTo>
                  <a:pt x="0" y="1746504"/>
                </a:lnTo>
                <a:close/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DA990656-EF59-4368-A4F8-F46BBBA22BE7}"/>
              </a:ext>
            </a:extLst>
          </p:cNvPr>
          <p:cNvSpPr/>
          <p:nvPr/>
        </p:nvSpPr>
        <p:spPr>
          <a:xfrm>
            <a:off x="10679683" y="3540378"/>
            <a:ext cx="641731" cy="579882"/>
          </a:xfrm>
          <a:custGeom>
            <a:avLst/>
            <a:gdLst/>
            <a:ahLst/>
            <a:cxnLst/>
            <a:rect l="l" t="t" r="r" b="b"/>
            <a:pathLst>
              <a:path w="641731" h="579882">
                <a:moveTo>
                  <a:pt x="0" y="579882"/>
                </a:moveTo>
                <a:lnTo>
                  <a:pt x="57276" y="181483"/>
                </a:lnTo>
                <a:lnTo>
                  <a:pt x="641731" y="0"/>
                </a:lnTo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FA6BA762-A143-4B67-84CE-1D6173894F96}"/>
              </a:ext>
            </a:extLst>
          </p:cNvPr>
          <p:cNvSpPr/>
          <p:nvPr/>
        </p:nvSpPr>
        <p:spPr>
          <a:xfrm>
            <a:off x="4293870" y="4171951"/>
            <a:ext cx="2514600" cy="788198"/>
          </a:xfrm>
          <a:custGeom>
            <a:avLst/>
            <a:gdLst/>
            <a:ahLst/>
            <a:cxnLst/>
            <a:rect l="l" t="t" r="r" b="b"/>
            <a:pathLst>
              <a:path w="2514600" h="1325879">
                <a:moveTo>
                  <a:pt x="0" y="1325880"/>
                </a:moveTo>
                <a:lnTo>
                  <a:pt x="2514600" y="1325880"/>
                </a:lnTo>
                <a:lnTo>
                  <a:pt x="2514600" y="0"/>
                </a:lnTo>
                <a:lnTo>
                  <a:pt x="0" y="0"/>
                </a:lnTo>
                <a:lnTo>
                  <a:pt x="0" y="13258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latin typeface="Calibri"/>
            </a:endParaRPr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id="{A89EEEB1-A503-4E09-8E9A-5A09278F63A0}"/>
              </a:ext>
            </a:extLst>
          </p:cNvPr>
          <p:cNvSpPr/>
          <p:nvPr/>
        </p:nvSpPr>
        <p:spPr>
          <a:xfrm>
            <a:off x="4293870" y="4171950"/>
            <a:ext cx="2514600" cy="815849"/>
          </a:xfrm>
          <a:custGeom>
            <a:avLst/>
            <a:gdLst/>
            <a:ahLst/>
            <a:cxnLst/>
            <a:rect l="l" t="t" r="r" b="b"/>
            <a:pathLst>
              <a:path w="2514600" h="1325879">
                <a:moveTo>
                  <a:pt x="0" y="1325880"/>
                </a:moveTo>
                <a:lnTo>
                  <a:pt x="2514600" y="1325880"/>
                </a:lnTo>
                <a:lnTo>
                  <a:pt x="2514600" y="0"/>
                </a:lnTo>
                <a:lnTo>
                  <a:pt x="0" y="0"/>
                </a:lnTo>
                <a:lnTo>
                  <a:pt x="0" y="1325880"/>
                </a:lnTo>
                <a:close/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4D8E93E3-D464-4426-9C22-F418455DB9A5}"/>
              </a:ext>
            </a:extLst>
          </p:cNvPr>
          <p:cNvSpPr/>
          <p:nvPr/>
        </p:nvSpPr>
        <p:spPr>
          <a:xfrm>
            <a:off x="5635625" y="3373373"/>
            <a:ext cx="596264" cy="828294"/>
          </a:xfrm>
          <a:custGeom>
            <a:avLst/>
            <a:gdLst/>
            <a:ahLst/>
            <a:cxnLst/>
            <a:rect l="l" t="t" r="r" b="b"/>
            <a:pathLst>
              <a:path w="596264" h="828294">
                <a:moveTo>
                  <a:pt x="0" y="828294"/>
                </a:moveTo>
                <a:lnTo>
                  <a:pt x="12700" y="319913"/>
                </a:lnTo>
                <a:lnTo>
                  <a:pt x="596264" y="0"/>
                </a:lnTo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F84AECD5-75F2-4523-812D-AF29E16A867E}"/>
              </a:ext>
            </a:extLst>
          </p:cNvPr>
          <p:cNvSpPr/>
          <p:nvPr/>
        </p:nvSpPr>
        <p:spPr>
          <a:xfrm>
            <a:off x="4477216" y="1267584"/>
            <a:ext cx="2349017" cy="780482"/>
          </a:xfrm>
          <a:custGeom>
            <a:avLst/>
            <a:gdLst/>
            <a:ahLst/>
            <a:cxnLst/>
            <a:rect l="l" t="t" r="r" b="b"/>
            <a:pathLst>
              <a:path w="2886455" h="989076">
                <a:moveTo>
                  <a:pt x="0" y="989076"/>
                </a:moveTo>
                <a:lnTo>
                  <a:pt x="2886455" y="989076"/>
                </a:lnTo>
                <a:lnTo>
                  <a:pt x="2886455" y="0"/>
                </a:lnTo>
                <a:lnTo>
                  <a:pt x="0" y="0"/>
                </a:lnTo>
                <a:lnTo>
                  <a:pt x="0" y="989076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38">
            <a:extLst>
              <a:ext uri="{FF2B5EF4-FFF2-40B4-BE49-F238E27FC236}">
                <a16:creationId xmlns:a16="http://schemas.microsoft.com/office/drawing/2014/main" id="{B5C478DB-EC47-4683-8AA1-B87757C2F2B7}"/>
              </a:ext>
            </a:extLst>
          </p:cNvPr>
          <p:cNvSpPr/>
          <p:nvPr/>
        </p:nvSpPr>
        <p:spPr>
          <a:xfrm>
            <a:off x="4446119" y="1286526"/>
            <a:ext cx="2379011" cy="761300"/>
          </a:xfrm>
          <a:custGeom>
            <a:avLst/>
            <a:gdLst/>
            <a:ahLst/>
            <a:cxnLst/>
            <a:rect l="l" t="t" r="r" b="b"/>
            <a:pathLst>
              <a:path w="2886455" h="989076">
                <a:moveTo>
                  <a:pt x="0" y="989076"/>
                </a:moveTo>
                <a:lnTo>
                  <a:pt x="2886455" y="989076"/>
                </a:lnTo>
                <a:lnTo>
                  <a:pt x="2886455" y="0"/>
                </a:lnTo>
                <a:lnTo>
                  <a:pt x="0" y="0"/>
                </a:lnTo>
                <a:lnTo>
                  <a:pt x="0" y="989076"/>
                </a:lnTo>
                <a:close/>
              </a:path>
            </a:pathLst>
          </a:custGeom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39">
            <a:extLst>
              <a:ext uri="{FF2B5EF4-FFF2-40B4-BE49-F238E27FC236}">
                <a16:creationId xmlns:a16="http://schemas.microsoft.com/office/drawing/2014/main" id="{0C815173-4BFD-4B6D-BF62-C5E6E93E64F8}"/>
              </a:ext>
            </a:extLst>
          </p:cNvPr>
          <p:cNvSpPr/>
          <p:nvPr/>
        </p:nvSpPr>
        <p:spPr>
          <a:xfrm>
            <a:off x="5272151" y="2029714"/>
            <a:ext cx="484886" cy="1054481"/>
          </a:xfrm>
          <a:custGeom>
            <a:avLst/>
            <a:gdLst/>
            <a:ahLst/>
            <a:cxnLst/>
            <a:rect l="l" t="t" r="r" b="b"/>
            <a:pathLst>
              <a:path w="484886" h="1054481">
                <a:moveTo>
                  <a:pt x="484886" y="0"/>
                </a:moveTo>
                <a:lnTo>
                  <a:pt x="60325" y="286258"/>
                </a:lnTo>
                <a:lnTo>
                  <a:pt x="0" y="1054481"/>
                </a:lnTo>
              </a:path>
            </a:pathLst>
          </a:custGeom>
          <a:ln w="28574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1">
            <a:extLst>
              <a:ext uri="{FF2B5EF4-FFF2-40B4-BE49-F238E27FC236}">
                <a16:creationId xmlns:a16="http://schemas.microsoft.com/office/drawing/2014/main" id="{938D91A3-252A-446B-8B3D-55A19FA554FA}"/>
              </a:ext>
            </a:extLst>
          </p:cNvPr>
          <p:cNvSpPr txBox="1"/>
          <p:nvPr/>
        </p:nvSpPr>
        <p:spPr>
          <a:xfrm>
            <a:off x="4721604" y="1158494"/>
            <a:ext cx="2357755" cy="8864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>
              <a:lnSpc>
                <a:spcPct val="106900"/>
              </a:lnSpc>
              <a:tabLst>
                <a:tab pos="859790" algn="l"/>
              </a:tabLst>
            </a:pPr>
            <a:endParaRPr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object 42">
            <a:extLst>
              <a:ext uri="{FF2B5EF4-FFF2-40B4-BE49-F238E27FC236}">
                <a16:creationId xmlns:a16="http://schemas.microsoft.com/office/drawing/2014/main" id="{3A81396A-ABEF-40F7-83ED-AFCEA62843CA}"/>
              </a:ext>
            </a:extLst>
          </p:cNvPr>
          <p:cNvSpPr/>
          <p:nvPr/>
        </p:nvSpPr>
        <p:spPr>
          <a:xfrm>
            <a:off x="600455" y="2731007"/>
            <a:ext cx="1048512" cy="1024127"/>
          </a:xfrm>
          <a:custGeom>
            <a:avLst/>
            <a:gdLst/>
            <a:ahLst/>
            <a:cxnLst/>
            <a:rect l="l" t="t" r="r" b="b"/>
            <a:pathLst>
              <a:path w="1048512" h="1024127">
                <a:moveTo>
                  <a:pt x="524256" y="0"/>
                </a:moveTo>
                <a:lnTo>
                  <a:pt x="481259" y="1697"/>
                </a:lnTo>
                <a:lnTo>
                  <a:pt x="439219" y="6701"/>
                </a:lnTo>
                <a:lnTo>
                  <a:pt x="398272" y="14880"/>
                </a:lnTo>
                <a:lnTo>
                  <a:pt x="358552" y="26103"/>
                </a:lnTo>
                <a:lnTo>
                  <a:pt x="320193" y="40237"/>
                </a:lnTo>
                <a:lnTo>
                  <a:pt x="283331" y="57151"/>
                </a:lnTo>
                <a:lnTo>
                  <a:pt x="248102" y="76713"/>
                </a:lnTo>
                <a:lnTo>
                  <a:pt x="214638" y="98791"/>
                </a:lnTo>
                <a:lnTo>
                  <a:pt x="183077" y="123254"/>
                </a:lnTo>
                <a:lnTo>
                  <a:pt x="153552" y="149971"/>
                </a:lnTo>
                <a:lnTo>
                  <a:pt x="126199" y="178808"/>
                </a:lnTo>
                <a:lnTo>
                  <a:pt x="101152" y="209635"/>
                </a:lnTo>
                <a:lnTo>
                  <a:pt x="78546" y="242319"/>
                </a:lnTo>
                <a:lnTo>
                  <a:pt x="58517" y="276730"/>
                </a:lnTo>
                <a:lnTo>
                  <a:pt x="41199" y="312735"/>
                </a:lnTo>
                <a:lnTo>
                  <a:pt x="26727" y="350203"/>
                </a:lnTo>
                <a:lnTo>
                  <a:pt x="15236" y="389001"/>
                </a:lnTo>
                <a:lnTo>
                  <a:pt x="6861" y="428998"/>
                </a:lnTo>
                <a:lnTo>
                  <a:pt x="1737" y="470063"/>
                </a:lnTo>
                <a:lnTo>
                  <a:pt x="0" y="512063"/>
                </a:lnTo>
                <a:lnTo>
                  <a:pt x="1737" y="554064"/>
                </a:lnTo>
                <a:lnTo>
                  <a:pt x="6861" y="595129"/>
                </a:lnTo>
                <a:lnTo>
                  <a:pt x="15236" y="635126"/>
                </a:lnTo>
                <a:lnTo>
                  <a:pt x="26727" y="673924"/>
                </a:lnTo>
                <a:lnTo>
                  <a:pt x="41199" y="711392"/>
                </a:lnTo>
                <a:lnTo>
                  <a:pt x="58517" y="747397"/>
                </a:lnTo>
                <a:lnTo>
                  <a:pt x="78546" y="781808"/>
                </a:lnTo>
                <a:lnTo>
                  <a:pt x="101152" y="814492"/>
                </a:lnTo>
                <a:lnTo>
                  <a:pt x="126199" y="845319"/>
                </a:lnTo>
                <a:lnTo>
                  <a:pt x="153552" y="874156"/>
                </a:lnTo>
                <a:lnTo>
                  <a:pt x="183077" y="900873"/>
                </a:lnTo>
                <a:lnTo>
                  <a:pt x="214638" y="925336"/>
                </a:lnTo>
                <a:lnTo>
                  <a:pt x="248102" y="947414"/>
                </a:lnTo>
                <a:lnTo>
                  <a:pt x="283331" y="966976"/>
                </a:lnTo>
                <a:lnTo>
                  <a:pt x="320193" y="983890"/>
                </a:lnTo>
                <a:lnTo>
                  <a:pt x="358552" y="998024"/>
                </a:lnTo>
                <a:lnTo>
                  <a:pt x="398272" y="1009247"/>
                </a:lnTo>
                <a:lnTo>
                  <a:pt x="439219" y="1017426"/>
                </a:lnTo>
                <a:lnTo>
                  <a:pt x="481259" y="1022430"/>
                </a:lnTo>
                <a:lnTo>
                  <a:pt x="524256" y="1024127"/>
                </a:lnTo>
                <a:lnTo>
                  <a:pt x="567256" y="1022430"/>
                </a:lnTo>
                <a:lnTo>
                  <a:pt x="609298" y="1017426"/>
                </a:lnTo>
                <a:lnTo>
                  <a:pt x="650247" y="1009247"/>
                </a:lnTo>
                <a:lnTo>
                  <a:pt x="689969" y="998024"/>
                </a:lnTo>
                <a:lnTo>
                  <a:pt x="728329" y="983890"/>
                </a:lnTo>
                <a:lnTo>
                  <a:pt x="765191" y="966976"/>
                </a:lnTo>
                <a:lnTo>
                  <a:pt x="800421" y="947414"/>
                </a:lnTo>
                <a:lnTo>
                  <a:pt x="833884" y="925336"/>
                </a:lnTo>
                <a:lnTo>
                  <a:pt x="865444" y="900873"/>
                </a:lnTo>
                <a:lnTo>
                  <a:pt x="894969" y="874156"/>
                </a:lnTo>
                <a:lnTo>
                  <a:pt x="922321" y="845319"/>
                </a:lnTo>
                <a:lnTo>
                  <a:pt x="947367" y="814492"/>
                </a:lnTo>
                <a:lnTo>
                  <a:pt x="969971" y="781808"/>
                </a:lnTo>
                <a:lnTo>
                  <a:pt x="989999" y="747397"/>
                </a:lnTo>
                <a:lnTo>
                  <a:pt x="1007316" y="711392"/>
                </a:lnTo>
                <a:lnTo>
                  <a:pt x="1021787" y="673924"/>
                </a:lnTo>
                <a:lnTo>
                  <a:pt x="1033276" y="635126"/>
                </a:lnTo>
                <a:lnTo>
                  <a:pt x="1041650" y="595129"/>
                </a:lnTo>
                <a:lnTo>
                  <a:pt x="1046774" y="554064"/>
                </a:lnTo>
                <a:lnTo>
                  <a:pt x="1048512" y="512063"/>
                </a:lnTo>
                <a:lnTo>
                  <a:pt x="1046774" y="470063"/>
                </a:lnTo>
                <a:lnTo>
                  <a:pt x="1041650" y="428998"/>
                </a:lnTo>
                <a:lnTo>
                  <a:pt x="1033276" y="389001"/>
                </a:lnTo>
                <a:lnTo>
                  <a:pt x="1021787" y="350203"/>
                </a:lnTo>
                <a:lnTo>
                  <a:pt x="1007316" y="312735"/>
                </a:lnTo>
                <a:lnTo>
                  <a:pt x="989999" y="276730"/>
                </a:lnTo>
                <a:lnTo>
                  <a:pt x="969971" y="242319"/>
                </a:lnTo>
                <a:lnTo>
                  <a:pt x="947367" y="209635"/>
                </a:lnTo>
                <a:lnTo>
                  <a:pt x="922321" y="178808"/>
                </a:lnTo>
                <a:lnTo>
                  <a:pt x="894969" y="149971"/>
                </a:lnTo>
                <a:lnTo>
                  <a:pt x="865444" y="123254"/>
                </a:lnTo>
                <a:lnTo>
                  <a:pt x="833884" y="98791"/>
                </a:lnTo>
                <a:lnTo>
                  <a:pt x="800421" y="76713"/>
                </a:lnTo>
                <a:lnTo>
                  <a:pt x="765191" y="57151"/>
                </a:lnTo>
                <a:lnTo>
                  <a:pt x="728329" y="40237"/>
                </a:lnTo>
                <a:lnTo>
                  <a:pt x="689969" y="26103"/>
                </a:lnTo>
                <a:lnTo>
                  <a:pt x="650247" y="14880"/>
                </a:lnTo>
                <a:lnTo>
                  <a:pt x="609298" y="6701"/>
                </a:lnTo>
                <a:lnTo>
                  <a:pt x="567256" y="1697"/>
                </a:lnTo>
                <a:lnTo>
                  <a:pt x="524256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B5CC722B-8A12-4122-B58C-4E32387F5D89}"/>
              </a:ext>
            </a:extLst>
          </p:cNvPr>
          <p:cNvSpPr/>
          <p:nvPr/>
        </p:nvSpPr>
        <p:spPr>
          <a:xfrm>
            <a:off x="600455" y="2731007"/>
            <a:ext cx="1048512" cy="1024127"/>
          </a:xfrm>
          <a:custGeom>
            <a:avLst/>
            <a:gdLst/>
            <a:ahLst/>
            <a:cxnLst/>
            <a:rect l="l" t="t" r="r" b="b"/>
            <a:pathLst>
              <a:path w="1048512" h="1024127">
                <a:moveTo>
                  <a:pt x="0" y="512063"/>
                </a:moveTo>
                <a:lnTo>
                  <a:pt x="1737" y="470063"/>
                </a:lnTo>
                <a:lnTo>
                  <a:pt x="6861" y="428998"/>
                </a:lnTo>
                <a:lnTo>
                  <a:pt x="15236" y="389001"/>
                </a:lnTo>
                <a:lnTo>
                  <a:pt x="26727" y="350203"/>
                </a:lnTo>
                <a:lnTo>
                  <a:pt x="41199" y="312735"/>
                </a:lnTo>
                <a:lnTo>
                  <a:pt x="58517" y="276730"/>
                </a:lnTo>
                <a:lnTo>
                  <a:pt x="78546" y="242319"/>
                </a:lnTo>
                <a:lnTo>
                  <a:pt x="101152" y="209635"/>
                </a:lnTo>
                <a:lnTo>
                  <a:pt x="126199" y="178808"/>
                </a:lnTo>
                <a:lnTo>
                  <a:pt x="153552" y="149971"/>
                </a:lnTo>
                <a:lnTo>
                  <a:pt x="183077" y="123254"/>
                </a:lnTo>
                <a:lnTo>
                  <a:pt x="214638" y="98791"/>
                </a:lnTo>
                <a:lnTo>
                  <a:pt x="248102" y="76713"/>
                </a:lnTo>
                <a:lnTo>
                  <a:pt x="283331" y="57151"/>
                </a:lnTo>
                <a:lnTo>
                  <a:pt x="320193" y="40237"/>
                </a:lnTo>
                <a:lnTo>
                  <a:pt x="358552" y="26103"/>
                </a:lnTo>
                <a:lnTo>
                  <a:pt x="398272" y="14880"/>
                </a:lnTo>
                <a:lnTo>
                  <a:pt x="439219" y="6701"/>
                </a:lnTo>
                <a:lnTo>
                  <a:pt x="481259" y="1697"/>
                </a:lnTo>
                <a:lnTo>
                  <a:pt x="524256" y="0"/>
                </a:lnTo>
                <a:lnTo>
                  <a:pt x="567256" y="1697"/>
                </a:lnTo>
                <a:lnTo>
                  <a:pt x="609298" y="6701"/>
                </a:lnTo>
                <a:lnTo>
                  <a:pt x="650247" y="14880"/>
                </a:lnTo>
                <a:lnTo>
                  <a:pt x="689969" y="26103"/>
                </a:lnTo>
                <a:lnTo>
                  <a:pt x="728329" y="40237"/>
                </a:lnTo>
                <a:lnTo>
                  <a:pt x="765191" y="57151"/>
                </a:lnTo>
                <a:lnTo>
                  <a:pt x="800421" y="76713"/>
                </a:lnTo>
                <a:lnTo>
                  <a:pt x="833884" y="98791"/>
                </a:lnTo>
                <a:lnTo>
                  <a:pt x="865444" y="123254"/>
                </a:lnTo>
                <a:lnTo>
                  <a:pt x="894969" y="149971"/>
                </a:lnTo>
                <a:lnTo>
                  <a:pt x="922321" y="178808"/>
                </a:lnTo>
                <a:lnTo>
                  <a:pt x="947367" y="209635"/>
                </a:lnTo>
                <a:lnTo>
                  <a:pt x="969971" y="242319"/>
                </a:lnTo>
                <a:lnTo>
                  <a:pt x="989999" y="276730"/>
                </a:lnTo>
                <a:lnTo>
                  <a:pt x="1007316" y="312735"/>
                </a:lnTo>
                <a:lnTo>
                  <a:pt x="1021787" y="350203"/>
                </a:lnTo>
                <a:lnTo>
                  <a:pt x="1033276" y="389001"/>
                </a:lnTo>
                <a:lnTo>
                  <a:pt x="1041650" y="428998"/>
                </a:lnTo>
                <a:lnTo>
                  <a:pt x="1046774" y="470063"/>
                </a:lnTo>
                <a:lnTo>
                  <a:pt x="1048512" y="512063"/>
                </a:lnTo>
                <a:lnTo>
                  <a:pt x="1046774" y="554064"/>
                </a:lnTo>
                <a:lnTo>
                  <a:pt x="1041650" y="595129"/>
                </a:lnTo>
                <a:lnTo>
                  <a:pt x="1033276" y="635126"/>
                </a:lnTo>
                <a:lnTo>
                  <a:pt x="1021787" y="673924"/>
                </a:lnTo>
                <a:lnTo>
                  <a:pt x="1007316" y="711392"/>
                </a:lnTo>
                <a:lnTo>
                  <a:pt x="989999" y="747397"/>
                </a:lnTo>
                <a:lnTo>
                  <a:pt x="969971" y="781808"/>
                </a:lnTo>
                <a:lnTo>
                  <a:pt x="947367" y="814492"/>
                </a:lnTo>
                <a:lnTo>
                  <a:pt x="922321" y="845319"/>
                </a:lnTo>
                <a:lnTo>
                  <a:pt x="894969" y="874156"/>
                </a:lnTo>
                <a:lnTo>
                  <a:pt x="865444" y="900873"/>
                </a:lnTo>
                <a:lnTo>
                  <a:pt x="833884" y="925336"/>
                </a:lnTo>
                <a:lnTo>
                  <a:pt x="800421" y="947414"/>
                </a:lnTo>
                <a:lnTo>
                  <a:pt x="765191" y="966976"/>
                </a:lnTo>
                <a:lnTo>
                  <a:pt x="728329" y="983890"/>
                </a:lnTo>
                <a:lnTo>
                  <a:pt x="689969" y="998024"/>
                </a:lnTo>
                <a:lnTo>
                  <a:pt x="650247" y="1009247"/>
                </a:lnTo>
                <a:lnTo>
                  <a:pt x="609298" y="1017426"/>
                </a:lnTo>
                <a:lnTo>
                  <a:pt x="567256" y="1022430"/>
                </a:lnTo>
                <a:lnTo>
                  <a:pt x="524256" y="1024127"/>
                </a:lnTo>
                <a:lnTo>
                  <a:pt x="481259" y="1022430"/>
                </a:lnTo>
                <a:lnTo>
                  <a:pt x="439219" y="1017426"/>
                </a:lnTo>
                <a:lnTo>
                  <a:pt x="398272" y="1009247"/>
                </a:lnTo>
                <a:lnTo>
                  <a:pt x="358552" y="998024"/>
                </a:lnTo>
                <a:lnTo>
                  <a:pt x="320193" y="983890"/>
                </a:lnTo>
                <a:lnTo>
                  <a:pt x="283331" y="966976"/>
                </a:lnTo>
                <a:lnTo>
                  <a:pt x="248102" y="947414"/>
                </a:lnTo>
                <a:lnTo>
                  <a:pt x="214638" y="925336"/>
                </a:lnTo>
                <a:lnTo>
                  <a:pt x="183077" y="900873"/>
                </a:lnTo>
                <a:lnTo>
                  <a:pt x="153552" y="874156"/>
                </a:lnTo>
                <a:lnTo>
                  <a:pt x="126199" y="845319"/>
                </a:lnTo>
                <a:lnTo>
                  <a:pt x="101152" y="814492"/>
                </a:lnTo>
                <a:lnTo>
                  <a:pt x="78546" y="781808"/>
                </a:lnTo>
                <a:lnTo>
                  <a:pt x="58517" y="747397"/>
                </a:lnTo>
                <a:lnTo>
                  <a:pt x="41199" y="711392"/>
                </a:lnTo>
                <a:lnTo>
                  <a:pt x="26727" y="673924"/>
                </a:lnTo>
                <a:lnTo>
                  <a:pt x="15236" y="635126"/>
                </a:lnTo>
                <a:lnTo>
                  <a:pt x="6861" y="595129"/>
                </a:lnTo>
                <a:lnTo>
                  <a:pt x="1737" y="554064"/>
                </a:lnTo>
                <a:lnTo>
                  <a:pt x="0" y="51206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4">
            <a:extLst>
              <a:ext uri="{FF2B5EF4-FFF2-40B4-BE49-F238E27FC236}">
                <a16:creationId xmlns:a16="http://schemas.microsoft.com/office/drawing/2014/main" id="{3E2BB7EB-F4E1-40EB-8EE7-ADD209AE02D8}"/>
              </a:ext>
            </a:extLst>
          </p:cNvPr>
          <p:cNvSpPr txBox="1"/>
          <p:nvPr/>
        </p:nvSpPr>
        <p:spPr>
          <a:xfrm>
            <a:off x="911148" y="2999994"/>
            <a:ext cx="427355" cy="494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sz="1600" b="1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</a:t>
            </a:r>
            <a:r>
              <a:rPr sz="16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sz="16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</a:t>
            </a:r>
            <a:r>
              <a:rPr sz="16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16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sz="16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sz="160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object 45">
            <a:extLst>
              <a:ext uri="{FF2B5EF4-FFF2-40B4-BE49-F238E27FC236}">
                <a16:creationId xmlns:a16="http://schemas.microsoft.com/office/drawing/2014/main" id="{CB601A7D-3472-46F5-90D9-5B548496B5FB}"/>
              </a:ext>
            </a:extLst>
          </p:cNvPr>
          <p:cNvSpPr/>
          <p:nvPr/>
        </p:nvSpPr>
        <p:spPr>
          <a:xfrm>
            <a:off x="5986271" y="2749295"/>
            <a:ext cx="1048511" cy="1024127"/>
          </a:xfrm>
          <a:custGeom>
            <a:avLst/>
            <a:gdLst/>
            <a:ahLst/>
            <a:cxnLst/>
            <a:rect l="l" t="t" r="r" b="b"/>
            <a:pathLst>
              <a:path w="1048511" h="1024127">
                <a:moveTo>
                  <a:pt x="524255" y="0"/>
                </a:moveTo>
                <a:lnTo>
                  <a:pt x="481255" y="1697"/>
                </a:lnTo>
                <a:lnTo>
                  <a:pt x="439213" y="6701"/>
                </a:lnTo>
                <a:lnTo>
                  <a:pt x="398264" y="14880"/>
                </a:lnTo>
                <a:lnTo>
                  <a:pt x="358542" y="26103"/>
                </a:lnTo>
                <a:lnTo>
                  <a:pt x="320182" y="40237"/>
                </a:lnTo>
                <a:lnTo>
                  <a:pt x="283320" y="57151"/>
                </a:lnTo>
                <a:lnTo>
                  <a:pt x="248090" y="76713"/>
                </a:lnTo>
                <a:lnTo>
                  <a:pt x="214627" y="98791"/>
                </a:lnTo>
                <a:lnTo>
                  <a:pt x="183067" y="123254"/>
                </a:lnTo>
                <a:lnTo>
                  <a:pt x="153542" y="149971"/>
                </a:lnTo>
                <a:lnTo>
                  <a:pt x="126190" y="178808"/>
                </a:lnTo>
                <a:lnTo>
                  <a:pt x="101144" y="209635"/>
                </a:lnTo>
                <a:lnTo>
                  <a:pt x="78540" y="242319"/>
                </a:lnTo>
                <a:lnTo>
                  <a:pt x="58512" y="276730"/>
                </a:lnTo>
                <a:lnTo>
                  <a:pt x="41195" y="312735"/>
                </a:lnTo>
                <a:lnTo>
                  <a:pt x="26724" y="350203"/>
                </a:lnTo>
                <a:lnTo>
                  <a:pt x="15235" y="389001"/>
                </a:lnTo>
                <a:lnTo>
                  <a:pt x="6861" y="428998"/>
                </a:lnTo>
                <a:lnTo>
                  <a:pt x="1737" y="470063"/>
                </a:lnTo>
                <a:lnTo>
                  <a:pt x="0" y="512063"/>
                </a:lnTo>
                <a:lnTo>
                  <a:pt x="1737" y="554064"/>
                </a:lnTo>
                <a:lnTo>
                  <a:pt x="6861" y="595129"/>
                </a:lnTo>
                <a:lnTo>
                  <a:pt x="15235" y="635126"/>
                </a:lnTo>
                <a:lnTo>
                  <a:pt x="26724" y="673924"/>
                </a:lnTo>
                <a:lnTo>
                  <a:pt x="41195" y="711392"/>
                </a:lnTo>
                <a:lnTo>
                  <a:pt x="58512" y="747397"/>
                </a:lnTo>
                <a:lnTo>
                  <a:pt x="78540" y="781808"/>
                </a:lnTo>
                <a:lnTo>
                  <a:pt x="101144" y="814492"/>
                </a:lnTo>
                <a:lnTo>
                  <a:pt x="126190" y="845319"/>
                </a:lnTo>
                <a:lnTo>
                  <a:pt x="153542" y="874156"/>
                </a:lnTo>
                <a:lnTo>
                  <a:pt x="183067" y="900873"/>
                </a:lnTo>
                <a:lnTo>
                  <a:pt x="214627" y="925336"/>
                </a:lnTo>
                <a:lnTo>
                  <a:pt x="248090" y="947414"/>
                </a:lnTo>
                <a:lnTo>
                  <a:pt x="283320" y="966976"/>
                </a:lnTo>
                <a:lnTo>
                  <a:pt x="320182" y="983890"/>
                </a:lnTo>
                <a:lnTo>
                  <a:pt x="358542" y="998024"/>
                </a:lnTo>
                <a:lnTo>
                  <a:pt x="398264" y="1009247"/>
                </a:lnTo>
                <a:lnTo>
                  <a:pt x="439213" y="1017426"/>
                </a:lnTo>
                <a:lnTo>
                  <a:pt x="481255" y="1022430"/>
                </a:lnTo>
                <a:lnTo>
                  <a:pt x="524255" y="1024127"/>
                </a:lnTo>
                <a:lnTo>
                  <a:pt x="567256" y="1022430"/>
                </a:lnTo>
                <a:lnTo>
                  <a:pt x="609298" y="1017426"/>
                </a:lnTo>
                <a:lnTo>
                  <a:pt x="650247" y="1009247"/>
                </a:lnTo>
                <a:lnTo>
                  <a:pt x="689969" y="998024"/>
                </a:lnTo>
                <a:lnTo>
                  <a:pt x="728329" y="983890"/>
                </a:lnTo>
                <a:lnTo>
                  <a:pt x="765191" y="966976"/>
                </a:lnTo>
                <a:lnTo>
                  <a:pt x="800421" y="947414"/>
                </a:lnTo>
                <a:lnTo>
                  <a:pt x="833884" y="925336"/>
                </a:lnTo>
                <a:lnTo>
                  <a:pt x="865444" y="900873"/>
                </a:lnTo>
                <a:lnTo>
                  <a:pt x="894969" y="874156"/>
                </a:lnTo>
                <a:lnTo>
                  <a:pt x="922321" y="845319"/>
                </a:lnTo>
                <a:lnTo>
                  <a:pt x="947367" y="814492"/>
                </a:lnTo>
                <a:lnTo>
                  <a:pt x="969971" y="781808"/>
                </a:lnTo>
                <a:lnTo>
                  <a:pt x="989999" y="747397"/>
                </a:lnTo>
                <a:lnTo>
                  <a:pt x="1007316" y="711392"/>
                </a:lnTo>
                <a:lnTo>
                  <a:pt x="1021787" y="673924"/>
                </a:lnTo>
                <a:lnTo>
                  <a:pt x="1033276" y="635126"/>
                </a:lnTo>
                <a:lnTo>
                  <a:pt x="1041650" y="595129"/>
                </a:lnTo>
                <a:lnTo>
                  <a:pt x="1046774" y="554064"/>
                </a:lnTo>
                <a:lnTo>
                  <a:pt x="1048511" y="512063"/>
                </a:lnTo>
                <a:lnTo>
                  <a:pt x="1046774" y="470063"/>
                </a:lnTo>
                <a:lnTo>
                  <a:pt x="1041650" y="428998"/>
                </a:lnTo>
                <a:lnTo>
                  <a:pt x="1033276" y="389001"/>
                </a:lnTo>
                <a:lnTo>
                  <a:pt x="1021787" y="350203"/>
                </a:lnTo>
                <a:lnTo>
                  <a:pt x="1007316" y="312735"/>
                </a:lnTo>
                <a:lnTo>
                  <a:pt x="989999" y="276730"/>
                </a:lnTo>
                <a:lnTo>
                  <a:pt x="969971" y="242319"/>
                </a:lnTo>
                <a:lnTo>
                  <a:pt x="947367" y="209635"/>
                </a:lnTo>
                <a:lnTo>
                  <a:pt x="922321" y="178808"/>
                </a:lnTo>
                <a:lnTo>
                  <a:pt x="894968" y="149971"/>
                </a:lnTo>
                <a:lnTo>
                  <a:pt x="865444" y="123254"/>
                </a:lnTo>
                <a:lnTo>
                  <a:pt x="833884" y="98791"/>
                </a:lnTo>
                <a:lnTo>
                  <a:pt x="800421" y="76713"/>
                </a:lnTo>
                <a:lnTo>
                  <a:pt x="765191" y="57151"/>
                </a:lnTo>
                <a:lnTo>
                  <a:pt x="728329" y="40237"/>
                </a:lnTo>
                <a:lnTo>
                  <a:pt x="689969" y="26103"/>
                </a:lnTo>
                <a:lnTo>
                  <a:pt x="650247" y="14880"/>
                </a:lnTo>
                <a:lnTo>
                  <a:pt x="609298" y="6701"/>
                </a:lnTo>
                <a:lnTo>
                  <a:pt x="567256" y="1697"/>
                </a:lnTo>
                <a:lnTo>
                  <a:pt x="52425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46">
            <a:extLst>
              <a:ext uri="{FF2B5EF4-FFF2-40B4-BE49-F238E27FC236}">
                <a16:creationId xmlns:a16="http://schemas.microsoft.com/office/drawing/2014/main" id="{FED35F00-C814-4918-A448-24504BED343C}"/>
              </a:ext>
            </a:extLst>
          </p:cNvPr>
          <p:cNvSpPr/>
          <p:nvPr/>
        </p:nvSpPr>
        <p:spPr>
          <a:xfrm>
            <a:off x="5986271" y="2749295"/>
            <a:ext cx="1048511" cy="1024127"/>
          </a:xfrm>
          <a:custGeom>
            <a:avLst/>
            <a:gdLst/>
            <a:ahLst/>
            <a:cxnLst/>
            <a:rect l="l" t="t" r="r" b="b"/>
            <a:pathLst>
              <a:path w="1048511" h="1024127">
                <a:moveTo>
                  <a:pt x="0" y="512063"/>
                </a:moveTo>
                <a:lnTo>
                  <a:pt x="1737" y="470063"/>
                </a:lnTo>
                <a:lnTo>
                  <a:pt x="6861" y="428998"/>
                </a:lnTo>
                <a:lnTo>
                  <a:pt x="15235" y="389001"/>
                </a:lnTo>
                <a:lnTo>
                  <a:pt x="26724" y="350203"/>
                </a:lnTo>
                <a:lnTo>
                  <a:pt x="41195" y="312735"/>
                </a:lnTo>
                <a:lnTo>
                  <a:pt x="58512" y="276730"/>
                </a:lnTo>
                <a:lnTo>
                  <a:pt x="78540" y="242319"/>
                </a:lnTo>
                <a:lnTo>
                  <a:pt x="101144" y="209635"/>
                </a:lnTo>
                <a:lnTo>
                  <a:pt x="126190" y="178808"/>
                </a:lnTo>
                <a:lnTo>
                  <a:pt x="153542" y="149971"/>
                </a:lnTo>
                <a:lnTo>
                  <a:pt x="183067" y="123254"/>
                </a:lnTo>
                <a:lnTo>
                  <a:pt x="214627" y="98791"/>
                </a:lnTo>
                <a:lnTo>
                  <a:pt x="248090" y="76713"/>
                </a:lnTo>
                <a:lnTo>
                  <a:pt x="283320" y="57151"/>
                </a:lnTo>
                <a:lnTo>
                  <a:pt x="320182" y="40237"/>
                </a:lnTo>
                <a:lnTo>
                  <a:pt x="358542" y="26103"/>
                </a:lnTo>
                <a:lnTo>
                  <a:pt x="398264" y="14880"/>
                </a:lnTo>
                <a:lnTo>
                  <a:pt x="439213" y="6701"/>
                </a:lnTo>
                <a:lnTo>
                  <a:pt x="481255" y="1697"/>
                </a:lnTo>
                <a:lnTo>
                  <a:pt x="524255" y="0"/>
                </a:lnTo>
                <a:lnTo>
                  <a:pt x="567256" y="1697"/>
                </a:lnTo>
                <a:lnTo>
                  <a:pt x="609298" y="6701"/>
                </a:lnTo>
                <a:lnTo>
                  <a:pt x="650247" y="14880"/>
                </a:lnTo>
                <a:lnTo>
                  <a:pt x="689969" y="26103"/>
                </a:lnTo>
                <a:lnTo>
                  <a:pt x="728329" y="40237"/>
                </a:lnTo>
                <a:lnTo>
                  <a:pt x="765191" y="57151"/>
                </a:lnTo>
                <a:lnTo>
                  <a:pt x="800421" y="76713"/>
                </a:lnTo>
                <a:lnTo>
                  <a:pt x="833884" y="98791"/>
                </a:lnTo>
                <a:lnTo>
                  <a:pt x="865444" y="123254"/>
                </a:lnTo>
                <a:lnTo>
                  <a:pt x="894968" y="149971"/>
                </a:lnTo>
                <a:lnTo>
                  <a:pt x="922321" y="178808"/>
                </a:lnTo>
                <a:lnTo>
                  <a:pt x="947367" y="209635"/>
                </a:lnTo>
                <a:lnTo>
                  <a:pt x="969971" y="242319"/>
                </a:lnTo>
                <a:lnTo>
                  <a:pt x="989999" y="276730"/>
                </a:lnTo>
                <a:lnTo>
                  <a:pt x="1007316" y="312735"/>
                </a:lnTo>
                <a:lnTo>
                  <a:pt x="1021787" y="350203"/>
                </a:lnTo>
                <a:lnTo>
                  <a:pt x="1033276" y="389001"/>
                </a:lnTo>
                <a:lnTo>
                  <a:pt x="1041650" y="428998"/>
                </a:lnTo>
                <a:lnTo>
                  <a:pt x="1046774" y="470063"/>
                </a:lnTo>
                <a:lnTo>
                  <a:pt x="1048511" y="512063"/>
                </a:lnTo>
                <a:lnTo>
                  <a:pt x="1046774" y="554064"/>
                </a:lnTo>
                <a:lnTo>
                  <a:pt x="1041650" y="595129"/>
                </a:lnTo>
                <a:lnTo>
                  <a:pt x="1033276" y="635126"/>
                </a:lnTo>
                <a:lnTo>
                  <a:pt x="1021787" y="673924"/>
                </a:lnTo>
                <a:lnTo>
                  <a:pt x="1007316" y="711392"/>
                </a:lnTo>
                <a:lnTo>
                  <a:pt x="989999" y="747397"/>
                </a:lnTo>
                <a:lnTo>
                  <a:pt x="969971" y="781808"/>
                </a:lnTo>
                <a:lnTo>
                  <a:pt x="947367" y="814492"/>
                </a:lnTo>
                <a:lnTo>
                  <a:pt x="922321" y="845319"/>
                </a:lnTo>
                <a:lnTo>
                  <a:pt x="894969" y="874156"/>
                </a:lnTo>
                <a:lnTo>
                  <a:pt x="865444" y="900873"/>
                </a:lnTo>
                <a:lnTo>
                  <a:pt x="833884" y="925336"/>
                </a:lnTo>
                <a:lnTo>
                  <a:pt x="800421" y="947414"/>
                </a:lnTo>
                <a:lnTo>
                  <a:pt x="765191" y="966976"/>
                </a:lnTo>
                <a:lnTo>
                  <a:pt x="728329" y="983890"/>
                </a:lnTo>
                <a:lnTo>
                  <a:pt x="689969" y="998024"/>
                </a:lnTo>
                <a:lnTo>
                  <a:pt x="650247" y="1009247"/>
                </a:lnTo>
                <a:lnTo>
                  <a:pt x="609298" y="1017426"/>
                </a:lnTo>
                <a:lnTo>
                  <a:pt x="567256" y="1022430"/>
                </a:lnTo>
                <a:lnTo>
                  <a:pt x="524255" y="1024127"/>
                </a:lnTo>
                <a:lnTo>
                  <a:pt x="481255" y="1022430"/>
                </a:lnTo>
                <a:lnTo>
                  <a:pt x="439213" y="1017426"/>
                </a:lnTo>
                <a:lnTo>
                  <a:pt x="398264" y="1009247"/>
                </a:lnTo>
                <a:lnTo>
                  <a:pt x="358542" y="998024"/>
                </a:lnTo>
                <a:lnTo>
                  <a:pt x="320182" y="983890"/>
                </a:lnTo>
                <a:lnTo>
                  <a:pt x="283320" y="966976"/>
                </a:lnTo>
                <a:lnTo>
                  <a:pt x="248090" y="947414"/>
                </a:lnTo>
                <a:lnTo>
                  <a:pt x="214627" y="925336"/>
                </a:lnTo>
                <a:lnTo>
                  <a:pt x="183067" y="900873"/>
                </a:lnTo>
                <a:lnTo>
                  <a:pt x="153542" y="874156"/>
                </a:lnTo>
                <a:lnTo>
                  <a:pt x="126190" y="845319"/>
                </a:lnTo>
                <a:lnTo>
                  <a:pt x="101144" y="814492"/>
                </a:lnTo>
                <a:lnTo>
                  <a:pt x="78540" y="781808"/>
                </a:lnTo>
                <a:lnTo>
                  <a:pt x="58512" y="747397"/>
                </a:lnTo>
                <a:lnTo>
                  <a:pt x="41195" y="711392"/>
                </a:lnTo>
                <a:lnTo>
                  <a:pt x="26724" y="673924"/>
                </a:lnTo>
                <a:lnTo>
                  <a:pt x="15235" y="635126"/>
                </a:lnTo>
                <a:lnTo>
                  <a:pt x="6861" y="595129"/>
                </a:lnTo>
                <a:lnTo>
                  <a:pt x="1737" y="554064"/>
                </a:lnTo>
                <a:lnTo>
                  <a:pt x="0" y="51206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47">
            <a:extLst>
              <a:ext uri="{FF2B5EF4-FFF2-40B4-BE49-F238E27FC236}">
                <a16:creationId xmlns:a16="http://schemas.microsoft.com/office/drawing/2014/main" id="{E462AC03-2647-4CF1-A6BF-EFEC678FCF82}"/>
              </a:ext>
            </a:extLst>
          </p:cNvPr>
          <p:cNvSpPr txBox="1"/>
          <p:nvPr/>
        </p:nvSpPr>
        <p:spPr>
          <a:xfrm>
            <a:off x="6270116" y="2986404"/>
            <a:ext cx="481330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dirty="0">
                <a:solidFill>
                  <a:srgbClr val="FFFFFF"/>
                </a:solidFill>
                <a:latin typeface="Tahoma"/>
                <a:cs typeface="Tahoma"/>
              </a:rPr>
              <a:t>ก.</a:t>
            </a:r>
            <a:r>
              <a:rPr b="1" spc="-5" dirty="0">
                <a:solidFill>
                  <a:srgbClr val="FFFFFF"/>
                </a:solidFill>
                <a:latin typeface="Tahoma"/>
                <a:cs typeface="Tahoma"/>
              </a:rPr>
              <a:t>ค</a:t>
            </a:r>
            <a:r>
              <a:rPr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" algn="ctr"/>
            <a:r>
              <a:rPr b="1" dirty="0">
                <a:solidFill>
                  <a:srgbClr val="FFFFFF"/>
                </a:solidFill>
                <a:latin typeface="Tahoma"/>
                <a:cs typeface="Tahoma"/>
              </a:rPr>
              <a:t>64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2" name="object 48">
            <a:extLst>
              <a:ext uri="{FF2B5EF4-FFF2-40B4-BE49-F238E27FC236}">
                <a16:creationId xmlns:a16="http://schemas.microsoft.com/office/drawing/2014/main" id="{03BAE7BE-A5B3-4770-8276-367ACD6D9FDF}"/>
              </a:ext>
            </a:extLst>
          </p:cNvPr>
          <p:cNvSpPr/>
          <p:nvPr/>
        </p:nvSpPr>
        <p:spPr>
          <a:xfrm>
            <a:off x="10834116" y="2740151"/>
            <a:ext cx="1048511" cy="1022604"/>
          </a:xfrm>
          <a:custGeom>
            <a:avLst/>
            <a:gdLst/>
            <a:ahLst/>
            <a:cxnLst/>
            <a:rect l="l" t="t" r="r" b="b"/>
            <a:pathLst>
              <a:path w="1048511" h="1022603">
                <a:moveTo>
                  <a:pt x="524255" y="0"/>
                </a:moveTo>
                <a:lnTo>
                  <a:pt x="481255" y="1694"/>
                </a:lnTo>
                <a:lnTo>
                  <a:pt x="439213" y="6690"/>
                </a:lnTo>
                <a:lnTo>
                  <a:pt x="398264" y="14856"/>
                </a:lnTo>
                <a:lnTo>
                  <a:pt x="358542" y="26060"/>
                </a:lnTo>
                <a:lnTo>
                  <a:pt x="320182" y="40171"/>
                </a:lnTo>
                <a:lnTo>
                  <a:pt x="283320" y="57058"/>
                </a:lnTo>
                <a:lnTo>
                  <a:pt x="248090" y="76589"/>
                </a:lnTo>
                <a:lnTo>
                  <a:pt x="214627" y="98633"/>
                </a:lnTo>
                <a:lnTo>
                  <a:pt x="183067" y="123058"/>
                </a:lnTo>
                <a:lnTo>
                  <a:pt x="153542" y="149732"/>
                </a:lnTo>
                <a:lnTo>
                  <a:pt x="126190" y="178526"/>
                </a:lnTo>
                <a:lnTo>
                  <a:pt x="101144" y="209306"/>
                </a:lnTo>
                <a:lnTo>
                  <a:pt x="78540" y="241941"/>
                </a:lnTo>
                <a:lnTo>
                  <a:pt x="58512" y="276301"/>
                </a:lnTo>
                <a:lnTo>
                  <a:pt x="41195" y="312253"/>
                </a:lnTo>
                <a:lnTo>
                  <a:pt x="26724" y="349666"/>
                </a:lnTo>
                <a:lnTo>
                  <a:pt x="15235" y="388409"/>
                </a:lnTo>
                <a:lnTo>
                  <a:pt x="6861" y="428350"/>
                </a:lnTo>
                <a:lnTo>
                  <a:pt x="1737" y="469358"/>
                </a:lnTo>
                <a:lnTo>
                  <a:pt x="0" y="511301"/>
                </a:lnTo>
                <a:lnTo>
                  <a:pt x="1737" y="553228"/>
                </a:lnTo>
                <a:lnTo>
                  <a:pt x="6861" y="594222"/>
                </a:lnTo>
                <a:lnTo>
                  <a:pt x="15235" y="634153"/>
                </a:lnTo>
                <a:lnTo>
                  <a:pt x="26724" y="672888"/>
                </a:lnTo>
                <a:lnTo>
                  <a:pt x="41195" y="710297"/>
                </a:lnTo>
                <a:lnTo>
                  <a:pt x="58512" y="746246"/>
                </a:lnTo>
                <a:lnTo>
                  <a:pt x="78540" y="780605"/>
                </a:lnTo>
                <a:lnTo>
                  <a:pt x="101144" y="813242"/>
                </a:lnTo>
                <a:lnTo>
                  <a:pt x="126190" y="844026"/>
                </a:lnTo>
                <a:lnTo>
                  <a:pt x="153543" y="872823"/>
                </a:lnTo>
                <a:lnTo>
                  <a:pt x="183067" y="899503"/>
                </a:lnTo>
                <a:lnTo>
                  <a:pt x="214627" y="923934"/>
                </a:lnTo>
                <a:lnTo>
                  <a:pt x="248090" y="945984"/>
                </a:lnTo>
                <a:lnTo>
                  <a:pt x="283320" y="965521"/>
                </a:lnTo>
                <a:lnTo>
                  <a:pt x="320182" y="982414"/>
                </a:lnTo>
                <a:lnTo>
                  <a:pt x="358542" y="996531"/>
                </a:lnTo>
                <a:lnTo>
                  <a:pt x="398264" y="1007740"/>
                </a:lnTo>
                <a:lnTo>
                  <a:pt x="439213" y="1015910"/>
                </a:lnTo>
                <a:lnTo>
                  <a:pt x="481255" y="1020908"/>
                </a:lnTo>
                <a:lnTo>
                  <a:pt x="524255" y="1022604"/>
                </a:lnTo>
                <a:lnTo>
                  <a:pt x="567256" y="1020908"/>
                </a:lnTo>
                <a:lnTo>
                  <a:pt x="609298" y="1015910"/>
                </a:lnTo>
                <a:lnTo>
                  <a:pt x="650247" y="1007740"/>
                </a:lnTo>
                <a:lnTo>
                  <a:pt x="689969" y="996531"/>
                </a:lnTo>
                <a:lnTo>
                  <a:pt x="728329" y="982414"/>
                </a:lnTo>
                <a:lnTo>
                  <a:pt x="765191" y="965521"/>
                </a:lnTo>
                <a:lnTo>
                  <a:pt x="800421" y="945984"/>
                </a:lnTo>
                <a:lnTo>
                  <a:pt x="833884" y="923934"/>
                </a:lnTo>
                <a:lnTo>
                  <a:pt x="865444" y="899503"/>
                </a:lnTo>
                <a:lnTo>
                  <a:pt x="894968" y="872823"/>
                </a:lnTo>
                <a:lnTo>
                  <a:pt x="922321" y="844026"/>
                </a:lnTo>
                <a:lnTo>
                  <a:pt x="947367" y="813242"/>
                </a:lnTo>
                <a:lnTo>
                  <a:pt x="969971" y="780605"/>
                </a:lnTo>
                <a:lnTo>
                  <a:pt x="989999" y="746246"/>
                </a:lnTo>
                <a:lnTo>
                  <a:pt x="1007316" y="710297"/>
                </a:lnTo>
                <a:lnTo>
                  <a:pt x="1021787" y="672888"/>
                </a:lnTo>
                <a:lnTo>
                  <a:pt x="1033276" y="634153"/>
                </a:lnTo>
                <a:lnTo>
                  <a:pt x="1041650" y="594222"/>
                </a:lnTo>
                <a:lnTo>
                  <a:pt x="1046774" y="553228"/>
                </a:lnTo>
                <a:lnTo>
                  <a:pt x="1048511" y="511301"/>
                </a:lnTo>
                <a:lnTo>
                  <a:pt x="1046774" y="469358"/>
                </a:lnTo>
                <a:lnTo>
                  <a:pt x="1041650" y="428350"/>
                </a:lnTo>
                <a:lnTo>
                  <a:pt x="1033276" y="388409"/>
                </a:lnTo>
                <a:lnTo>
                  <a:pt x="1021787" y="349666"/>
                </a:lnTo>
                <a:lnTo>
                  <a:pt x="1007316" y="312253"/>
                </a:lnTo>
                <a:lnTo>
                  <a:pt x="989999" y="276301"/>
                </a:lnTo>
                <a:lnTo>
                  <a:pt x="969971" y="241941"/>
                </a:lnTo>
                <a:lnTo>
                  <a:pt x="947367" y="209306"/>
                </a:lnTo>
                <a:lnTo>
                  <a:pt x="922321" y="178526"/>
                </a:lnTo>
                <a:lnTo>
                  <a:pt x="894969" y="149733"/>
                </a:lnTo>
                <a:lnTo>
                  <a:pt x="865444" y="123058"/>
                </a:lnTo>
                <a:lnTo>
                  <a:pt x="833884" y="98633"/>
                </a:lnTo>
                <a:lnTo>
                  <a:pt x="800421" y="76589"/>
                </a:lnTo>
                <a:lnTo>
                  <a:pt x="765191" y="57058"/>
                </a:lnTo>
                <a:lnTo>
                  <a:pt x="728329" y="40171"/>
                </a:lnTo>
                <a:lnTo>
                  <a:pt x="689969" y="26060"/>
                </a:lnTo>
                <a:lnTo>
                  <a:pt x="650247" y="14856"/>
                </a:lnTo>
                <a:lnTo>
                  <a:pt x="609298" y="6690"/>
                </a:lnTo>
                <a:lnTo>
                  <a:pt x="567256" y="1694"/>
                </a:lnTo>
                <a:lnTo>
                  <a:pt x="52425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49">
            <a:extLst>
              <a:ext uri="{FF2B5EF4-FFF2-40B4-BE49-F238E27FC236}">
                <a16:creationId xmlns:a16="http://schemas.microsoft.com/office/drawing/2014/main" id="{97E91B13-D9C8-4CFD-9AF3-17F4585B402A}"/>
              </a:ext>
            </a:extLst>
          </p:cNvPr>
          <p:cNvSpPr/>
          <p:nvPr/>
        </p:nvSpPr>
        <p:spPr>
          <a:xfrm>
            <a:off x="10834116" y="2740151"/>
            <a:ext cx="1048511" cy="1022604"/>
          </a:xfrm>
          <a:custGeom>
            <a:avLst/>
            <a:gdLst/>
            <a:ahLst/>
            <a:cxnLst/>
            <a:rect l="l" t="t" r="r" b="b"/>
            <a:pathLst>
              <a:path w="1048511" h="1022603">
                <a:moveTo>
                  <a:pt x="0" y="511301"/>
                </a:moveTo>
                <a:lnTo>
                  <a:pt x="1737" y="469358"/>
                </a:lnTo>
                <a:lnTo>
                  <a:pt x="6861" y="428350"/>
                </a:lnTo>
                <a:lnTo>
                  <a:pt x="15235" y="388409"/>
                </a:lnTo>
                <a:lnTo>
                  <a:pt x="26724" y="349666"/>
                </a:lnTo>
                <a:lnTo>
                  <a:pt x="41195" y="312253"/>
                </a:lnTo>
                <a:lnTo>
                  <a:pt x="58512" y="276301"/>
                </a:lnTo>
                <a:lnTo>
                  <a:pt x="78540" y="241941"/>
                </a:lnTo>
                <a:lnTo>
                  <a:pt x="101144" y="209306"/>
                </a:lnTo>
                <a:lnTo>
                  <a:pt x="126190" y="178526"/>
                </a:lnTo>
                <a:lnTo>
                  <a:pt x="153542" y="149732"/>
                </a:lnTo>
                <a:lnTo>
                  <a:pt x="183067" y="123058"/>
                </a:lnTo>
                <a:lnTo>
                  <a:pt x="214627" y="98633"/>
                </a:lnTo>
                <a:lnTo>
                  <a:pt x="248090" y="76589"/>
                </a:lnTo>
                <a:lnTo>
                  <a:pt x="283320" y="57058"/>
                </a:lnTo>
                <a:lnTo>
                  <a:pt x="320182" y="40171"/>
                </a:lnTo>
                <a:lnTo>
                  <a:pt x="358542" y="26060"/>
                </a:lnTo>
                <a:lnTo>
                  <a:pt x="398264" y="14856"/>
                </a:lnTo>
                <a:lnTo>
                  <a:pt x="439213" y="6690"/>
                </a:lnTo>
                <a:lnTo>
                  <a:pt x="481255" y="1694"/>
                </a:lnTo>
                <a:lnTo>
                  <a:pt x="524255" y="0"/>
                </a:lnTo>
                <a:lnTo>
                  <a:pt x="567256" y="1694"/>
                </a:lnTo>
                <a:lnTo>
                  <a:pt x="609298" y="6690"/>
                </a:lnTo>
                <a:lnTo>
                  <a:pt x="650247" y="14856"/>
                </a:lnTo>
                <a:lnTo>
                  <a:pt x="689969" y="26060"/>
                </a:lnTo>
                <a:lnTo>
                  <a:pt x="728329" y="40171"/>
                </a:lnTo>
                <a:lnTo>
                  <a:pt x="765191" y="57058"/>
                </a:lnTo>
                <a:lnTo>
                  <a:pt x="800421" y="76589"/>
                </a:lnTo>
                <a:lnTo>
                  <a:pt x="833884" y="98633"/>
                </a:lnTo>
                <a:lnTo>
                  <a:pt x="865444" y="123058"/>
                </a:lnTo>
                <a:lnTo>
                  <a:pt x="894969" y="149733"/>
                </a:lnTo>
                <a:lnTo>
                  <a:pt x="922321" y="178526"/>
                </a:lnTo>
                <a:lnTo>
                  <a:pt x="947367" y="209306"/>
                </a:lnTo>
                <a:lnTo>
                  <a:pt x="969971" y="241941"/>
                </a:lnTo>
                <a:lnTo>
                  <a:pt x="989999" y="276301"/>
                </a:lnTo>
                <a:lnTo>
                  <a:pt x="1007316" y="312253"/>
                </a:lnTo>
                <a:lnTo>
                  <a:pt x="1021787" y="349666"/>
                </a:lnTo>
                <a:lnTo>
                  <a:pt x="1033276" y="388409"/>
                </a:lnTo>
                <a:lnTo>
                  <a:pt x="1041650" y="428350"/>
                </a:lnTo>
                <a:lnTo>
                  <a:pt x="1046774" y="469358"/>
                </a:lnTo>
                <a:lnTo>
                  <a:pt x="1048511" y="511301"/>
                </a:lnTo>
                <a:lnTo>
                  <a:pt x="1046774" y="553228"/>
                </a:lnTo>
                <a:lnTo>
                  <a:pt x="1041650" y="594222"/>
                </a:lnTo>
                <a:lnTo>
                  <a:pt x="1033276" y="634153"/>
                </a:lnTo>
                <a:lnTo>
                  <a:pt x="1021787" y="672888"/>
                </a:lnTo>
                <a:lnTo>
                  <a:pt x="1007316" y="710297"/>
                </a:lnTo>
                <a:lnTo>
                  <a:pt x="989999" y="746246"/>
                </a:lnTo>
                <a:lnTo>
                  <a:pt x="969971" y="780605"/>
                </a:lnTo>
                <a:lnTo>
                  <a:pt x="947367" y="813242"/>
                </a:lnTo>
                <a:lnTo>
                  <a:pt x="922321" y="844026"/>
                </a:lnTo>
                <a:lnTo>
                  <a:pt x="894968" y="872823"/>
                </a:lnTo>
                <a:lnTo>
                  <a:pt x="865444" y="899503"/>
                </a:lnTo>
                <a:lnTo>
                  <a:pt x="833884" y="923934"/>
                </a:lnTo>
                <a:lnTo>
                  <a:pt x="800421" y="945984"/>
                </a:lnTo>
                <a:lnTo>
                  <a:pt x="765191" y="965521"/>
                </a:lnTo>
                <a:lnTo>
                  <a:pt x="728329" y="982414"/>
                </a:lnTo>
                <a:lnTo>
                  <a:pt x="689969" y="996531"/>
                </a:lnTo>
                <a:lnTo>
                  <a:pt x="650247" y="1007740"/>
                </a:lnTo>
                <a:lnTo>
                  <a:pt x="609298" y="1015910"/>
                </a:lnTo>
                <a:lnTo>
                  <a:pt x="567256" y="1020908"/>
                </a:lnTo>
                <a:lnTo>
                  <a:pt x="524255" y="1022604"/>
                </a:lnTo>
                <a:lnTo>
                  <a:pt x="481255" y="1020908"/>
                </a:lnTo>
                <a:lnTo>
                  <a:pt x="439213" y="1015910"/>
                </a:lnTo>
                <a:lnTo>
                  <a:pt x="398264" y="1007740"/>
                </a:lnTo>
                <a:lnTo>
                  <a:pt x="358542" y="996531"/>
                </a:lnTo>
                <a:lnTo>
                  <a:pt x="320182" y="982414"/>
                </a:lnTo>
                <a:lnTo>
                  <a:pt x="283320" y="965521"/>
                </a:lnTo>
                <a:lnTo>
                  <a:pt x="248090" y="945984"/>
                </a:lnTo>
                <a:lnTo>
                  <a:pt x="214627" y="923934"/>
                </a:lnTo>
                <a:lnTo>
                  <a:pt x="183067" y="899503"/>
                </a:lnTo>
                <a:lnTo>
                  <a:pt x="153543" y="872823"/>
                </a:lnTo>
                <a:lnTo>
                  <a:pt x="126190" y="844026"/>
                </a:lnTo>
                <a:lnTo>
                  <a:pt x="101144" y="813242"/>
                </a:lnTo>
                <a:lnTo>
                  <a:pt x="78540" y="780605"/>
                </a:lnTo>
                <a:lnTo>
                  <a:pt x="58512" y="746246"/>
                </a:lnTo>
                <a:lnTo>
                  <a:pt x="41195" y="710297"/>
                </a:lnTo>
                <a:lnTo>
                  <a:pt x="26724" y="672888"/>
                </a:lnTo>
                <a:lnTo>
                  <a:pt x="15235" y="634153"/>
                </a:lnTo>
                <a:lnTo>
                  <a:pt x="6861" y="594222"/>
                </a:lnTo>
                <a:lnTo>
                  <a:pt x="1737" y="553228"/>
                </a:lnTo>
                <a:lnTo>
                  <a:pt x="0" y="511301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0">
            <a:extLst>
              <a:ext uri="{FF2B5EF4-FFF2-40B4-BE49-F238E27FC236}">
                <a16:creationId xmlns:a16="http://schemas.microsoft.com/office/drawing/2014/main" id="{B61F288A-2885-43DA-AB54-5C3352688E53}"/>
              </a:ext>
            </a:extLst>
          </p:cNvPr>
          <p:cNvSpPr txBox="1"/>
          <p:nvPr/>
        </p:nvSpPr>
        <p:spPr>
          <a:xfrm>
            <a:off x="11127993" y="2976371"/>
            <a:ext cx="462915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spc="5" dirty="0">
                <a:solidFill>
                  <a:srgbClr val="FFFFFF"/>
                </a:solidFill>
                <a:latin typeface="Tahoma"/>
                <a:cs typeface="Tahoma"/>
              </a:rPr>
              <a:t>ธ</a:t>
            </a:r>
            <a:r>
              <a:rPr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b="1" spc="-5" dirty="0">
                <a:solidFill>
                  <a:srgbClr val="FFFFFF"/>
                </a:solidFill>
                <a:latin typeface="Tahoma"/>
                <a:cs typeface="Tahoma"/>
              </a:rPr>
              <a:t>ค</a:t>
            </a:r>
            <a:r>
              <a:rPr b="1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270" algn="ctr"/>
            <a:r>
              <a:rPr b="1" spc="-10" dirty="0">
                <a:solidFill>
                  <a:srgbClr val="FFFFFF"/>
                </a:solidFill>
                <a:latin typeface="Tahoma"/>
                <a:cs typeface="Tahoma"/>
              </a:rPr>
              <a:t>64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5" name="object 51">
            <a:extLst>
              <a:ext uri="{FF2B5EF4-FFF2-40B4-BE49-F238E27FC236}">
                <a16:creationId xmlns:a16="http://schemas.microsoft.com/office/drawing/2014/main" id="{CAC9A6DA-D7D0-481E-BED1-7094065738DE}"/>
              </a:ext>
            </a:extLst>
          </p:cNvPr>
          <p:cNvSpPr/>
          <p:nvPr/>
        </p:nvSpPr>
        <p:spPr>
          <a:xfrm>
            <a:off x="1941576" y="2731007"/>
            <a:ext cx="1046988" cy="1024127"/>
          </a:xfrm>
          <a:custGeom>
            <a:avLst/>
            <a:gdLst/>
            <a:ahLst/>
            <a:cxnLst/>
            <a:rect l="l" t="t" r="r" b="b"/>
            <a:pathLst>
              <a:path w="1046988" h="1024127">
                <a:moveTo>
                  <a:pt x="523494" y="0"/>
                </a:moveTo>
                <a:lnTo>
                  <a:pt x="480551" y="1697"/>
                </a:lnTo>
                <a:lnTo>
                  <a:pt x="438565" y="6701"/>
                </a:lnTo>
                <a:lnTo>
                  <a:pt x="397672" y="14880"/>
                </a:lnTo>
                <a:lnTo>
                  <a:pt x="358005" y="26103"/>
                </a:lnTo>
                <a:lnTo>
                  <a:pt x="319700" y="40237"/>
                </a:lnTo>
                <a:lnTo>
                  <a:pt x="282891" y="57151"/>
                </a:lnTo>
                <a:lnTo>
                  <a:pt x="247712" y="76713"/>
                </a:lnTo>
                <a:lnTo>
                  <a:pt x="214298" y="98791"/>
                </a:lnTo>
                <a:lnTo>
                  <a:pt x="182784" y="123254"/>
                </a:lnTo>
                <a:lnTo>
                  <a:pt x="153304" y="149971"/>
                </a:lnTo>
                <a:lnTo>
                  <a:pt x="125993" y="178808"/>
                </a:lnTo>
                <a:lnTo>
                  <a:pt x="100986" y="209635"/>
                </a:lnTo>
                <a:lnTo>
                  <a:pt x="78416" y="242319"/>
                </a:lnTo>
                <a:lnTo>
                  <a:pt x="58419" y="276730"/>
                </a:lnTo>
                <a:lnTo>
                  <a:pt x="41130" y="312735"/>
                </a:lnTo>
                <a:lnTo>
                  <a:pt x="26682" y="350203"/>
                </a:lnTo>
                <a:lnTo>
                  <a:pt x="15210" y="389001"/>
                </a:lnTo>
                <a:lnTo>
                  <a:pt x="6849" y="428998"/>
                </a:lnTo>
                <a:lnTo>
                  <a:pt x="1734" y="470063"/>
                </a:lnTo>
                <a:lnTo>
                  <a:pt x="0" y="512063"/>
                </a:lnTo>
                <a:lnTo>
                  <a:pt x="1734" y="554064"/>
                </a:lnTo>
                <a:lnTo>
                  <a:pt x="6849" y="595129"/>
                </a:lnTo>
                <a:lnTo>
                  <a:pt x="15210" y="635126"/>
                </a:lnTo>
                <a:lnTo>
                  <a:pt x="26682" y="673924"/>
                </a:lnTo>
                <a:lnTo>
                  <a:pt x="41130" y="711392"/>
                </a:lnTo>
                <a:lnTo>
                  <a:pt x="58419" y="747397"/>
                </a:lnTo>
                <a:lnTo>
                  <a:pt x="78416" y="781808"/>
                </a:lnTo>
                <a:lnTo>
                  <a:pt x="100986" y="814492"/>
                </a:lnTo>
                <a:lnTo>
                  <a:pt x="125993" y="845319"/>
                </a:lnTo>
                <a:lnTo>
                  <a:pt x="153304" y="874156"/>
                </a:lnTo>
                <a:lnTo>
                  <a:pt x="182784" y="900873"/>
                </a:lnTo>
                <a:lnTo>
                  <a:pt x="214298" y="925336"/>
                </a:lnTo>
                <a:lnTo>
                  <a:pt x="247712" y="947414"/>
                </a:lnTo>
                <a:lnTo>
                  <a:pt x="282891" y="966976"/>
                </a:lnTo>
                <a:lnTo>
                  <a:pt x="319700" y="983890"/>
                </a:lnTo>
                <a:lnTo>
                  <a:pt x="358005" y="998024"/>
                </a:lnTo>
                <a:lnTo>
                  <a:pt x="397672" y="1009247"/>
                </a:lnTo>
                <a:lnTo>
                  <a:pt x="438565" y="1017426"/>
                </a:lnTo>
                <a:lnTo>
                  <a:pt x="480551" y="1022430"/>
                </a:lnTo>
                <a:lnTo>
                  <a:pt x="523494" y="1024127"/>
                </a:lnTo>
                <a:lnTo>
                  <a:pt x="566436" y="1022430"/>
                </a:lnTo>
                <a:lnTo>
                  <a:pt x="608422" y="1017426"/>
                </a:lnTo>
                <a:lnTo>
                  <a:pt x="649315" y="1009247"/>
                </a:lnTo>
                <a:lnTo>
                  <a:pt x="688982" y="998024"/>
                </a:lnTo>
                <a:lnTo>
                  <a:pt x="727287" y="983890"/>
                </a:lnTo>
                <a:lnTo>
                  <a:pt x="764096" y="966976"/>
                </a:lnTo>
                <a:lnTo>
                  <a:pt x="799275" y="947414"/>
                </a:lnTo>
                <a:lnTo>
                  <a:pt x="832689" y="925336"/>
                </a:lnTo>
                <a:lnTo>
                  <a:pt x="864203" y="900873"/>
                </a:lnTo>
                <a:lnTo>
                  <a:pt x="893683" y="874156"/>
                </a:lnTo>
                <a:lnTo>
                  <a:pt x="920994" y="845319"/>
                </a:lnTo>
                <a:lnTo>
                  <a:pt x="946001" y="814492"/>
                </a:lnTo>
                <a:lnTo>
                  <a:pt x="968571" y="781808"/>
                </a:lnTo>
                <a:lnTo>
                  <a:pt x="988568" y="747397"/>
                </a:lnTo>
                <a:lnTo>
                  <a:pt x="1005857" y="711392"/>
                </a:lnTo>
                <a:lnTo>
                  <a:pt x="1020305" y="673924"/>
                </a:lnTo>
                <a:lnTo>
                  <a:pt x="1031777" y="635126"/>
                </a:lnTo>
                <a:lnTo>
                  <a:pt x="1040138" y="595129"/>
                </a:lnTo>
                <a:lnTo>
                  <a:pt x="1045253" y="554064"/>
                </a:lnTo>
                <a:lnTo>
                  <a:pt x="1046988" y="512063"/>
                </a:lnTo>
                <a:lnTo>
                  <a:pt x="1045253" y="470063"/>
                </a:lnTo>
                <a:lnTo>
                  <a:pt x="1040138" y="428998"/>
                </a:lnTo>
                <a:lnTo>
                  <a:pt x="1031777" y="389001"/>
                </a:lnTo>
                <a:lnTo>
                  <a:pt x="1020305" y="350203"/>
                </a:lnTo>
                <a:lnTo>
                  <a:pt x="1005857" y="312735"/>
                </a:lnTo>
                <a:lnTo>
                  <a:pt x="988568" y="276730"/>
                </a:lnTo>
                <a:lnTo>
                  <a:pt x="968571" y="242319"/>
                </a:lnTo>
                <a:lnTo>
                  <a:pt x="946001" y="209635"/>
                </a:lnTo>
                <a:lnTo>
                  <a:pt x="920994" y="178808"/>
                </a:lnTo>
                <a:lnTo>
                  <a:pt x="893683" y="149971"/>
                </a:lnTo>
                <a:lnTo>
                  <a:pt x="864203" y="123254"/>
                </a:lnTo>
                <a:lnTo>
                  <a:pt x="832689" y="98791"/>
                </a:lnTo>
                <a:lnTo>
                  <a:pt x="799275" y="76713"/>
                </a:lnTo>
                <a:lnTo>
                  <a:pt x="764096" y="57151"/>
                </a:lnTo>
                <a:lnTo>
                  <a:pt x="727287" y="40237"/>
                </a:lnTo>
                <a:lnTo>
                  <a:pt x="688982" y="26103"/>
                </a:lnTo>
                <a:lnTo>
                  <a:pt x="649315" y="14880"/>
                </a:lnTo>
                <a:lnTo>
                  <a:pt x="608422" y="6701"/>
                </a:lnTo>
                <a:lnTo>
                  <a:pt x="566436" y="1697"/>
                </a:lnTo>
                <a:lnTo>
                  <a:pt x="523494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2">
            <a:extLst>
              <a:ext uri="{FF2B5EF4-FFF2-40B4-BE49-F238E27FC236}">
                <a16:creationId xmlns:a16="http://schemas.microsoft.com/office/drawing/2014/main" id="{203C4739-C5E1-423A-B85D-6463960EBD61}"/>
              </a:ext>
            </a:extLst>
          </p:cNvPr>
          <p:cNvSpPr/>
          <p:nvPr/>
        </p:nvSpPr>
        <p:spPr>
          <a:xfrm>
            <a:off x="1941576" y="2731007"/>
            <a:ext cx="1046988" cy="1024127"/>
          </a:xfrm>
          <a:custGeom>
            <a:avLst/>
            <a:gdLst/>
            <a:ahLst/>
            <a:cxnLst/>
            <a:rect l="l" t="t" r="r" b="b"/>
            <a:pathLst>
              <a:path w="1046988" h="1024127">
                <a:moveTo>
                  <a:pt x="0" y="512063"/>
                </a:moveTo>
                <a:lnTo>
                  <a:pt x="1734" y="470063"/>
                </a:lnTo>
                <a:lnTo>
                  <a:pt x="6849" y="428998"/>
                </a:lnTo>
                <a:lnTo>
                  <a:pt x="15210" y="389001"/>
                </a:lnTo>
                <a:lnTo>
                  <a:pt x="26682" y="350203"/>
                </a:lnTo>
                <a:lnTo>
                  <a:pt x="41130" y="312735"/>
                </a:lnTo>
                <a:lnTo>
                  <a:pt x="58419" y="276730"/>
                </a:lnTo>
                <a:lnTo>
                  <a:pt x="78416" y="242319"/>
                </a:lnTo>
                <a:lnTo>
                  <a:pt x="100986" y="209635"/>
                </a:lnTo>
                <a:lnTo>
                  <a:pt x="125993" y="178808"/>
                </a:lnTo>
                <a:lnTo>
                  <a:pt x="153304" y="149971"/>
                </a:lnTo>
                <a:lnTo>
                  <a:pt x="182784" y="123254"/>
                </a:lnTo>
                <a:lnTo>
                  <a:pt x="214298" y="98791"/>
                </a:lnTo>
                <a:lnTo>
                  <a:pt x="247712" y="76713"/>
                </a:lnTo>
                <a:lnTo>
                  <a:pt x="282891" y="57151"/>
                </a:lnTo>
                <a:lnTo>
                  <a:pt x="319700" y="40237"/>
                </a:lnTo>
                <a:lnTo>
                  <a:pt x="358005" y="26103"/>
                </a:lnTo>
                <a:lnTo>
                  <a:pt x="397672" y="14880"/>
                </a:lnTo>
                <a:lnTo>
                  <a:pt x="438565" y="6701"/>
                </a:lnTo>
                <a:lnTo>
                  <a:pt x="480551" y="1697"/>
                </a:lnTo>
                <a:lnTo>
                  <a:pt x="523494" y="0"/>
                </a:lnTo>
                <a:lnTo>
                  <a:pt x="566436" y="1697"/>
                </a:lnTo>
                <a:lnTo>
                  <a:pt x="608422" y="6701"/>
                </a:lnTo>
                <a:lnTo>
                  <a:pt x="649315" y="14880"/>
                </a:lnTo>
                <a:lnTo>
                  <a:pt x="688982" y="26103"/>
                </a:lnTo>
                <a:lnTo>
                  <a:pt x="727287" y="40237"/>
                </a:lnTo>
                <a:lnTo>
                  <a:pt x="764096" y="57151"/>
                </a:lnTo>
                <a:lnTo>
                  <a:pt x="799275" y="76713"/>
                </a:lnTo>
                <a:lnTo>
                  <a:pt x="832689" y="98791"/>
                </a:lnTo>
                <a:lnTo>
                  <a:pt x="864203" y="123254"/>
                </a:lnTo>
                <a:lnTo>
                  <a:pt x="893683" y="149971"/>
                </a:lnTo>
                <a:lnTo>
                  <a:pt x="920994" y="178808"/>
                </a:lnTo>
                <a:lnTo>
                  <a:pt x="946001" y="209635"/>
                </a:lnTo>
                <a:lnTo>
                  <a:pt x="968571" y="242319"/>
                </a:lnTo>
                <a:lnTo>
                  <a:pt x="988568" y="276730"/>
                </a:lnTo>
                <a:lnTo>
                  <a:pt x="1005857" y="312735"/>
                </a:lnTo>
                <a:lnTo>
                  <a:pt x="1020305" y="350203"/>
                </a:lnTo>
                <a:lnTo>
                  <a:pt x="1031777" y="389001"/>
                </a:lnTo>
                <a:lnTo>
                  <a:pt x="1040138" y="428998"/>
                </a:lnTo>
                <a:lnTo>
                  <a:pt x="1045253" y="470063"/>
                </a:lnTo>
                <a:lnTo>
                  <a:pt x="1046988" y="512063"/>
                </a:lnTo>
                <a:lnTo>
                  <a:pt x="1045253" y="554064"/>
                </a:lnTo>
                <a:lnTo>
                  <a:pt x="1040138" y="595129"/>
                </a:lnTo>
                <a:lnTo>
                  <a:pt x="1031777" y="635126"/>
                </a:lnTo>
                <a:lnTo>
                  <a:pt x="1020305" y="673924"/>
                </a:lnTo>
                <a:lnTo>
                  <a:pt x="1005857" y="711392"/>
                </a:lnTo>
                <a:lnTo>
                  <a:pt x="988568" y="747397"/>
                </a:lnTo>
                <a:lnTo>
                  <a:pt x="968571" y="781808"/>
                </a:lnTo>
                <a:lnTo>
                  <a:pt x="946001" y="814492"/>
                </a:lnTo>
                <a:lnTo>
                  <a:pt x="920994" y="845319"/>
                </a:lnTo>
                <a:lnTo>
                  <a:pt x="893683" y="874156"/>
                </a:lnTo>
                <a:lnTo>
                  <a:pt x="864203" y="900873"/>
                </a:lnTo>
                <a:lnTo>
                  <a:pt x="832689" y="925336"/>
                </a:lnTo>
                <a:lnTo>
                  <a:pt x="799275" y="947414"/>
                </a:lnTo>
                <a:lnTo>
                  <a:pt x="764096" y="966976"/>
                </a:lnTo>
                <a:lnTo>
                  <a:pt x="727287" y="983890"/>
                </a:lnTo>
                <a:lnTo>
                  <a:pt x="688982" y="998024"/>
                </a:lnTo>
                <a:lnTo>
                  <a:pt x="649315" y="1009247"/>
                </a:lnTo>
                <a:lnTo>
                  <a:pt x="608422" y="1017426"/>
                </a:lnTo>
                <a:lnTo>
                  <a:pt x="566436" y="1022430"/>
                </a:lnTo>
                <a:lnTo>
                  <a:pt x="523494" y="1024127"/>
                </a:lnTo>
                <a:lnTo>
                  <a:pt x="480551" y="1022430"/>
                </a:lnTo>
                <a:lnTo>
                  <a:pt x="438565" y="1017426"/>
                </a:lnTo>
                <a:lnTo>
                  <a:pt x="397672" y="1009247"/>
                </a:lnTo>
                <a:lnTo>
                  <a:pt x="358005" y="998024"/>
                </a:lnTo>
                <a:lnTo>
                  <a:pt x="319700" y="983890"/>
                </a:lnTo>
                <a:lnTo>
                  <a:pt x="282891" y="966976"/>
                </a:lnTo>
                <a:lnTo>
                  <a:pt x="247712" y="947414"/>
                </a:lnTo>
                <a:lnTo>
                  <a:pt x="214298" y="925336"/>
                </a:lnTo>
                <a:lnTo>
                  <a:pt x="182784" y="900873"/>
                </a:lnTo>
                <a:lnTo>
                  <a:pt x="153304" y="874156"/>
                </a:lnTo>
                <a:lnTo>
                  <a:pt x="125993" y="845319"/>
                </a:lnTo>
                <a:lnTo>
                  <a:pt x="100986" y="814492"/>
                </a:lnTo>
                <a:lnTo>
                  <a:pt x="78416" y="781808"/>
                </a:lnTo>
                <a:lnTo>
                  <a:pt x="58419" y="747397"/>
                </a:lnTo>
                <a:lnTo>
                  <a:pt x="41130" y="711392"/>
                </a:lnTo>
                <a:lnTo>
                  <a:pt x="26682" y="673924"/>
                </a:lnTo>
                <a:lnTo>
                  <a:pt x="15210" y="635126"/>
                </a:lnTo>
                <a:lnTo>
                  <a:pt x="6849" y="595129"/>
                </a:lnTo>
                <a:lnTo>
                  <a:pt x="1734" y="554064"/>
                </a:lnTo>
                <a:lnTo>
                  <a:pt x="0" y="51206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3">
            <a:extLst>
              <a:ext uri="{FF2B5EF4-FFF2-40B4-BE49-F238E27FC236}">
                <a16:creationId xmlns:a16="http://schemas.microsoft.com/office/drawing/2014/main" id="{89C28006-CCEE-4289-891E-C25DA377914E}"/>
              </a:ext>
            </a:extLst>
          </p:cNvPr>
          <p:cNvSpPr txBox="1"/>
          <p:nvPr/>
        </p:nvSpPr>
        <p:spPr>
          <a:xfrm>
            <a:off x="2212339" y="2968497"/>
            <a:ext cx="507365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ก.</a:t>
            </a:r>
            <a:r>
              <a:rPr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</a:t>
            </a:r>
            <a:r>
              <a:rPr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object 54">
            <a:extLst>
              <a:ext uri="{FF2B5EF4-FFF2-40B4-BE49-F238E27FC236}">
                <a16:creationId xmlns:a16="http://schemas.microsoft.com/office/drawing/2014/main" id="{DA6873BD-9A8C-4902-8D4E-D9C45EA72B45}"/>
              </a:ext>
            </a:extLst>
          </p:cNvPr>
          <p:cNvSpPr/>
          <p:nvPr/>
        </p:nvSpPr>
        <p:spPr>
          <a:xfrm>
            <a:off x="4619244" y="2731007"/>
            <a:ext cx="1048511" cy="1024127"/>
          </a:xfrm>
          <a:custGeom>
            <a:avLst/>
            <a:gdLst/>
            <a:ahLst/>
            <a:cxnLst/>
            <a:rect l="l" t="t" r="r" b="b"/>
            <a:pathLst>
              <a:path w="1048511" h="1024127">
                <a:moveTo>
                  <a:pt x="524255" y="0"/>
                </a:moveTo>
                <a:lnTo>
                  <a:pt x="481255" y="1697"/>
                </a:lnTo>
                <a:lnTo>
                  <a:pt x="439213" y="6701"/>
                </a:lnTo>
                <a:lnTo>
                  <a:pt x="398264" y="14880"/>
                </a:lnTo>
                <a:lnTo>
                  <a:pt x="358542" y="26103"/>
                </a:lnTo>
                <a:lnTo>
                  <a:pt x="320182" y="40237"/>
                </a:lnTo>
                <a:lnTo>
                  <a:pt x="283320" y="57151"/>
                </a:lnTo>
                <a:lnTo>
                  <a:pt x="248090" y="76713"/>
                </a:lnTo>
                <a:lnTo>
                  <a:pt x="214627" y="98791"/>
                </a:lnTo>
                <a:lnTo>
                  <a:pt x="183067" y="123254"/>
                </a:lnTo>
                <a:lnTo>
                  <a:pt x="153542" y="149971"/>
                </a:lnTo>
                <a:lnTo>
                  <a:pt x="126190" y="178808"/>
                </a:lnTo>
                <a:lnTo>
                  <a:pt x="101144" y="209635"/>
                </a:lnTo>
                <a:lnTo>
                  <a:pt x="78540" y="242319"/>
                </a:lnTo>
                <a:lnTo>
                  <a:pt x="58512" y="276730"/>
                </a:lnTo>
                <a:lnTo>
                  <a:pt x="41195" y="312735"/>
                </a:lnTo>
                <a:lnTo>
                  <a:pt x="26724" y="350203"/>
                </a:lnTo>
                <a:lnTo>
                  <a:pt x="15235" y="389001"/>
                </a:lnTo>
                <a:lnTo>
                  <a:pt x="6861" y="428998"/>
                </a:lnTo>
                <a:lnTo>
                  <a:pt x="1737" y="470063"/>
                </a:lnTo>
                <a:lnTo>
                  <a:pt x="0" y="512063"/>
                </a:lnTo>
                <a:lnTo>
                  <a:pt x="1737" y="554064"/>
                </a:lnTo>
                <a:lnTo>
                  <a:pt x="6861" y="595129"/>
                </a:lnTo>
                <a:lnTo>
                  <a:pt x="15235" y="635126"/>
                </a:lnTo>
                <a:lnTo>
                  <a:pt x="26724" y="673924"/>
                </a:lnTo>
                <a:lnTo>
                  <a:pt x="41195" y="711392"/>
                </a:lnTo>
                <a:lnTo>
                  <a:pt x="58512" y="747397"/>
                </a:lnTo>
                <a:lnTo>
                  <a:pt x="78540" y="781808"/>
                </a:lnTo>
                <a:lnTo>
                  <a:pt x="101144" y="814492"/>
                </a:lnTo>
                <a:lnTo>
                  <a:pt x="126190" y="845319"/>
                </a:lnTo>
                <a:lnTo>
                  <a:pt x="153543" y="874156"/>
                </a:lnTo>
                <a:lnTo>
                  <a:pt x="183067" y="900873"/>
                </a:lnTo>
                <a:lnTo>
                  <a:pt x="214627" y="925336"/>
                </a:lnTo>
                <a:lnTo>
                  <a:pt x="248090" y="947414"/>
                </a:lnTo>
                <a:lnTo>
                  <a:pt x="283320" y="966976"/>
                </a:lnTo>
                <a:lnTo>
                  <a:pt x="320182" y="983890"/>
                </a:lnTo>
                <a:lnTo>
                  <a:pt x="358542" y="998024"/>
                </a:lnTo>
                <a:lnTo>
                  <a:pt x="398264" y="1009247"/>
                </a:lnTo>
                <a:lnTo>
                  <a:pt x="439213" y="1017426"/>
                </a:lnTo>
                <a:lnTo>
                  <a:pt x="481255" y="1022430"/>
                </a:lnTo>
                <a:lnTo>
                  <a:pt x="524255" y="1024127"/>
                </a:lnTo>
                <a:lnTo>
                  <a:pt x="567256" y="1022430"/>
                </a:lnTo>
                <a:lnTo>
                  <a:pt x="609298" y="1017426"/>
                </a:lnTo>
                <a:lnTo>
                  <a:pt x="650247" y="1009247"/>
                </a:lnTo>
                <a:lnTo>
                  <a:pt x="689969" y="998024"/>
                </a:lnTo>
                <a:lnTo>
                  <a:pt x="728329" y="983890"/>
                </a:lnTo>
                <a:lnTo>
                  <a:pt x="765191" y="966976"/>
                </a:lnTo>
                <a:lnTo>
                  <a:pt x="800421" y="947414"/>
                </a:lnTo>
                <a:lnTo>
                  <a:pt x="833884" y="925336"/>
                </a:lnTo>
                <a:lnTo>
                  <a:pt x="865444" y="900873"/>
                </a:lnTo>
                <a:lnTo>
                  <a:pt x="894968" y="874156"/>
                </a:lnTo>
                <a:lnTo>
                  <a:pt x="922321" y="845319"/>
                </a:lnTo>
                <a:lnTo>
                  <a:pt x="947367" y="814492"/>
                </a:lnTo>
                <a:lnTo>
                  <a:pt x="969971" y="781808"/>
                </a:lnTo>
                <a:lnTo>
                  <a:pt x="989999" y="747397"/>
                </a:lnTo>
                <a:lnTo>
                  <a:pt x="1007316" y="711392"/>
                </a:lnTo>
                <a:lnTo>
                  <a:pt x="1021787" y="673924"/>
                </a:lnTo>
                <a:lnTo>
                  <a:pt x="1033276" y="635126"/>
                </a:lnTo>
                <a:lnTo>
                  <a:pt x="1041650" y="595129"/>
                </a:lnTo>
                <a:lnTo>
                  <a:pt x="1046774" y="554064"/>
                </a:lnTo>
                <a:lnTo>
                  <a:pt x="1048511" y="512063"/>
                </a:lnTo>
                <a:lnTo>
                  <a:pt x="1046774" y="470063"/>
                </a:lnTo>
                <a:lnTo>
                  <a:pt x="1041650" y="428998"/>
                </a:lnTo>
                <a:lnTo>
                  <a:pt x="1033276" y="389001"/>
                </a:lnTo>
                <a:lnTo>
                  <a:pt x="1021787" y="350203"/>
                </a:lnTo>
                <a:lnTo>
                  <a:pt x="1007316" y="312735"/>
                </a:lnTo>
                <a:lnTo>
                  <a:pt x="989999" y="276730"/>
                </a:lnTo>
                <a:lnTo>
                  <a:pt x="969971" y="242319"/>
                </a:lnTo>
                <a:lnTo>
                  <a:pt x="947367" y="209635"/>
                </a:lnTo>
                <a:lnTo>
                  <a:pt x="922321" y="178808"/>
                </a:lnTo>
                <a:lnTo>
                  <a:pt x="894968" y="149971"/>
                </a:lnTo>
                <a:lnTo>
                  <a:pt x="865444" y="123254"/>
                </a:lnTo>
                <a:lnTo>
                  <a:pt x="833884" y="98791"/>
                </a:lnTo>
                <a:lnTo>
                  <a:pt x="800421" y="76713"/>
                </a:lnTo>
                <a:lnTo>
                  <a:pt x="765191" y="57151"/>
                </a:lnTo>
                <a:lnTo>
                  <a:pt x="728329" y="40237"/>
                </a:lnTo>
                <a:lnTo>
                  <a:pt x="689969" y="26103"/>
                </a:lnTo>
                <a:lnTo>
                  <a:pt x="650247" y="14880"/>
                </a:lnTo>
                <a:lnTo>
                  <a:pt x="609298" y="6701"/>
                </a:lnTo>
                <a:lnTo>
                  <a:pt x="567256" y="1697"/>
                </a:lnTo>
                <a:lnTo>
                  <a:pt x="52425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5">
            <a:extLst>
              <a:ext uri="{FF2B5EF4-FFF2-40B4-BE49-F238E27FC236}">
                <a16:creationId xmlns:a16="http://schemas.microsoft.com/office/drawing/2014/main" id="{A0E82CD9-BD6B-4C2D-80B2-21947E6DCBBF}"/>
              </a:ext>
            </a:extLst>
          </p:cNvPr>
          <p:cNvSpPr/>
          <p:nvPr/>
        </p:nvSpPr>
        <p:spPr>
          <a:xfrm>
            <a:off x="4619244" y="2731007"/>
            <a:ext cx="1048511" cy="1024127"/>
          </a:xfrm>
          <a:custGeom>
            <a:avLst/>
            <a:gdLst/>
            <a:ahLst/>
            <a:cxnLst/>
            <a:rect l="l" t="t" r="r" b="b"/>
            <a:pathLst>
              <a:path w="1048511" h="1024127">
                <a:moveTo>
                  <a:pt x="0" y="512063"/>
                </a:moveTo>
                <a:lnTo>
                  <a:pt x="1737" y="470063"/>
                </a:lnTo>
                <a:lnTo>
                  <a:pt x="6861" y="428998"/>
                </a:lnTo>
                <a:lnTo>
                  <a:pt x="15235" y="389001"/>
                </a:lnTo>
                <a:lnTo>
                  <a:pt x="26724" y="350203"/>
                </a:lnTo>
                <a:lnTo>
                  <a:pt x="41195" y="312735"/>
                </a:lnTo>
                <a:lnTo>
                  <a:pt x="58512" y="276730"/>
                </a:lnTo>
                <a:lnTo>
                  <a:pt x="78540" y="242319"/>
                </a:lnTo>
                <a:lnTo>
                  <a:pt x="101144" y="209635"/>
                </a:lnTo>
                <a:lnTo>
                  <a:pt x="126190" y="178808"/>
                </a:lnTo>
                <a:lnTo>
                  <a:pt x="153542" y="149971"/>
                </a:lnTo>
                <a:lnTo>
                  <a:pt x="183067" y="123254"/>
                </a:lnTo>
                <a:lnTo>
                  <a:pt x="214627" y="98791"/>
                </a:lnTo>
                <a:lnTo>
                  <a:pt x="248090" y="76713"/>
                </a:lnTo>
                <a:lnTo>
                  <a:pt x="283320" y="57151"/>
                </a:lnTo>
                <a:lnTo>
                  <a:pt x="320182" y="40237"/>
                </a:lnTo>
                <a:lnTo>
                  <a:pt x="358542" y="26103"/>
                </a:lnTo>
                <a:lnTo>
                  <a:pt x="398264" y="14880"/>
                </a:lnTo>
                <a:lnTo>
                  <a:pt x="439213" y="6701"/>
                </a:lnTo>
                <a:lnTo>
                  <a:pt x="481255" y="1697"/>
                </a:lnTo>
                <a:lnTo>
                  <a:pt x="524255" y="0"/>
                </a:lnTo>
                <a:lnTo>
                  <a:pt x="567256" y="1697"/>
                </a:lnTo>
                <a:lnTo>
                  <a:pt x="609298" y="6701"/>
                </a:lnTo>
                <a:lnTo>
                  <a:pt x="650247" y="14880"/>
                </a:lnTo>
                <a:lnTo>
                  <a:pt x="689969" y="26103"/>
                </a:lnTo>
                <a:lnTo>
                  <a:pt x="728329" y="40237"/>
                </a:lnTo>
                <a:lnTo>
                  <a:pt x="765191" y="57151"/>
                </a:lnTo>
                <a:lnTo>
                  <a:pt x="800421" y="76713"/>
                </a:lnTo>
                <a:lnTo>
                  <a:pt x="833884" y="98791"/>
                </a:lnTo>
                <a:lnTo>
                  <a:pt x="865444" y="123254"/>
                </a:lnTo>
                <a:lnTo>
                  <a:pt x="894968" y="149971"/>
                </a:lnTo>
                <a:lnTo>
                  <a:pt x="922321" y="178808"/>
                </a:lnTo>
                <a:lnTo>
                  <a:pt x="947367" y="209635"/>
                </a:lnTo>
                <a:lnTo>
                  <a:pt x="969971" y="242319"/>
                </a:lnTo>
                <a:lnTo>
                  <a:pt x="989999" y="276730"/>
                </a:lnTo>
                <a:lnTo>
                  <a:pt x="1007316" y="312735"/>
                </a:lnTo>
                <a:lnTo>
                  <a:pt x="1021787" y="350203"/>
                </a:lnTo>
                <a:lnTo>
                  <a:pt x="1033276" y="389001"/>
                </a:lnTo>
                <a:lnTo>
                  <a:pt x="1041650" y="428998"/>
                </a:lnTo>
                <a:lnTo>
                  <a:pt x="1046774" y="470063"/>
                </a:lnTo>
                <a:lnTo>
                  <a:pt x="1048511" y="512063"/>
                </a:lnTo>
                <a:lnTo>
                  <a:pt x="1046774" y="554064"/>
                </a:lnTo>
                <a:lnTo>
                  <a:pt x="1041650" y="595129"/>
                </a:lnTo>
                <a:lnTo>
                  <a:pt x="1033276" y="635126"/>
                </a:lnTo>
                <a:lnTo>
                  <a:pt x="1021787" y="673924"/>
                </a:lnTo>
                <a:lnTo>
                  <a:pt x="1007316" y="711392"/>
                </a:lnTo>
                <a:lnTo>
                  <a:pt x="989999" y="747397"/>
                </a:lnTo>
                <a:lnTo>
                  <a:pt x="969971" y="781808"/>
                </a:lnTo>
                <a:lnTo>
                  <a:pt x="947367" y="814492"/>
                </a:lnTo>
                <a:lnTo>
                  <a:pt x="922321" y="845319"/>
                </a:lnTo>
                <a:lnTo>
                  <a:pt x="894968" y="874156"/>
                </a:lnTo>
                <a:lnTo>
                  <a:pt x="865444" y="900873"/>
                </a:lnTo>
                <a:lnTo>
                  <a:pt x="833884" y="925336"/>
                </a:lnTo>
                <a:lnTo>
                  <a:pt x="800421" y="947414"/>
                </a:lnTo>
                <a:lnTo>
                  <a:pt x="765191" y="966976"/>
                </a:lnTo>
                <a:lnTo>
                  <a:pt x="728329" y="983890"/>
                </a:lnTo>
                <a:lnTo>
                  <a:pt x="689969" y="998024"/>
                </a:lnTo>
                <a:lnTo>
                  <a:pt x="650247" y="1009247"/>
                </a:lnTo>
                <a:lnTo>
                  <a:pt x="609298" y="1017426"/>
                </a:lnTo>
                <a:lnTo>
                  <a:pt x="567256" y="1022430"/>
                </a:lnTo>
                <a:lnTo>
                  <a:pt x="524255" y="1024127"/>
                </a:lnTo>
                <a:lnTo>
                  <a:pt x="481255" y="1022430"/>
                </a:lnTo>
                <a:lnTo>
                  <a:pt x="439213" y="1017426"/>
                </a:lnTo>
                <a:lnTo>
                  <a:pt x="398264" y="1009247"/>
                </a:lnTo>
                <a:lnTo>
                  <a:pt x="358542" y="998024"/>
                </a:lnTo>
                <a:lnTo>
                  <a:pt x="320182" y="983890"/>
                </a:lnTo>
                <a:lnTo>
                  <a:pt x="283320" y="966976"/>
                </a:lnTo>
                <a:lnTo>
                  <a:pt x="248090" y="947414"/>
                </a:lnTo>
                <a:lnTo>
                  <a:pt x="214627" y="925336"/>
                </a:lnTo>
                <a:lnTo>
                  <a:pt x="183067" y="900873"/>
                </a:lnTo>
                <a:lnTo>
                  <a:pt x="153543" y="874156"/>
                </a:lnTo>
                <a:lnTo>
                  <a:pt x="126190" y="845319"/>
                </a:lnTo>
                <a:lnTo>
                  <a:pt x="101144" y="814492"/>
                </a:lnTo>
                <a:lnTo>
                  <a:pt x="78540" y="781808"/>
                </a:lnTo>
                <a:lnTo>
                  <a:pt x="58512" y="747397"/>
                </a:lnTo>
                <a:lnTo>
                  <a:pt x="41195" y="711392"/>
                </a:lnTo>
                <a:lnTo>
                  <a:pt x="26724" y="673924"/>
                </a:lnTo>
                <a:lnTo>
                  <a:pt x="15235" y="635126"/>
                </a:lnTo>
                <a:lnTo>
                  <a:pt x="6861" y="595129"/>
                </a:lnTo>
                <a:lnTo>
                  <a:pt x="1737" y="554064"/>
                </a:lnTo>
                <a:lnTo>
                  <a:pt x="0" y="51206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56">
            <a:extLst>
              <a:ext uri="{FF2B5EF4-FFF2-40B4-BE49-F238E27FC236}">
                <a16:creationId xmlns:a16="http://schemas.microsoft.com/office/drawing/2014/main" id="{923D1A14-7D56-43E1-B8CD-BA6358A3E35B}"/>
              </a:ext>
            </a:extLst>
          </p:cNvPr>
          <p:cNvSpPr txBox="1"/>
          <p:nvPr/>
        </p:nvSpPr>
        <p:spPr>
          <a:xfrm>
            <a:off x="4654359" y="2968497"/>
            <a:ext cx="951739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</a:t>
            </a:r>
            <a:r>
              <a:rPr lang="th-TH" b="1" spc="-434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ิ.</a:t>
            </a:r>
            <a:r>
              <a:rPr b="1" spc="-1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ย.</a:t>
            </a:r>
            <a:endParaRPr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" algn="ctr"/>
            <a:r>
              <a:rPr b="1" spc="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object 57">
            <a:extLst>
              <a:ext uri="{FF2B5EF4-FFF2-40B4-BE49-F238E27FC236}">
                <a16:creationId xmlns:a16="http://schemas.microsoft.com/office/drawing/2014/main" id="{7A43D1B9-B2D4-4AAA-BC07-46A11861F281}"/>
              </a:ext>
            </a:extLst>
          </p:cNvPr>
          <p:cNvSpPr/>
          <p:nvPr/>
        </p:nvSpPr>
        <p:spPr>
          <a:xfrm>
            <a:off x="0" y="626093"/>
            <a:ext cx="12192000" cy="287855"/>
          </a:xfrm>
          <a:custGeom>
            <a:avLst/>
            <a:gdLst/>
            <a:ahLst/>
            <a:cxnLst/>
            <a:rect l="l" t="t" r="r" b="b"/>
            <a:pathLst>
              <a:path w="8019288" h="585215">
                <a:moveTo>
                  <a:pt x="0" y="585215"/>
                </a:moveTo>
                <a:lnTo>
                  <a:pt x="8019288" y="585215"/>
                </a:lnTo>
                <a:lnTo>
                  <a:pt x="8019288" y="0"/>
                </a:lnTo>
                <a:lnTo>
                  <a:pt x="0" y="0"/>
                </a:lnTo>
                <a:lnTo>
                  <a:pt x="0" y="58521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3" name="object 59">
            <a:extLst>
              <a:ext uri="{FF2B5EF4-FFF2-40B4-BE49-F238E27FC236}">
                <a16:creationId xmlns:a16="http://schemas.microsoft.com/office/drawing/2014/main" id="{4B6BA553-B446-4542-8899-24DD9E0C91DC}"/>
              </a:ext>
            </a:extLst>
          </p:cNvPr>
          <p:cNvSpPr txBox="1"/>
          <p:nvPr/>
        </p:nvSpPr>
        <p:spPr>
          <a:xfrm>
            <a:off x="153104" y="575701"/>
            <a:ext cx="6800850" cy="5054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Timeline</a:t>
            </a:r>
            <a:r>
              <a:rPr sz="2400" b="1" spc="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400" b="1" spc="-1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</a:t>
            </a:r>
            <a:r>
              <a:rPr sz="2400" b="1" spc="-55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ำห</a:t>
            </a:r>
            <a:r>
              <a:rPr sz="2400" b="1" spc="-1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lang="th-TH" sz="2400" b="1" spc="-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</a:t>
            </a:r>
            <a:r>
              <a:rPr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</a:t>
            </a:r>
            <a:r>
              <a:rPr lang="th-TH" sz="2400" b="1" spc="-3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</a:t>
            </a:r>
            <a:r>
              <a:rPr sz="24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รจ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</a:t>
            </a:r>
            <a:r>
              <a:rPr sz="24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ดเก็บ</a:t>
            </a:r>
            <a:r>
              <a:rPr sz="2400" b="1" spc="-1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</a:t>
            </a:r>
            <a:r>
              <a:rPr lang="th-TH" sz="2400" b="1" spc="-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</a:t>
            </a:r>
            <a:r>
              <a:rPr sz="24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</a:t>
            </a:r>
            <a:r>
              <a:rPr sz="2400" b="1" spc="-5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lang="th-TH" sz="2400" b="1" spc="-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</a:t>
            </a:r>
            <a:r>
              <a:rPr sz="2400" b="1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ลและ</a:t>
            </a:r>
            <a:r>
              <a:rPr sz="2400" b="1" spc="-3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</a:t>
            </a:r>
            <a:r>
              <a:rPr lang="th-TH" sz="2400" b="1" spc="-3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ำรายงาน </a:t>
            </a:r>
            <a:r>
              <a:rPr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</a:t>
            </a:r>
            <a:r>
              <a:rPr sz="2400" b="1" spc="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endParaRPr sz="2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8" name="object 64">
            <a:extLst>
              <a:ext uri="{FF2B5EF4-FFF2-40B4-BE49-F238E27FC236}">
                <a16:creationId xmlns:a16="http://schemas.microsoft.com/office/drawing/2014/main" id="{3EF01D0B-989F-4C0E-88A1-BABBE0FE4761}"/>
              </a:ext>
            </a:extLst>
          </p:cNvPr>
          <p:cNvSpPr/>
          <p:nvPr/>
        </p:nvSpPr>
        <p:spPr>
          <a:xfrm>
            <a:off x="9563100" y="2752344"/>
            <a:ext cx="1046988" cy="1022603"/>
          </a:xfrm>
          <a:custGeom>
            <a:avLst/>
            <a:gdLst/>
            <a:ahLst/>
            <a:cxnLst/>
            <a:rect l="l" t="t" r="r" b="b"/>
            <a:pathLst>
              <a:path w="1046988" h="1022603">
                <a:moveTo>
                  <a:pt x="523494" y="0"/>
                </a:moveTo>
                <a:lnTo>
                  <a:pt x="480551" y="1694"/>
                </a:lnTo>
                <a:lnTo>
                  <a:pt x="438565" y="6690"/>
                </a:lnTo>
                <a:lnTo>
                  <a:pt x="397672" y="14856"/>
                </a:lnTo>
                <a:lnTo>
                  <a:pt x="358005" y="26060"/>
                </a:lnTo>
                <a:lnTo>
                  <a:pt x="319700" y="40171"/>
                </a:lnTo>
                <a:lnTo>
                  <a:pt x="282891" y="57058"/>
                </a:lnTo>
                <a:lnTo>
                  <a:pt x="247712" y="76589"/>
                </a:lnTo>
                <a:lnTo>
                  <a:pt x="214298" y="98633"/>
                </a:lnTo>
                <a:lnTo>
                  <a:pt x="182784" y="123058"/>
                </a:lnTo>
                <a:lnTo>
                  <a:pt x="153304" y="149732"/>
                </a:lnTo>
                <a:lnTo>
                  <a:pt x="125993" y="178526"/>
                </a:lnTo>
                <a:lnTo>
                  <a:pt x="100986" y="209306"/>
                </a:lnTo>
                <a:lnTo>
                  <a:pt x="78416" y="241941"/>
                </a:lnTo>
                <a:lnTo>
                  <a:pt x="58419" y="276301"/>
                </a:lnTo>
                <a:lnTo>
                  <a:pt x="41130" y="312253"/>
                </a:lnTo>
                <a:lnTo>
                  <a:pt x="26682" y="349666"/>
                </a:lnTo>
                <a:lnTo>
                  <a:pt x="15210" y="388409"/>
                </a:lnTo>
                <a:lnTo>
                  <a:pt x="6849" y="428350"/>
                </a:lnTo>
                <a:lnTo>
                  <a:pt x="1734" y="469358"/>
                </a:lnTo>
                <a:lnTo>
                  <a:pt x="0" y="511301"/>
                </a:lnTo>
                <a:lnTo>
                  <a:pt x="1734" y="553228"/>
                </a:lnTo>
                <a:lnTo>
                  <a:pt x="6849" y="594222"/>
                </a:lnTo>
                <a:lnTo>
                  <a:pt x="15210" y="634153"/>
                </a:lnTo>
                <a:lnTo>
                  <a:pt x="26682" y="672888"/>
                </a:lnTo>
                <a:lnTo>
                  <a:pt x="41130" y="710297"/>
                </a:lnTo>
                <a:lnTo>
                  <a:pt x="58419" y="746246"/>
                </a:lnTo>
                <a:lnTo>
                  <a:pt x="78416" y="780605"/>
                </a:lnTo>
                <a:lnTo>
                  <a:pt x="100986" y="813242"/>
                </a:lnTo>
                <a:lnTo>
                  <a:pt x="125993" y="844026"/>
                </a:lnTo>
                <a:lnTo>
                  <a:pt x="153304" y="872823"/>
                </a:lnTo>
                <a:lnTo>
                  <a:pt x="182784" y="899503"/>
                </a:lnTo>
                <a:lnTo>
                  <a:pt x="214298" y="923934"/>
                </a:lnTo>
                <a:lnTo>
                  <a:pt x="247712" y="945984"/>
                </a:lnTo>
                <a:lnTo>
                  <a:pt x="282891" y="965521"/>
                </a:lnTo>
                <a:lnTo>
                  <a:pt x="319700" y="982414"/>
                </a:lnTo>
                <a:lnTo>
                  <a:pt x="358005" y="996531"/>
                </a:lnTo>
                <a:lnTo>
                  <a:pt x="397672" y="1007740"/>
                </a:lnTo>
                <a:lnTo>
                  <a:pt x="438565" y="1015910"/>
                </a:lnTo>
                <a:lnTo>
                  <a:pt x="480551" y="1020908"/>
                </a:lnTo>
                <a:lnTo>
                  <a:pt x="523494" y="1022603"/>
                </a:lnTo>
                <a:lnTo>
                  <a:pt x="566436" y="1020908"/>
                </a:lnTo>
                <a:lnTo>
                  <a:pt x="608422" y="1015910"/>
                </a:lnTo>
                <a:lnTo>
                  <a:pt x="649315" y="1007740"/>
                </a:lnTo>
                <a:lnTo>
                  <a:pt x="688982" y="996531"/>
                </a:lnTo>
                <a:lnTo>
                  <a:pt x="727287" y="982414"/>
                </a:lnTo>
                <a:lnTo>
                  <a:pt x="764096" y="965521"/>
                </a:lnTo>
                <a:lnTo>
                  <a:pt x="799275" y="945984"/>
                </a:lnTo>
                <a:lnTo>
                  <a:pt x="832689" y="923934"/>
                </a:lnTo>
                <a:lnTo>
                  <a:pt x="864203" y="899503"/>
                </a:lnTo>
                <a:lnTo>
                  <a:pt x="893683" y="872823"/>
                </a:lnTo>
                <a:lnTo>
                  <a:pt x="920994" y="844026"/>
                </a:lnTo>
                <a:lnTo>
                  <a:pt x="946001" y="813242"/>
                </a:lnTo>
                <a:lnTo>
                  <a:pt x="968571" y="780605"/>
                </a:lnTo>
                <a:lnTo>
                  <a:pt x="988568" y="746246"/>
                </a:lnTo>
                <a:lnTo>
                  <a:pt x="1005857" y="710297"/>
                </a:lnTo>
                <a:lnTo>
                  <a:pt x="1020305" y="672888"/>
                </a:lnTo>
                <a:lnTo>
                  <a:pt x="1031777" y="634153"/>
                </a:lnTo>
                <a:lnTo>
                  <a:pt x="1040138" y="594222"/>
                </a:lnTo>
                <a:lnTo>
                  <a:pt x="1045253" y="553228"/>
                </a:lnTo>
                <a:lnTo>
                  <a:pt x="1046988" y="511301"/>
                </a:lnTo>
                <a:lnTo>
                  <a:pt x="1045253" y="469358"/>
                </a:lnTo>
                <a:lnTo>
                  <a:pt x="1040138" y="428350"/>
                </a:lnTo>
                <a:lnTo>
                  <a:pt x="1031777" y="388409"/>
                </a:lnTo>
                <a:lnTo>
                  <a:pt x="1020305" y="349666"/>
                </a:lnTo>
                <a:lnTo>
                  <a:pt x="1005857" y="312253"/>
                </a:lnTo>
                <a:lnTo>
                  <a:pt x="988568" y="276301"/>
                </a:lnTo>
                <a:lnTo>
                  <a:pt x="968571" y="241941"/>
                </a:lnTo>
                <a:lnTo>
                  <a:pt x="946001" y="209306"/>
                </a:lnTo>
                <a:lnTo>
                  <a:pt x="920994" y="178526"/>
                </a:lnTo>
                <a:lnTo>
                  <a:pt x="893683" y="149733"/>
                </a:lnTo>
                <a:lnTo>
                  <a:pt x="864203" y="123058"/>
                </a:lnTo>
                <a:lnTo>
                  <a:pt x="832689" y="98633"/>
                </a:lnTo>
                <a:lnTo>
                  <a:pt x="799275" y="76589"/>
                </a:lnTo>
                <a:lnTo>
                  <a:pt x="764096" y="57058"/>
                </a:lnTo>
                <a:lnTo>
                  <a:pt x="727287" y="40171"/>
                </a:lnTo>
                <a:lnTo>
                  <a:pt x="688982" y="26060"/>
                </a:lnTo>
                <a:lnTo>
                  <a:pt x="649315" y="14856"/>
                </a:lnTo>
                <a:lnTo>
                  <a:pt x="608422" y="6690"/>
                </a:lnTo>
                <a:lnTo>
                  <a:pt x="566436" y="1694"/>
                </a:lnTo>
                <a:lnTo>
                  <a:pt x="52349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5">
            <a:extLst>
              <a:ext uri="{FF2B5EF4-FFF2-40B4-BE49-F238E27FC236}">
                <a16:creationId xmlns:a16="http://schemas.microsoft.com/office/drawing/2014/main" id="{929FAC0C-EA13-4197-BB6F-792B624F8B76}"/>
              </a:ext>
            </a:extLst>
          </p:cNvPr>
          <p:cNvSpPr/>
          <p:nvPr/>
        </p:nvSpPr>
        <p:spPr>
          <a:xfrm>
            <a:off x="9563100" y="2752344"/>
            <a:ext cx="1046988" cy="1022603"/>
          </a:xfrm>
          <a:custGeom>
            <a:avLst/>
            <a:gdLst/>
            <a:ahLst/>
            <a:cxnLst/>
            <a:rect l="l" t="t" r="r" b="b"/>
            <a:pathLst>
              <a:path w="1046988" h="1022603">
                <a:moveTo>
                  <a:pt x="0" y="511301"/>
                </a:moveTo>
                <a:lnTo>
                  <a:pt x="1734" y="469358"/>
                </a:lnTo>
                <a:lnTo>
                  <a:pt x="6849" y="428350"/>
                </a:lnTo>
                <a:lnTo>
                  <a:pt x="15210" y="388409"/>
                </a:lnTo>
                <a:lnTo>
                  <a:pt x="26682" y="349666"/>
                </a:lnTo>
                <a:lnTo>
                  <a:pt x="41130" y="312253"/>
                </a:lnTo>
                <a:lnTo>
                  <a:pt x="58419" y="276301"/>
                </a:lnTo>
                <a:lnTo>
                  <a:pt x="78416" y="241941"/>
                </a:lnTo>
                <a:lnTo>
                  <a:pt x="100986" y="209306"/>
                </a:lnTo>
                <a:lnTo>
                  <a:pt x="125993" y="178526"/>
                </a:lnTo>
                <a:lnTo>
                  <a:pt x="153304" y="149732"/>
                </a:lnTo>
                <a:lnTo>
                  <a:pt x="182784" y="123058"/>
                </a:lnTo>
                <a:lnTo>
                  <a:pt x="214298" y="98633"/>
                </a:lnTo>
                <a:lnTo>
                  <a:pt x="247712" y="76589"/>
                </a:lnTo>
                <a:lnTo>
                  <a:pt x="282891" y="57058"/>
                </a:lnTo>
                <a:lnTo>
                  <a:pt x="319700" y="40171"/>
                </a:lnTo>
                <a:lnTo>
                  <a:pt x="358005" y="26060"/>
                </a:lnTo>
                <a:lnTo>
                  <a:pt x="397672" y="14856"/>
                </a:lnTo>
                <a:lnTo>
                  <a:pt x="438565" y="6690"/>
                </a:lnTo>
                <a:lnTo>
                  <a:pt x="480551" y="1694"/>
                </a:lnTo>
                <a:lnTo>
                  <a:pt x="523494" y="0"/>
                </a:lnTo>
                <a:lnTo>
                  <a:pt x="566436" y="1694"/>
                </a:lnTo>
                <a:lnTo>
                  <a:pt x="608422" y="6690"/>
                </a:lnTo>
                <a:lnTo>
                  <a:pt x="649315" y="14856"/>
                </a:lnTo>
                <a:lnTo>
                  <a:pt x="688982" y="26060"/>
                </a:lnTo>
                <a:lnTo>
                  <a:pt x="727287" y="40171"/>
                </a:lnTo>
                <a:lnTo>
                  <a:pt x="764096" y="57058"/>
                </a:lnTo>
                <a:lnTo>
                  <a:pt x="799275" y="76589"/>
                </a:lnTo>
                <a:lnTo>
                  <a:pt x="832689" y="98633"/>
                </a:lnTo>
                <a:lnTo>
                  <a:pt x="864203" y="123058"/>
                </a:lnTo>
                <a:lnTo>
                  <a:pt x="893683" y="149733"/>
                </a:lnTo>
                <a:lnTo>
                  <a:pt x="920994" y="178526"/>
                </a:lnTo>
                <a:lnTo>
                  <a:pt x="946001" y="209306"/>
                </a:lnTo>
                <a:lnTo>
                  <a:pt x="968571" y="241941"/>
                </a:lnTo>
                <a:lnTo>
                  <a:pt x="988568" y="276301"/>
                </a:lnTo>
                <a:lnTo>
                  <a:pt x="1005857" y="312253"/>
                </a:lnTo>
                <a:lnTo>
                  <a:pt x="1020305" y="349666"/>
                </a:lnTo>
                <a:lnTo>
                  <a:pt x="1031777" y="388409"/>
                </a:lnTo>
                <a:lnTo>
                  <a:pt x="1040138" y="428350"/>
                </a:lnTo>
                <a:lnTo>
                  <a:pt x="1045253" y="469358"/>
                </a:lnTo>
                <a:lnTo>
                  <a:pt x="1046988" y="511301"/>
                </a:lnTo>
                <a:lnTo>
                  <a:pt x="1045253" y="553228"/>
                </a:lnTo>
                <a:lnTo>
                  <a:pt x="1040138" y="594222"/>
                </a:lnTo>
                <a:lnTo>
                  <a:pt x="1031777" y="634153"/>
                </a:lnTo>
                <a:lnTo>
                  <a:pt x="1020305" y="672888"/>
                </a:lnTo>
                <a:lnTo>
                  <a:pt x="1005857" y="710297"/>
                </a:lnTo>
                <a:lnTo>
                  <a:pt x="988568" y="746246"/>
                </a:lnTo>
                <a:lnTo>
                  <a:pt x="968571" y="780605"/>
                </a:lnTo>
                <a:lnTo>
                  <a:pt x="946001" y="813242"/>
                </a:lnTo>
                <a:lnTo>
                  <a:pt x="920994" y="844026"/>
                </a:lnTo>
                <a:lnTo>
                  <a:pt x="893683" y="872823"/>
                </a:lnTo>
                <a:lnTo>
                  <a:pt x="864203" y="899503"/>
                </a:lnTo>
                <a:lnTo>
                  <a:pt x="832689" y="923934"/>
                </a:lnTo>
                <a:lnTo>
                  <a:pt x="799275" y="945984"/>
                </a:lnTo>
                <a:lnTo>
                  <a:pt x="764096" y="965521"/>
                </a:lnTo>
                <a:lnTo>
                  <a:pt x="727287" y="982414"/>
                </a:lnTo>
                <a:lnTo>
                  <a:pt x="688982" y="996531"/>
                </a:lnTo>
                <a:lnTo>
                  <a:pt x="649315" y="1007740"/>
                </a:lnTo>
                <a:lnTo>
                  <a:pt x="608422" y="1015910"/>
                </a:lnTo>
                <a:lnTo>
                  <a:pt x="566436" y="1020908"/>
                </a:lnTo>
                <a:lnTo>
                  <a:pt x="523494" y="1022603"/>
                </a:lnTo>
                <a:lnTo>
                  <a:pt x="480551" y="1020908"/>
                </a:lnTo>
                <a:lnTo>
                  <a:pt x="438565" y="1015910"/>
                </a:lnTo>
                <a:lnTo>
                  <a:pt x="397672" y="1007740"/>
                </a:lnTo>
                <a:lnTo>
                  <a:pt x="358005" y="996531"/>
                </a:lnTo>
                <a:lnTo>
                  <a:pt x="319700" y="982414"/>
                </a:lnTo>
                <a:lnTo>
                  <a:pt x="282891" y="965521"/>
                </a:lnTo>
                <a:lnTo>
                  <a:pt x="247712" y="945984"/>
                </a:lnTo>
                <a:lnTo>
                  <a:pt x="214298" y="923934"/>
                </a:lnTo>
                <a:lnTo>
                  <a:pt x="182784" y="899503"/>
                </a:lnTo>
                <a:lnTo>
                  <a:pt x="153304" y="872823"/>
                </a:lnTo>
                <a:lnTo>
                  <a:pt x="125993" y="844026"/>
                </a:lnTo>
                <a:lnTo>
                  <a:pt x="100986" y="813242"/>
                </a:lnTo>
                <a:lnTo>
                  <a:pt x="78416" y="780605"/>
                </a:lnTo>
                <a:lnTo>
                  <a:pt x="58419" y="746246"/>
                </a:lnTo>
                <a:lnTo>
                  <a:pt x="41130" y="710297"/>
                </a:lnTo>
                <a:lnTo>
                  <a:pt x="26682" y="672888"/>
                </a:lnTo>
                <a:lnTo>
                  <a:pt x="15210" y="634153"/>
                </a:lnTo>
                <a:lnTo>
                  <a:pt x="6849" y="594222"/>
                </a:lnTo>
                <a:lnTo>
                  <a:pt x="1734" y="553228"/>
                </a:lnTo>
                <a:lnTo>
                  <a:pt x="0" y="51130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66">
            <a:extLst>
              <a:ext uri="{FF2B5EF4-FFF2-40B4-BE49-F238E27FC236}">
                <a16:creationId xmlns:a16="http://schemas.microsoft.com/office/drawing/2014/main" id="{DB06958C-C801-4A02-AEEE-B58072D7AE34}"/>
              </a:ext>
            </a:extLst>
          </p:cNvPr>
          <p:cNvSpPr txBox="1"/>
          <p:nvPr/>
        </p:nvSpPr>
        <p:spPr>
          <a:xfrm>
            <a:off x="9836277" y="2988564"/>
            <a:ext cx="504190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spc="-5" dirty="0">
                <a:solidFill>
                  <a:srgbClr val="FFFFFF"/>
                </a:solidFill>
                <a:latin typeface="Tahoma"/>
                <a:cs typeface="Tahoma"/>
              </a:rPr>
              <a:t>พ</a:t>
            </a:r>
            <a:r>
              <a:rPr b="1" dirty="0">
                <a:solidFill>
                  <a:srgbClr val="FFFFFF"/>
                </a:solidFill>
                <a:latin typeface="Tahoma"/>
                <a:cs typeface="Tahoma"/>
              </a:rPr>
              <a:t>.ย.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r>
              <a:rPr b="1" spc="-10" dirty="0">
                <a:solidFill>
                  <a:srgbClr val="FFFFFF"/>
                </a:solidFill>
                <a:latin typeface="Tahoma"/>
                <a:cs typeface="Tahoma"/>
              </a:rPr>
              <a:t>64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1" name="object 67">
            <a:extLst>
              <a:ext uri="{FF2B5EF4-FFF2-40B4-BE49-F238E27FC236}">
                <a16:creationId xmlns:a16="http://schemas.microsoft.com/office/drawing/2014/main" id="{F4333F49-2871-4417-BED5-9079DBCC5BB6}"/>
              </a:ext>
            </a:extLst>
          </p:cNvPr>
          <p:cNvSpPr/>
          <p:nvPr/>
        </p:nvSpPr>
        <p:spPr>
          <a:xfrm>
            <a:off x="150876" y="5021579"/>
            <a:ext cx="2708148" cy="1772412"/>
          </a:xfrm>
          <a:custGeom>
            <a:avLst/>
            <a:gdLst/>
            <a:ahLst/>
            <a:cxnLst/>
            <a:rect l="l" t="t" r="r" b="b"/>
            <a:pathLst>
              <a:path w="2708148" h="1772411">
                <a:moveTo>
                  <a:pt x="0" y="1772412"/>
                </a:moveTo>
                <a:lnTo>
                  <a:pt x="2708148" y="1772412"/>
                </a:lnTo>
                <a:lnTo>
                  <a:pt x="2708148" y="0"/>
                </a:lnTo>
                <a:lnTo>
                  <a:pt x="0" y="0"/>
                </a:lnTo>
                <a:lnTo>
                  <a:pt x="0" y="1772412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2" name="object 68">
            <a:extLst>
              <a:ext uri="{FF2B5EF4-FFF2-40B4-BE49-F238E27FC236}">
                <a16:creationId xmlns:a16="http://schemas.microsoft.com/office/drawing/2014/main" id="{13648329-4B56-42FB-AE12-5C4DAD4398E7}"/>
              </a:ext>
            </a:extLst>
          </p:cNvPr>
          <p:cNvSpPr/>
          <p:nvPr/>
        </p:nvSpPr>
        <p:spPr>
          <a:xfrm>
            <a:off x="150876" y="5021579"/>
            <a:ext cx="2708148" cy="1772412"/>
          </a:xfrm>
          <a:custGeom>
            <a:avLst/>
            <a:gdLst/>
            <a:ahLst/>
            <a:cxnLst/>
            <a:rect l="l" t="t" r="r" b="b"/>
            <a:pathLst>
              <a:path w="2708148" h="1772411">
                <a:moveTo>
                  <a:pt x="0" y="1772412"/>
                </a:moveTo>
                <a:lnTo>
                  <a:pt x="2708148" y="1772412"/>
                </a:lnTo>
                <a:lnTo>
                  <a:pt x="2708148" y="0"/>
                </a:lnTo>
                <a:lnTo>
                  <a:pt x="0" y="0"/>
                </a:lnTo>
                <a:lnTo>
                  <a:pt x="0" y="1772412"/>
                </a:lnTo>
                <a:close/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69">
            <a:extLst>
              <a:ext uri="{FF2B5EF4-FFF2-40B4-BE49-F238E27FC236}">
                <a16:creationId xmlns:a16="http://schemas.microsoft.com/office/drawing/2014/main" id="{6BEAD1F1-F7FC-4660-8567-71584077874D}"/>
              </a:ext>
            </a:extLst>
          </p:cNvPr>
          <p:cNvSpPr txBox="1"/>
          <p:nvPr/>
        </p:nvSpPr>
        <p:spPr>
          <a:xfrm>
            <a:off x="255270" y="5126605"/>
            <a:ext cx="2884017" cy="14622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b="1" spc="-10" dirty="0">
                <a:solidFill>
                  <a:srgbClr val="1721E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</a:t>
            </a:r>
            <a:r>
              <a:rPr b="1" dirty="0">
                <a:solidFill>
                  <a:srgbClr val="1721E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รปการร</a:t>
            </a:r>
            <a:r>
              <a:rPr b="1" spc="5" dirty="0">
                <a:solidFill>
                  <a:srgbClr val="1721E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า</a:t>
            </a:r>
            <a:r>
              <a:rPr b="1" dirty="0">
                <a:solidFill>
                  <a:srgbClr val="1721E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</a:t>
            </a:r>
            <a:r>
              <a:rPr b="1" spc="5" dirty="0">
                <a:solidFill>
                  <a:srgbClr val="1721E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ง</a:t>
            </a:r>
            <a:r>
              <a:rPr b="1" dirty="0">
                <a:solidFill>
                  <a:srgbClr val="1721E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าน</a:t>
            </a:r>
            <a:endParaRPr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>
              <a:spcBef>
                <a:spcPts val="110"/>
              </a:spcBef>
              <a:tabLst>
                <a:tab pos="360045" algn="l"/>
                <a:tab pos="1271270" algn="l"/>
                <a:tab pos="2131060" algn="l"/>
              </a:tabLst>
            </a:pPr>
            <a:r>
              <a:rPr sz="1400" b="1" spc="-1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	</a:t>
            </a:r>
            <a:r>
              <a:rPr sz="1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แบบ</a:t>
            </a:r>
            <a:r>
              <a:rPr sz="1400" b="1" spc="-5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</a:t>
            </a:r>
            <a:r>
              <a:rPr sz="1400" b="1" spc="-1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</a:t>
            </a:r>
            <a:r>
              <a:rPr sz="1400" b="1" spc="-5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</a:t>
            </a:r>
            <a:r>
              <a:rPr sz="1400" b="1" spc="-309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</a:t>
            </a:r>
            <a:r>
              <a:rPr sz="2100" b="1" baseline="396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</a:t>
            </a: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th-TH" sz="14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หลัง มิ.ย. ปรับเป็นทุกเดือน</a:t>
            </a:r>
          </a:p>
          <a:p>
            <a:pPr marL="12700">
              <a:spcBef>
                <a:spcPts val="110"/>
              </a:spcBef>
              <a:tabLst>
                <a:tab pos="360045" algn="l"/>
                <a:tab pos="1271270" algn="l"/>
                <a:tab pos="2131060" algn="l"/>
              </a:tabLst>
            </a:pP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รายงานตำบล 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 : </a:t>
            </a: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ครั้ง</a:t>
            </a:r>
            <a:b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รายงานตัวชี้วัด 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(TSI):  4 </a:t>
            </a: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ครั้ง</a:t>
            </a:r>
          </a:p>
          <a:p>
            <a:pPr marL="12700">
              <a:spcBef>
                <a:spcPts val="110"/>
              </a:spcBef>
              <a:tabLst>
                <a:tab pos="360045" algn="l"/>
                <a:tab pos="1271270" algn="l"/>
                <a:tab pos="2131060" algn="l"/>
              </a:tabLst>
            </a:pP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รายงานตัวชี้วัด </a:t>
            </a:r>
            <a:r>
              <a:rPr lang="en-US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(USI) : 3 </a:t>
            </a:r>
            <a:r>
              <a:rPr lang="th-TH" sz="1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ครั้ง</a:t>
            </a:r>
            <a:endParaRPr sz="1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object 78">
            <a:extLst>
              <a:ext uri="{FF2B5EF4-FFF2-40B4-BE49-F238E27FC236}">
                <a16:creationId xmlns:a16="http://schemas.microsoft.com/office/drawing/2014/main" id="{7EE4B756-0313-4AE1-A2B8-0B9CF6790DAD}"/>
              </a:ext>
            </a:extLst>
          </p:cNvPr>
          <p:cNvSpPr/>
          <p:nvPr/>
        </p:nvSpPr>
        <p:spPr>
          <a:xfrm>
            <a:off x="7225283" y="2749295"/>
            <a:ext cx="1048512" cy="1024127"/>
          </a:xfrm>
          <a:custGeom>
            <a:avLst/>
            <a:gdLst/>
            <a:ahLst/>
            <a:cxnLst/>
            <a:rect l="l" t="t" r="r" b="b"/>
            <a:pathLst>
              <a:path w="1048512" h="1024127">
                <a:moveTo>
                  <a:pt x="524256" y="0"/>
                </a:moveTo>
                <a:lnTo>
                  <a:pt x="481255" y="1697"/>
                </a:lnTo>
                <a:lnTo>
                  <a:pt x="439213" y="6701"/>
                </a:lnTo>
                <a:lnTo>
                  <a:pt x="398264" y="14880"/>
                </a:lnTo>
                <a:lnTo>
                  <a:pt x="358542" y="26103"/>
                </a:lnTo>
                <a:lnTo>
                  <a:pt x="320182" y="40237"/>
                </a:lnTo>
                <a:lnTo>
                  <a:pt x="283320" y="57151"/>
                </a:lnTo>
                <a:lnTo>
                  <a:pt x="248090" y="76713"/>
                </a:lnTo>
                <a:lnTo>
                  <a:pt x="214627" y="98791"/>
                </a:lnTo>
                <a:lnTo>
                  <a:pt x="183067" y="123254"/>
                </a:lnTo>
                <a:lnTo>
                  <a:pt x="153543" y="149971"/>
                </a:lnTo>
                <a:lnTo>
                  <a:pt x="126190" y="178808"/>
                </a:lnTo>
                <a:lnTo>
                  <a:pt x="101144" y="209635"/>
                </a:lnTo>
                <a:lnTo>
                  <a:pt x="78540" y="242319"/>
                </a:lnTo>
                <a:lnTo>
                  <a:pt x="58512" y="276730"/>
                </a:lnTo>
                <a:lnTo>
                  <a:pt x="41195" y="312735"/>
                </a:lnTo>
                <a:lnTo>
                  <a:pt x="26724" y="350203"/>
                </a:lnTo>
                <a:lnTo>
                  <a:pt x="15235" y="389001"/>
                </a:lnTo>
                <a:lnTo>
                  <a:pt x="6861" y="428998"/>
                </a:lnTo>
                <a:lnTo>
                  <a:pt x="1737" y="470063"/>
                </a:lnTo>
                <a:lnTo>
                  <a:pt x="0" y="512063"/>
                </a:lnTo>
                <a:lnTo>
                  <a:pt x="1737" y="554064"/>
                </a:lnTo>
                <a:lnTo>
                  <a:pt x="6861" y="595129"/>
                </a:lnTo>
                <a:lnTo>
                  <a:pt x="15235" y="635126"/>
                </a:lnTo>
                <a:lnTo>
                  <a:pt x="26724" y="673924"/>
                </a:lnTo>
                <a:lnTo>
                  <a:pt x="41195" y="711392"/>
                </a:lnTo>
                <a:lnTo>
                  <a:pt x="58512" y="747397"/>
                </a:lnTo>
                <a:lnTo>
                  <a:pt x="78540" y="781808"/>
                </a:lnTo>
                <a:lnTo>
                  <a:pt x="101144" y="814492"/>
                </a:lnTo>
                <a:lnTo>
                  <a:pt x="126190" y="845319"/>
                </a:lnTo>
                <a:lnTo>
                  <a:pt x="153542" y="874156"/>
                </a:lnTo>
                <a:lnTo>
                  <a:pt x="183067" y="900873"/>
                </a:lnTo>
                <a:lnTo>
                  <a:pt x="214627" y="925336"/>
                </a:lnTo>
                <a:lnTo>
                  <a:pt x="248090" y="947414"/>
                </a:lnTo>
                <a:lnTo>
                  <a:pt x="283320" y="966976"/>
                </a:lnTo>
                <a:lnTo>
                  <a:pt x="320182" y="983890"/>
                </a:lnTo>
                <a:lnTo>
                  <a:pt x="358542" y="998024"/>
                </a:lnTo>
                <a:lnTo>
                  <a:pt x="398264" y="1009247"/>
                </a:lnTo>
                <a:lnTo>
                  <a:pt x="439213" y="1017426"/>
                </a:lnTo>
                <a:lnTo>
                  <a:pt x="481255" y="1022430"/>
                </a:lnTo>
                <a:lnTo>
                  <a:pt x="524256" y="1024127"/>
                </a:lnTo>
                <a:lnTo>
                  <a:pt x="567256" y="1022430"/>
                </a:lnTo>
                <a:lnTo>
                  <a:pt x="609298" y="1017426"/>
                </a:lnTo>
                <a:lnTo>
                  <a:pt x="650247" y="1009247"/>
                </a:lnTo>
                <a:lnTo>
                  <a:pt x="689969" y="998024"/>
                </a:lnTo>
                <a:lnTo>
                  <a:pt x="728329" y="983890"/>
                </a:lnTo>
                <a:lnTo>
                  <a:pt x="765191" y="966976"/>
                </a:lnTo>
                <a:lnTo>
                  <a:pt x="800421" y="947414"/>
                </a:lnTo>
                <a:lnTo>
                  <a:pt x="833884" y="925336"/>
                </a:lnTo>
                <a:lnTo>
                  <a:pt x="865444" y="900873"/>
                </a:lnTo>
                <a:lnTo>
                  <a:pt x="894969" y="874156"/>
                </a:lnTo>
                <a:lnTo>
                  <a:pt x="922321" y="845319"/>
                </a:lnTo>
                <a:lnTo>
                  <a:pt x="947367" y="814492"/>
                </a:lnTo>
                <a:lnTo>
                  <a:pt x="969971" y="781808"/>
                </a:lnTo>
                <a:lnTo>
                  <a:pt x="989999" y="747397"/>
                </a:lnTo>
                <a:lnTo>
                  <a:pt x="1007316" y="711392"/>
                </a:lnTo>
                <a:lnTo>
                  <a:pt x="1021787" y="673924"/>
                </a:lnTo>
                <a:lnTo>
                  <a:pt x="1033276" y="635126"/>
                </a:lnTo>
                <a:lnTo>
                  <a:pt x="1041650" y="595129"/>
                </a:lnTo>
                <a:lnTo>
                  <a:pt x="1046774" y="554064"/>
                </a:lnTo>
                <a:lnTo>
                  <a:pt x="1048512" y="512063"/>
                </a:lnTo>
                <a:lnTo>
                  <a:pt x="1046774" y="470063"/>
                </a:lnTo>
                <a:lnTo>
                  <a:pt x="1041650" y="428998"/>
                </a:lnTo>
                <a:lnTo>
                  <a:pt x="1033276" y="389001"/>
                </a:lnTo>
                <a:lnTo>
                  <a:pt x="1021787" y="350203"/>
                </a:lnTo>
                <a:lnTo>
                  <a:pt x="1007316" y="312735"/>
                </a:lnTo>
                <a:lnTo>
                  <a:pt x="989999" y="276730"/>
                </a:lnTo>
                <a:lnTo>
                  <a:pt x="969971" y="242319"/>
                </a:lnTo>
                <a:lnTo>
                  <a:pt x="947367" y="209635"/>
                </a:lnTo>
                <a:lnTo>
                  <a:pt x="922321" y="178808"/>
                </a:lnTo>
                <a:lnTo>
                  <a:pt x="894968" y="149971"/>
                </a:lnTo>
                <a:lnTo>
                  <a:pt x="865444" y="123254"/>
                </a:lnTo>
                <a:lnTo>
                  <a:pt x="833884" y="98791"/>
                </a:lnTo>
                <a:lnTo>
                  <a:pt x="800421" y="76713"/>
                </a:lnTo>
                <a:lnTo>
                  <a:pt x="765191" y="57151"/>
                </a:lnTo>
                <a:lnTo>
                  <a:pt x="728329" y="40237"/>
                </a:lnTo>
                <a:lnTo>
                  <a:pt x="689969" y="26103"/>
                </a:lnTo>
                <a:lnTo>
                  <a:pt x="650247" y="14880"/>
                </a:lnTo>
                <a:lnTo>
                  <a:pt x="609298" y="6701"/>
                </a:lnTo>
                <a:lnTo>
                  <a:pt x="567256" y="1697"/>
                </a:lnTo>
                <a:lnTo>
                  <a:pt x="524256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79">
            <a:extLst>
              <a:ext uri="{FF2B5EF4-FFF2-40B4-BE49-F238E27FC236}">
                <a16:creationId xmlns:a16="http://schemas.microsoft.com/office/drawing/2014/main" id="{8985D7A3-9997-4F3D-BD68-CCB84FBFF506}"/>
              </a:ext>
            </a:extLst>
          </p:cNvPr>
          <p:cNvSpPr/>
          <p:nvPr/>
        </p:nvSpPr>
        <p:spPr>
          <a:xfrm>
            <a:off x="7225283" y="2749295"/>
            <a:ext cx="1048512" cy="1024127"/>
          </a:xfrm>
          <a:custGeom>
            <a:avLst/>
            <a:gdLst/>
            <a:ahLst/>
            <a:cxnLst/>
            <a:rect l="l" t="t" r="r" b="b"/>
            <a:pathLst>
              <a:path w="1048512" h="1024127">
                <a:moveTo>
                  <a:pt x="0" y="512063"/>
                </a:moveTo>
                <a:lnTo>
                  <a:pt x="1737" y="470063"/>
                </a:lnTo>
                <a:lnTo>
                  <a:pt x="6861" y="428998"/>
                </a:lnTo>
                <a:lnTo>
                  <a:pt x="15235" y="389001"/>
                </a:lnTo>
                <a:lnTo>
                  <a:pt x="26724" y="350203"/>
                </a:lnTo>
                <a:lnTo>
                  <a:pt x="41195" y="312735"/>
                </a:lnTo>
                <a:lnTo>
                  <a:pt x="58512" y="276730"/>
                </a:lnTo>
                <a:lnTo>
                  <a:pt x="78540" y="242319"/>
                </a:lnTo>
                <a:lnTo>
                  <a:pt x="101144" y="209635"/>
                </a:lnTo>
                <a:lnTo>
                  <a:pt x="126190" y="178808"/>
                </a:lnTo>
                <a:lnTo>
                  <a:pt x="153543" y="149971"/>
                </a:lnTo>
                <a:lnTo>
                  <a:pt x="183067" y="123254"/>
                </a:lnTo>
                <a:lnTo>
                  <a:pt x="214627" y="98791"/>
                </a:lnTo>
                <a:lnTo>
                  <a:pt x="248090" y="76713"/>
                </a:lnTo>
                <a:lnTo>
                  <a:pt x="283320" y="57151"/>
                </a:lnTo>
                <a:lnTo>
                  <a:pt x="320182" y="40237"/>
                </a:lnTo>
                <a:lnTo>
                  <a:pt x="358542" y="26103"/>
                </a:lnTo>
                <a:lnTo>
                  <a:pt x="398264" y="14880"/>
                </a:lnTo>
                <a:lnTo>
                  <a:pt x="439213" y="6701"/>
                </a:lnTo>
                <a:lnTo>
                  <a:pt x="481255" y="1697"/>
                </a:lnTo>
                <a:lnTo>
                  <a:pt x="524256" y="0"/>
                </a:lnTo>
                <a:lnTo>
                  <a:pt x="567256" y="1697"/>
                </a:lnTo>
                <a:lnTo>
                  <a:pt x="609298" y="6701"/>
                </a:lnTo>
                <a:lnTo>
                  <a:pt x="650247" y="14880"/>
                </a:lnTo>
                <a:lnTo>
                  <a:pt x="689969" y="26103"/>
                </a:lnTo>
                <a:lnTo>
                  <a:pt x="728329" y="40237"/>
                </a:lnTo>
                <a:lnTo>
                  <a:pt x="765191" y="57151"/>
                </a:lnTo>
                <a:lnTo>
                  <a:pt x="800421" y="76713"/>
                </a:lnTo>
                <a:lnTo>
                  <a:pt x="833884" y="98791"/>
                </a:lnTo>
                <a:lnTo>
                  <a:pt x="865444" y="123254"/>
                </a:lnTo>
                <a:lnTo>
                  <a:pt x="894968" y="149971"/>
                </a:lnTo>
                <a:lnTo>
                  <a:pt x="922321" y="178808"/>
                </a:lnTo>
                <a:lnTo>
                  <a:pt x="947367" y="209635"/>
                </a:lnTo>
                <a:lnTo>
                  <a:pt x="969971" y="242319"/>
                </a:lnTo>
                <a:lnTo>
                  <a:pt x="989999" y="276730"/>
                </a:lnTo>
                <a:lnTo>
                  <a:pt x="1007316" y="312735"/>
                </a:lnTo>
                <a:lnTo>
                  <a:pt x="1021787" y="350203"/>
                </a:lnTo>
                <a:lnTo>
                  <a:pt x="1033276" y="389001"/>
                </a:lnTo>
                <a:lnTo>
                  <a:pt x="1041650" y="428998"/>
                </a:lnTo>
                <a:lnTo>
                  <a:pt x="1046774" y="470063"/>
                </a:lnTo>
                <a:lnTo>
                  <a:pt x="1048512" y="512063"/>
                </a:lnTo>
                <a:lnTo>
                  <a:pt x="1046774" y="554064"/>
                </a:lnTo>
                <a:lnTo>
                  <a:pt x="1041650" y="595129"/>
                </a:lnTo>
                <a:lnTo>
                  <a:pt x="1033276" y="635126"/>
                </a:lnTo>
                <a:lnTo>
                  <a:pt x="1021787" y="673924"/>
                </a:lnTo>
                <a:lnTo>
                  <a:pt x="1007316" y="711392"/>
                </a:lnTo>
                <a:lnTo>
                  <a:pt x="989999" y="747397"/>
                </a:lnTo>
                <a:lnTo>
                  <a:pt x="969971" y="781808"/>
                </a:lnTo>
                <a:lnTo>
                  <a:pt x="947367" y="814492"/>
                </a:lnTo>
                <a:lnTo>
                  <a:pt x="922321" y="845319"/>
                </a:lnTo>
                <a:lnTo>
                  <a:pt x="894969" y="874156"/>
                </a:lnTo>
                <a:lnTo>
                  <a:pt x="865444" y="900873"/>
                </a:lnTo>
                <a:lnTo>
                  <a:pt x="833884" y="925336"/>
                </a:lnTo>
                <a:lnTo>
                  <a:pt x="800421" y="947414"/>
                </a:lnTo>
                <a:lnTo>
                  <a:pt x="765191" y="966976"/>
                </a:lnTo>
                <a:lnTo>
                  <a:pt x="728329" y="983890"/>
                </a:lnTo>
                <a:lnTo>
                  <a:pt x="689969" y="998024"/>
                </a:lnTo>
                <a:lnTo>
                  <a:pt x="650247" y="1009247"/>
                </a:lnTo>
                <a:lnTo>
                  <a:pt x="609298" y="1017426"/>
                </a:lnTo>
                <a:lnTo>
                  <a:pt x="567256" y="1022430"/>
                </a:lnTo>
                <a:lnTo>
                  <a:pt x="524256" y="1024127"/>
                </a:lnTo>
                <a:lnTo>
                  <a:pt x="481255" y="1022430"/>
                </a:lnTo>
                <a:lnTo>
                  <a:pt x="439213" y="1017426"/>
                </a:lnTo>
                <a:lnTo>
                  <a:pt x="398264" y="1009247"/>
                </a:lnTo>
                <a:lnTo>
                  <a:pt x="358542" y="998024"/>
                </a:lnTo>
                <a:lnTo>
                  <a:pt x="320182" y="983890"/>
                </a:lnTo>
                <a:lnTo>
                  <a:pt x="283320" y="966976"/>
                </a:lnTo>
                <a:lnTo>
                  <a:pt x="248090" y="947414"/>
                </a:lnTo>
                <a:lnTo>
                  <a:pt x="214627" y="925336"/>
                </a:lnTo>
                <a:lnTo>
                  <a:pt x="183067" y="900873"/>
                </a:lnTo>
                <a:lnTo>
                  <a:pt x="153542" y="874156"/>
                </a:lnTo>
                <a:lnTo>
                  <a:pt x="126190" y="845319"/>
                </a:lnTo>
                <a:lnTo>
                  <a:pt x="101144" y="814492"/>
                </a:lnTo>
                <a:lnTo>
                  <a:pt x="78540" y="781808"/>
                </a:lnTo>
                <a:lnTo>
                  <a:pt x="58512" y="747397"/>
                </a:lnTo>
                <a:lnTo>
                  <a:pt x="41195" y="711392"/>
                </a:lnTo>
                <a:lnTo>
                  <a:pt x="26724" y="673924"/>
                </a:lnTo>
                <a:lnTo>
                  <a:pt x="15235" y="635126"/>
                </a:lnTo>
                <a:lnTo>
                  <a:pt x="6861" y="595129"/>
                </a:lnTo>
                <a:lnTo>
                  <a:pt x="1737" y="554064"/>
                </a:lnTo>
                <a:lnTo>
                  <a:pt x="0" y="512063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0">
            <a:extLst>
              <a:ext uri="{FF2B5EF4-FFF2-40B4-BE49-F238E27FC236}">
                <a16:creationId xmlns:a16="http://schemas.microsoft.com/office/drawing/2014/main" id="{F5C95D61-76C9-4DDA-AD98-9E47151E4FB0}"/>
              </a:ext>
            </a:extLst>
          </p:cNvPr>
          <p:cNvSpPr txBox="1"/>
          <p:nvPr/>
        </p:nvSpPr>
        <p:spPr>
          <a:xfrm>
            <a:off x="7512177" y="2986404"/>
            <a:ext cx="476884" cy="5549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b="1" dirty="0">
                <a:solidFill>
                  <a:prstClr val="black"/>
                </a:solidFill>
                <a:latin typeface="Tahoma"/>
                <a:cs typeface="Tahoma"/>
              </a:rPr>
              <a:t>ก.ย.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r>
              <a:rPr b="1" dirty="0">
                <a:solidFill>
                  <a:prstClr val="black"/>
                </a:solidFill>
                <a:latin typeface="Tahoma"/>
                <a:cs typeface="Tahoma"/>
              </a:rPr>
              <a:t>64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5" name="object 81">
            <a:extLst>
              <a:ext uri="{FF2B5EF4-FFF2-40B4-BE49-F238E27FC236}">
                <a16:creationId xmlns:a16="http://schemas.microsoft.com/office/drawing/2014/main" id="{F8AAB6D1-8D85-48B0-9451-BC63BEF58131}"/>
              </a:ext>
            </a:extLst>
          </p:cNvPr>
          <p:cNvSpPr/>
          <p:nvPr/>
        </p:nvSpPr>
        <p:spPr>
          <a:xfrm>
            <a:off x="3189732" y="2755392"/>
            <a:ext cx="1048512" cy="1022604"/>
          </a:xfrm>
          <a:custGeom>
            <a:avLst/>
            <a:gdLst/>
            <a:ahLst/>
            <a:cxnLst/>
            <a:rect l="l" t="t" r="r" b="b"/>
            <a:pathLst>
              <a:path w="1048512" h="1022603">
                <a:moveTo>
                  <a:pt x="524256" y="0"/>
                </a:moveTo>
                <a:lnTo>
                  <a:pt x="481255" y="1694"/>
                </a:lnTo>
                <a:lnTo>
                  <a:pt x="439213" y="6690"/>
                </a:lnTo>
                <a:lnTo>
                  <a:pt x="398264" y="14856"/>
                </a:lnTo>
                <a:lnTo>
                  <a:pt x="358542" y="26060"/>
                </a:lnTo>
                <a:lnTo>
                  <a:pt x="320182" y="40171"/>
                </a:lnTo>
                <a:lnTo>
                  <a:pt x="283320" y="57058"/>
                </a:lnTo>
                <a:lnTo>
                  <a:pt x="248090" y="76589"/>
                </a:lnTo>
                <a:lnTo>
                  <a:pt x="214627" y="98633"/>
                </a:lnTo>
                <a:lnTo>
                  <a:pt x="183067" y="123058"/>
                </a:lnTo>
                <a:lnTo>
                  <a:pt x="153543" y="149733"/>
                </a:lnTo>
                <a:lnTo>
                  <a:pt x="126190" y="178526"/>
                </a:lnTo>
                <a:lnTo>
                  <a:pt x="101144" y="209306"/>
                </a:lnTo>
                <a:lnTo>
                  <a:pt x="78540" y="241941"/>
                </a:lnTo>
                <a:lnTo>
                  <a:pt x="58512" y="276301"/>
                </a:lnTo>
                <a:lnTo>
                  <a:pt x="41195" y="312253"/>
                </a:lnTo>
                <a:lnTo>
                  <a:pt x="26724" y="349666"/>
                </a:lnTo>
                <a:lnTo>
                  <a:pt x="15235" y="388409"/>
                </a:lnTo>
                <a:lnTo>
                  <a:pt x="6861" y="428350"/>
                </a:lnTo>
                <a:lnTo>
                  <a:pt x="1737" y="469358"/>
                </a:lnTo>
                <a:lnTo>
                  <a:pt x="0" y="511302"/>
                </a:lnTo>
                <a:lnTo>
                  <a:pt x="1737" y="553228"/>
                </a:lnTo>
                <a:lnTo>
                  <a:pt x="6861" y="594222"/>
                </a:lnTo>
                <a:lnTo>
                  <a:pt x="15235" y="634153"/>
                </a:lnTo>
                <a:lnTo>
                  <a:pt x="26724" y="672888"/>
                </a:lnTo>
                <a:lnTo>
                  <a:pt x="41195" y="710297"/>
                </a:lnTo>
                <a:lnTo>
                  <a:pt x="58512" y="746246"/>
                </a:lnTo>
                <a:lnTo>
                  <a:pt x="78540" y="780605"/>
                </a:lnTo>
                <a:lnTo>
                  <a:pt x="101144" y="813242"/>
                </a:lnTo>
                <a:lnTo>
                  <a:pt x="126190" y="844026"/>
                </a:lnTo>
                <a:lnTo>
                  <a:pt x="153543" y="872823"/>
                </a:lnTo>
                <a:lnTo>
                  <a:pt x="183067" y="899503"/>
                </a:lnTo>
                <a:lnTo>
                  <a:pt x="214627" y="923934"/>
                </a:lnTo>
                <a:lnTo>
                  <a:pt x="248090" y="945984"/>
                </a:lnTo>
                <a:lnTo>
                  <a:pt x="283320" y="965521"/>
                </a:lnTo>
                <a:lnTo>
                  <a:pt x="320182" y="982414"/>
                </a:lnTo>
                <a:lnTo>
                  <a:pt x="358542" y="996531"/>
                </a:lnTo>
                <a:lnTo>
                  <a:pt x="398264" y="1007740"/>
                </a:lnTo>
                <a:lnTo>
                  <a:pt x="439213" y="1015910"/>
                </a:lnTo>
                <a:lnTo>
                  <a:pt x="481255" y="1020908"/>
                </a:lnTo>
                <a:lnTo>
                  <a:pt x="524256" y="1022604"/>
                </a:lnTo>
                <a:lnTo>
                  <a:pt x="567256" y="1020908"/>
                </a:lnTo>
                <a:lnTo>
                  <a:pt x="609298" y="1015910"/>
                </a:lnTo>
                <a:lnTo>
                  <a:pt x="650247" y="1007740"/>
                </a:lnTo>
                <a:lnTo>
                  <a:pt x="689969" y="996531"/>
                </a:lnTo>
                <a:lnTo>
                  <a:pt x="728329" y="982414"/>
                </a:lnTo>
                <a:lnTo>
                  <a:pt x="765191" y="965521"/>
                </a:lnTo>
                <a:lnTo>
                  <a:pt x="800421" y="945984"/>
                </a:lnTo>
                <a:lnTo>
                  <a:pt x="833884" y="923934"/>
                </a:lnTo>
                <a:lnTo>
                  <a:pt x="865444" y="899503"/>
                </a:lnTo>
                <a:lnTo>
                  <a:pt x="894969" y="872823"/>
                </a:lnTo>
                <a:lnTo>
                  <a:pt x="922321" y="844026"/>
                </a:lnTo>
                <a:lnTo>
                  <a:pt x="947367" y="813242"/>
                </a:lnTo>
                <a:lnTo>
                  <a:pt x="969971" y="780605"/>
                </a:lnTo>
                <a:lnTo>
                  <a:pt x="989999" y="746246"/>
                </a:lnTo>
                <a:lnTo>
                  <a:pt x="1007316" y="710297"/>
                </a:lnTo>
                <a:lnTo>
                  <a:pt x="1021787" y="672888"/>
                </a:lnTo>
                <a:lnTo>
                  <a:pt x="1033276" y="634153"/>
                </a:lnTo>
                <a:lnTo>
                  <a:pt x="1041650" y="594222"/>
                </a:lnTo>
                <a:lnTo>
                  <a:pt x="1046774" y="553228"/>
                </a:lnTo>
                <a:lnTo>
                  <a:pt x="1048512" y="511302"/>
                </a:lnTo>
                <a:lnTo>
                  <a:pt x="1046774" y="469358"/>
                </a:lnTo>
                <a:lnTo>
                  <a:pt x="1041650" y="428350"/>
                </a:lnTo>
                <a:lnTo>
                  <a:pt x="1033276" y="388409"/>
                </a:lnTo>
                <a:lnTo>
                  <a:pt x="1021787" y="349666"/>
                </a:lnTo>
                <a:lnTo>
                  <a:pt x="1007316" y="312253"/>
                </a:lnTo>
                <a:lnTo>
                  <a:pt x="989999" y="276301"/>
                </a:lnTo>
                <a:lnTo>
                  <a:pt x="969971" y="241941"/>
                </a:lnTo>
                <a:lnTo>
                  <a:pt x="947367" y="209306"/>
                </a:lnTo>
                <a:lnTo>
                  <a:pt x="922321" y="178526"/>
                </a:lnTo>
                <a:lnTo>
                  <a:pt x="894969" y="149733"/>
                </a:lnTo>
                <a:lnTo>
                  <a:pt x="865444" y="123058"/>
                </a:lnTo>
                <a:lnTo>
                  <a:pt x="833884" y="98633"/>
                </a:lnTo>
                <a:lnTo>
                  <a:pt x="800421" y="76589"/>
                </a:lnTo>
                <a:lnTo>
                  <a:pt x="765191" y="57058"/>
                </a:lnTo>
                <a:lnTo>
                  <a:pt x="728329" y="40171"/>
                </a:lnTo>
                <a:lnTo>
                  <a:pt x="689969" y="26060"/>
                </a:lnTo>
                <a:lnTo>
                  <a:pt x="650247" y="14856"/>
                </a:lnTo>
                <a:lnTo>
                  <a:pt x="609298" y="6690"/>
                </a:lnTo>
                <a:lnTo>
                  <a:pt x="567256" y="1694"/>
                </a:lnTo>
                <a:lnTo>
                  <a:pt x="524256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2">
            <a:extLst>
              <a:ext uri="{FF2B5EF4-FFF2-40B4-BE49-F238E27FC236}">
                <a16:creationId xmlns:a16="http://schemas.microsoft.com/office/drawing/2014/main" id="{370487DF-9987-48D6-AC6A-19FE21110B51}"/>
              </a:ext>
            </a:extLst>
          </p:cNvPr>
          <p:cNvSpPr/>
          <p:nvPr/>
        </p:nvSpPr>
        <p:spPr>
          <a:xfrm>
            <a:off x="3189732" y="2755392"/>
            <a:ext cx="1048512" cy="1022604"/>
          </a:xfrm>
          <a:custGeom>
            <a:avLst/>
            <a:gdLst/>
            <a:ahLst/>
            <a:cxnLst/>
            <a:rect l="l" t="t" r="r" b="b"/>
            <a:pathLst>
              <a:path w="1048512" h="1022603">
                <a:moveTo>
                  <a:pt x="0" y="511302"/>
                </a:moveTo>
                <a:lnTo>
                  <a:pt x="1737" y="469358"/>
                </a:lnTo>
                <a:lnTo>
                  <a:pt x="6861" y="428350"/>
                </a:lnTo>
                <a:lnTo>
                  <a:pt x="15235" y="388409"/>
                </a:lnTo>
                <a:lnTo>
                  <a:pt x="26724" y="349666"/>
                </a:lnTo>
                <a:lnTo>
                  <a:pt x="41195" y="312253"/>
                </a:lnTo>
                <a:lnTo>
                  <a:pt x="58512" y="276301"/>
                </a:lnTo>
                <a:lnTo>
                  <a:pt x="78540" y="241941"/>
                </a:lnTo>
                <a:lnTo>
                  <a:pt x="101144" y="209306"/>
                </a:lnTo>
                <a:lnTo>
                  <a:pt x="126190" y="178526"/>
                </a:lnTo>
                <a:lnTo>
                  <a:pt x="153543" y="149733"/>
                </a:lnTo>
                <a:lnTo>
                  <a:pt x="183067" y="123058"/>
                </a:lnTo>
                <a:lnTo>
                  <a:pt x="214627" y="98633"/>
                </a:lnTo>
                <a:lnTo>
                  <a:pt x="248090" y="76589"/>
                </a:lnTo>
                <a:lnTo>
                  <a:pt x="283320" y="57058"/>
                </a:lnTo>
                <a:lnTo>
                  <a:pt x="320182" y="40171"/>
                </a:lnTo>
                <a:lnTo>
                  <a:pt x="358542" y="26060"/>
                </a:lnTo>
                <a:lnTo>
                  <a:pt x="398264" y="14856"/>
                </a:lnTo>
                <a:lnTo>
                  <a:pt x="439213" y="6690"/>
                </a:lnTo>
                <a:lnTo>
                  <a:pt x="481255" y="1694"/>
                </a:lnTo>
                <a:lnTo>
                  <a:pt x="524256" y="0"/>
                </a:lnTo>
                <a:lnTo>
                  <a:pt x="567256" y="1694"/>
                </a:lnTo>
                <a:lnTo>
                  <a:pt x="609298" y="6690"/>
                </a:lnTo>
                <a:lnTo>
                  <a:pt x="650247" y="14856"/>
                </a:lnTo>
                <a:lnTo>
                  <a:pt x="689969" y="26060"/>
                </a:lnTo>
                <a:lnTo>
                  <a:pt x="728329" y="40171"/>
                </a:lnTo>
                <a:lnTo>
                  <a:pt x="765191" y="57058"/>
                </a:lnTo>
                <a:lnTo>
                  <a:pt x="800421" y="76589"/>
                </a:lnTo>
                <a:lnTo>
                  <a:pt x="833884" y="98633"/>
                </a:lnTo>
                <a:lnTo>
                  <a:pt x="865444" y="123058"/>
                </a:lnTo>
                <a:lnTo>
                  <a:pt x="894969" y="149733"/>
                </a:lnTo>
                <a:lnTo>
                  <a:pt x="922321" y="178526"/>
                </a:lnTo>
                <a:lnTo>
                  <a:pt x="947367" y="209306"/>
                </a:lnTo>
                <a:lnTo>
                  <a:pt x="969971" y="241941"/>
                </a:lnTo>
                <a:lnTo>
                  <a:pt x="989999" y="276301"/>
                </a:lnTo>
                <a:lnTo>
                  <a:pt x="1007316" y="312253"/>
                </a:lnTo>
                <a:lnTo>
                  <a:pt x="1021787" y="349666"/>
                </a:lnTo>
                <a:lnTo>
                  <a:pt x="1033276" y="388409"/>
                </a:lnTo>
                <a:lnTo>
                  <a:pt x="1041650" y="428350"/>
                </a:lnTo>
                <a:lnTo>
                  <a:pt x="1046774" y="469358"/>
                </a:lnTo>
                <a:lnTo>
                  <a:pt x="1048512" y="511302"/>
                </a:lnTo>
                <a:lnTo>
                  <a:pt x="1046774" y="553228"/>
                </a:lnTo>
                <a:lnTo>
                  <a:pt x="1041650" y="594222"/>
                </a:lnTo>
                <a:lnTo>
                  <a:pt x="1033276" y="634153"/>
                </a:lnTo>
                <a:lnTo>
                  <a:pt x="1021787" y="672888"/>
                </a:lnTo>
                <a:lnTo>
                  <a:pt x="1007316" y="710297"/>
                </a:lnTo>
                <a:lnTo>
                  <a:pt x="989999" y="746246"/>
                </a:lnTo>
                <a:lnTo>
                  <a:pt x="969971" y="780605"/>
                </a:lnTo>
                <a:lnTo>
                  <a:pt x="947367" y="813242"/>
                </a:lnTo>
                <a:lnTo>
                  <a:pt x="922321" y="844026"/>
                </a:lnTo>
                <a:lnTo>
                  <a:pt x="894969" y="872823"/>
                </a:lnTo>
                <a:lnTo>
                  <a:pt x="865444" y="899503"/>
                </a:lnTo>
                <a:lnTo>
                  <a:pt x="833884" y="923934"/>
                </a:lnTo>
                <a:lnTo>
                  <a:pt x="800421" y="945984"/>
                </a:lnTo>
                <a:lnTo>
                  <a:pt x="765191" y="965521"/>
                </a:lnTo>
                <a:lnTo>
                  <a:pt x="728329" y="982414"/>
                </a:lnTo>
                <a:lnTo>
                  <a:pt x="689969" y="996531"/>
                </a:lnTo>
                <a:lnTo>
                  <a:pt x="650247" y="1007740"/>
                </a:lnTo>
                <a:lnTo>
                  <a:pt x="609298" y="1015910"/>
                </a:lnTo>
                <a:lnTo>
                  <a:pt x="567256" y="1020908"/>
                </a:lnTo>
                <a:lnTo>
                  <a:pt x="524256" y="1022604"/>
                </a:lnTo>
                <a:lnTo>
                  <a:pt x="481255" y="1020908"/>
                </a:lnTo>
                <a:lnTo>
                  <a:pt x="439213" y="1015910"/>
                </a:lnTo>
                <a:lnTo>
                  <a:pt x="398264" y="1007740"/>
                </a:lnTo>
                <a:lnTo>
                  <a:pt x="358542" y="996531"/>
                </a:lnTo>
                <a:lnTo>
                  <a:pt x="320182" y="982414"/>
                </a:lnTo>
                <a:lnTo>
                  <a:pt x="283320" y="965521"/>
                </a:lnTo>
                <a:lnTo>
                  <a:pt x="248090" y="945984"/>
                </a:lnTo>
                <a:lnTo>
                  <a:pt x="214627" y="923934"/>
                </a:lnTo>
                <a:lnTo>
                  <a:pt x="183067" y="899503"/>
                </a:lnTo>
                <a:lnTo>
                  <a:pt x="153543" y="872823"/>
                </a:lnTo>
                <a:lnTo>
                  <a:pt x="126190" y="844026"/>
                </a:lnTo>
                <a:lnTo>
                  <a:pt x="101144" y="813242"/>
                </a:lnTo>
                <a:lnTo>
                  <a:pt x="78540" y="780605"/>
                </a:lnTo>
                <a:lnTo>
                  <a:pt x="58512" y="746246"/>
                </a:lnTo>
                <a:lnTo>
                  <a:pt x="41195" y="710297"/>
                </a:lnTo>
                <a:lnTo>
                  <a:pt x="26724" y="672888"/>
                </a:lnTo>
                <a:lnTo>
                  <a:pt x="15235" y="634153"/>
                </a:lnTo>
                <a:lnTo>
                  <a:pt x="6861" y="594222"/>
                </a:lnTo>
                <a:lnTo>
                  <a:pt x="1737" y="553228"/>
                </a:lnTo>
                <a:lnTo>
                  <a:pt x="0" y="511302"/>
                </a:lnTo>
                <a:close/>
              </a:path>
            </a:pathLst>
          </a:custGeom>
          <a:ln w="12700">
            <a:solidFill>
              <a:srgbClr val="2E528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3">
            <a:extLst>
              <a:ext uri="{FF2B5EF4-FFF2-40B4-BE49-F238E27FC236}">
                <a16:creationId xmlns:a16="http://schemas.microsoft.com/office/drawing/2014/main" id="{E7635629-BB24-4DB2-B86C-EC7EF0493E3B}"/>
              </a:ext>
            </a:extLst>
          </p:cNvPr>
          <p:cNvSpPr txBox="1"/>
          <p:nvPr/>
        </p:nvSpPr>
        <p:spPr>
          <a:xfrm>
            <a:off x="3216020" y="3020948"/>
            <a:ext cx="1009650" cy="49466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sz="1600" b="1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</a:t>
            </a:r>
            <a:r>
              <a:rPr sz="1600" b="1" spc="-2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</a:t>
            </a:r>
            <a:r>
              <a:rPr sz="16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sz="16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</a:t>
            </a:r>
            <a:r>
              <a:rPr sz="16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sz="16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sz="1600" b="1" spc="-1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</a:t>
            </a:r>
            <a:r>
              <a:rPr sz="16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sz="1600" b="1" spc="-2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</a:t>
            </a:r>
            <a:r>
              <a:rPr sz="1600" b="1" spc="-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sz="16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</a:t>
            </a:r>
            <a:endParaRPr sz="1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object 84">
            <a:extLst>
              <a:ext uri="{FF2B5EF4-FFF2-40B4-BE49-F238E27FC236}">
                <a16:creationId xmlns:a16="http://schemas.microsoft.com/office/drawing/2014/main" id="{6D06649F-4A3A-4983-9C84-A2CD62668F1B}"/>
              </a:ext>
            </a:extLst>
          </p:cNvPr>
          <p:cNvSpPr/>
          <p:nvPr/>
        </p:nvSpPr>
        <p:spPr>
          <a:xfrm>
            <a:off x="3535298" y="5743453"/>
            <a:ext cx="5469635" cy="620268"/>
          </a:xfrm>
          <a:custGeom>
            <a:avLst/>
            <a:gdLst/>
            <a:ahLst/>
            <a:cxnLst/>
            <a:rect l="l" t="t" r="r" b="b"/>
            <a:pathLst>
              <a:path w="5469635" h="620268">
                <a:moveTo>
                  <a:pt x="0" y="620268"/>
                </a:moveTo>
                <a:lnTo>
                  <a:pt x="5469635" y="620268"/>
                </a:lnTo>
                <a:lnTo>
                  <a:pt x="5469635" y="0"/>
                </a:lnTo>
                <a:lnTo>
                  <a:pt x="0" y="0"/>
                </a:lnTo>
                <a:lnTo>
                  <a:pt x="0" y="620268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5">
            <a:extLst>
              <a:ext uri="{FF2B5EF4-FFF2-40B4-BE49-F238E27FC236}">
                <a16:creationId xmlns:a16="http://schemas.microsoft.com/office/drawing/2014/main" id="{E50CC45D-D01C-47D9-B418-2D6CF766ECD6}"/>
              </a:ext>
            </a:extLst>
          </p:cNvPr>
          <p:cNvSpPr/>
          <p:nvPr/>
        </p:nvSpPr>
        <p:spPr>
          <a:xfrm>
            <a:off x="3512293" y="5753332"/>
            <a:ext cx="5469635" cy="620268"/>
          </a:xfrm>
          <a:custGeom>
            <a:avLst/>
            <a:gdLst/>
            <a:ahLst/>
            <a:cxnLst/>
            <a:rect l="l" t="t" r="r" b="b"/>
            <a:pathLst>
              <a:path w="5469635" h="620268">
                <a:moveTo>
                  <a:pt x="0" y="620268"/>
                </a:moveTo>
                <a:lnTo>
                  <a:pt x="5469635" y="620268"/>
                </a:lnTo>
                <a:lnTo>
                  <a:pt x="5469635" y="0"/>
                </a:lnTo>
                <a:lnTo>
                  <a:pt x="0" y="0"/>
                </a:lnTo>
                <a:lnTo>
                  <a:pt x="0" y="620268"/>
                </a:lnTo>
                <a:close/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86">
            <a:extLst>
              <a:ext uri="{FF2B5EF4-FFF2-40B4-BE49-F238E27FC236}">
                <a16:creationId xmlns:a16="http://schemas.microsoft.com/office/drawing/2014/main" id="{A2EC9600-1268-49DE-8C0A-72C3CA0F101E}"/>
              </a:ext>
            </a:extLst>
          </p:cNvPr>
          <p:cNvSpPr txBox="1"/>
          <p:nvPr/>
        </p:nvSpPr>
        <p:spPr>
          <a:xfrm>
            <a:off x="3851147" y="5807562"/>
            <a:ext cx="5394960" cy="5118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0320">
              <a:spcBef>
                <a:spcPts val="130"/>
              </a:spcBef>
            </a:pPr>
            <a:r>
              <a:rPr lang="th-TH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ปรับการรายงานตำบล </a:t>
            </a:r>
            <a:r>
              <a:rPr lang="en-US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Profile : </a:t>
            </a:r>
            <a:r>
              <a:rPr lang="th-TH" sz="16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จาก  3 ครั้ง เป็น 4 ครั้ง</a:t>
            </a:r>
            <a:br>
              <a:rPr lang="th-TH" sz="16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ปิดระบบการกรอกข้อมูลภายใน</a:t>
            </a:r>
            <a:r>
              <a:rPr lang="th-TH" sz="16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วันที่ 2 ของเดือนถัดไป</a:t>
            </a:r>
            <a:endParaRPr sz="1600" dirty="0">
              <a:solidFill>
                <a:srgbClr val="FF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object 88">
            <a:extLst>
              <a:ext uri="{FF2B5EF4-FFF2-40B4-BE49-F238E27FC236}">
                <a16:creationId xmlns:a16="http://schemas.microsoft.com/office/drawing/2014/main" id="{CC26F5E4-FBAC-4E2D-AC98-A76F212F01D0}"/>
              </a:ext>
            </a:extLst>
          </p:cNvPr>
          <p:cNvSpPr txBox="1"/>
          <p:nvPr/>
        </p:nvSpPr>
        <p:spPr>
          <a:xfrm>
            <a:off x="10984230" y="6477914"/>
            <a:ext cx="1021080" cy="2806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20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สค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.</a:t>
            </a:r>
            <a:r>
              <a:rPr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64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3" name="object 89">
            <a:extLst>
              <a:ext uri="{FF2B5EF4-FFF2-40B4-BE49-F238E27FC236}">
                <a16:creationId xmlns:a16="http://schemas.microsoft.com/office/drawing/2014/main" id="{64E6908D-C7FC-4EE7-90D2-3890205DE065}"/>
              </a:ext>
            </a:extLst>
          </p:cNvPr>
          <p:cNvSpPr/>
          <p:nvPr/>
        </p:nvSpPr>
        <p:spPr>
          <a:xfrm>
            <a:off x="4506467" y="2129027"/>
            <a:ext cx="2558795" cy="338327"/>
          </a:xfrm>
          <a:custGeom>
            <a:avLst/>
            <a:gdLst/>
            <a:ahLst/>
            <a:cxnLst/>
            <a:rect l="l" t="t" r="r" b="b"/>
            <a:pathLst>
              <a:path w="2558796" h="338327">
                <a:moveTo>
                  <a:pt x="0" y="338327"/>
                </a:moveTo>
                <a:lnTo>
                  <a:pt x="2558795" y="338327"/>
                </a:lnTo>
                <a:lnTo>
                  <a:pt x="2558795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endParaRPr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0">
            <a:extLst>
              <a:ext uri="{FF2B5EF4-FFF2-40B4-BE49-F238E27FC236}">
                <a16:creationId xmlns:a16="http://schemas.microsoft.com/office/drawing/2014/main" id="{5BABAD77-0D50-4184-A72A-BF3176F0E0B4}"/>
              </a:ext>
            </a:extLst>
          </p:cNvPr>
          <p:cNvSpPr/>
          <p:nvPr/>
        </p:nvSpPr>
        <p:spPr>
          <a:xfrm>
            <a:off x="4506467" y="2129027"/>
            <a:ext cx="2558795" cy="338327"/>
          </a:xfrm>
          <a:custGeom>
            <a:avLst/>
            <a:gdLst/>
            <a:ahLst/>
            <a:cxnLst/>
            <a:rect l="l" t="t" r="r" b="b"/>
            <a:pathLst>
              <a:path w="2558796" h="338327">
                <a:moveTo>
                  <a:pt x="0" y="338327"/>
                </a:moveTo>
                <a:lnTo>
                  <a:pt x="2558795" y="338327"/>
                </a:lnTo>
                <a:lnTo>
                  <a:pt x="2558795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ln w="9525">
            <a:solidFill>
              <a:srgbClr val="4471C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1">
            <a:extLst>
              <a:ext uri="{FF2B5EF4-FFF2-40B4-BE49-F238E27FC236}">
                <a16:creationId xmlns:a16="http://schemas.microsoft.com/office/drawing/2014/main" id="{4C7B7EEE-ABE1-4516-A8D8-04B88BFFB983}"/>
              </a:ext>
            </a:extLst>
          </p:cNvPr>
          <p:cNvSpPr txBox="1"/>
          <p:nvPr/>
        </p:nvSpPr>
        <p:spPr>
          <a:xfrm>
            <a:off x="4608957" y="2163826"/>
            <a:ext cx="2353945" cy="25082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/>
            <a:r>
              <a:rPr sz="2000" b="1" spc="-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sz="2000" b="1" spc="-2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</a:t>
            </a:r>
            <a:r>
              <a:rPr sz="2000" b="1" spc="-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sz="2000" b="1" spc="1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1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1*</a:t>
            </a:r>
            <a:r>
              <a:rPr sz="2000" b="1" spc="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1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sz="2000" b="1" spc="2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1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</a:t>
            </a:r>
            <a:r>
              <a:rPr sz="2000" b="1" spc="1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2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</a:t>
            </a:r>
            <a:r>
              <a:rPr sz="2000" b="1" spc="-37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sz="20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</a:t>
            </a:r>
            <a:r>
              <a:rPr sz="2000" b="1" spc="-1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2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</a:t>
            </a:r>
            <a:r>
              <a:rPr sz="2000" b="1" spc="-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sz="2000" b="1" spc="1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1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-2</a:t>
            </a:r>
            <a:r>
              <a:rPr sz="2000" b="1" spc="2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sz="2000" b="1" spc="-2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</a:t>
            </a:r>
            <a:r>
              <a:rPr sz="2000" b="1" spc="-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sz="2000" b="1" spc="-2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sz="2000" b="1" spc="-5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sz="20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" name="object 94">
            <a:extLst>
              <a:ext uri="{FF2B5EF4-FFF2-40B4-BE49-F238E27FC236}">
                <a16:creationId xmlns:a16="http://schemas.microsoft.com/office/drawing/2014/main" id="{0309ACD5-B3E5-4B63-A4D4-A2AB7D0B5D46}"/>
              </a:ext>
            </a:extLst>
          </p:cNvPr>
          <p:cNvSpPr/>
          <p:nvPr/>
        </p:nvSpPr>
        <p:spPr>
          <a:xfrm>
            <a:off x="11492483" y="4697130"/>
            <a:ext cx="288036" cy="254508"/>
          </a:xfrm>
          <a:custGeom>
            <a:avLst/>
            <a:gdLst/>
            <a:ahLst/>
            <a:cxnLst/>
            <a:rect l="l" t="t" r="r" b="b"/>
            <a:pathLst>
              <a:path w="288036" h="254508">
                <a:moveTo>
                  <a:pt x="288036" y="97155"/>
                </a:moveTo>
                <a:lnTo>
                  <a:pt x="0" y="97155"/>
                </a:lnTo>
                <a:lnTo>
                  <a:pt x="89026" y="157289"/>
                </a:lnTo>
                <a:lnTo>
                  <a:pt x="54991" y="254508"/>
                </a:lnTo>
                <a:lnTo>
                  <a:pt x="144018" y="194424"/>
                </a:lnTo>
                <a:lnTo>
                  <a:pt x="212009" y="194424"/>
                </a:lnTo>
                <a:lnTo>
                  <a:pt x="199008" y="157289"/>
                </a:lnTo>
                <a:lnTo>
                  <a:pt x="288036" y="97155"/>
                </a:lnTo>
                <a:close/>
              </a:path>
              <a:path w="288036" h="254508">
                <a:moveTo>
                  <a:pt x="212009" y="194424"/>
                </a:moveTo>
                <a:lnTo>
                  <a:pt x="144018" y="194424"/>
                </a:lnTo>
                <a:lnTo>
                  <a:pt x="233045" y="254508"/>
                </a:lnTo>
                <a:lnTo>
                  <a:pt x="212009" y="194424"/>
                </a:lnTo>
                <a:close/>
              </a:path>
              <a:path w="288036" h="254508">
                <a:moveTo>
                  <a:pt x="144018" y="0"/>
                </a:moveTo>
                <a:lnTo>
                  <a:pt x="109981" y="97155"/>
                </a:lnTo>
                <a:lnTo>
                  <a:pt x="178053" y="97155"/>
                </a:lnTo>
                <a:lnTo>
                  <a:pt x="144018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5">
            <a:extLst>
              <a:ext uri="{FF2B5EF4-FFF2-40B4-BE49-F238E27FC236}">
                <a16:creationId xmlns:a16="http://schemas.microsoft.com/office/drawing/2014/main" id="{2B04BBFF-894F-406C-AC10-BCA13879DE54}"/>
              </a:ext>
            </a:extLst>
          </p:cNvPr>
          <p:cNvSpPr/>
          <p:nvPr/>
        </p:nvSpPr>
        <p:spPr>
          <a:xfrm>
            <a:off x="11492483" y="4703707"/>
            <a:ext cx="288036" cy="254508"/>
          </a:xfrm>
          <a:custGeom>
            <a:avLst/>
            <a:gdLst/>
            <a:ahLst/>
            <a:cxnLst/>
            <a:rect l="l" t="t" r="r" b="b"/>
            <a:pathLst>
              <a:path w="288036" h="254508">
                <a:moveTo>
                  <a:pt x="0" y="97155"/>
                </a:moveTo>
                <a:lnTo>
                  <a:pt x="109981" y="97155"/>
                </a:lnTo>
                <a:lnTo>
                  <a:pt x="144018" y="0"/>
                </a:lnTo>
                <a:lnTo>
                  <a:pt x="178053" y="97155"/>
                </a:lnTo>
                <a:lnTo>
                  <a:pt x="288036" y="97155"/>
                </a:lnTo>
                <a:lnTo>
                  <a:pt x="199008" y="157289"/>
                </a:lnTo>
                <a:lnTo>
                  <a:pt x="233045" y="254508"/>
                </a:lnTo>
                <a:lnTo>
                  <a:pt x="144018" y="194424"/>
                </a:lnTo>
                <a:lnTo>
                  <a:pt x="54991" y="254508"/>
                </a:lnTo>
                <a:lnTo>
                  <a:pt x="89026" y="157289"/>
                </a:lnTo>
                <a:lnTo>
                  <a:pt x="0" y="97155"/>
                </a:lnTo>
                <a:close/>
              </a:path>
            </a:pathLst>
          </a:custGeom>
          <a:ln w="28575">
            <a:solidFill>
              <a:srgbClr val="843B0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98">
            <a:extLst>
              <a:ext uri="{FF2B5EF4-FFF2-40B4-BE49-F238E27FC236}">
                <a16:creationId xmlns:a16="http://schemas.microsoft.com/office/drawing/2014/main" id="{9007897F-F646-4D20-9B01-1E1082B1D302}"/>
              </a:ext>
            </a:extLst>
          </p:cNvPr>
          <p:cNvSpPr/>
          <p:nvPr/>
        </p:nvSpPr>
        <p:spPr>
          <a:xfrm>
            <a:off x="9393445" y="1985560"/>
            <a:ext cx="493776" cy="480317"/>
          </a:xfrm>
          <a:custGeom>
            <a:avLst/>
            <a:gdLst/>
            <a:ahLst/>
            <a:cxnLst/>
            <a:rect l="l" t="t" r="r" b="b"/>
            <a:pathLst>
              <a:path w="289560" h="256032">
                <a:moveTo>
                  <a:pt x="0" y="97789"/>
                </a:moveTo>
                <a:lnTo>
                  <a:pt x="110617" y="97789"/>
                </a:lnTo>
                <a:lnTo>
                  <a:pt x="144779" y="0"/>
                </a:lnTo>
                <a:lnTo>
                  <a:pt x="178943" y="97789"/>
                </a:lnTo>
                <a:lnTo>
                  <a:pt x="289560" y="97789"/>
                </a:lnTo>
                <a:lnTo>
                  <a:pt x="200025" y="158241"/>
                </a:lnTo>
                <a:lnTo>
                  <a:pt x="234315" y="256032"/>
                </a:lnTo>
                <a:lnTo>
                  <a:pt x="144779" y="195579"/>
                </a:lnTo>
                <a:lnTo>
                  <a:pt x="55245" y="256032"/>
                </a:lnTo>
                <a:lnTo>
                  <a:pt x="89535" y="158241"/>
                </a:lnTo>
                <a:lnTo>
                  <a:pt x="0" y="97789"/>
                </a:lnTo>
                <a:close/>
              </a:path>
            </a:pathLst>
          </a:custGeom>
          <a:ln w="28575">
            <a:solidFill>
              <a:srgbClr val="843B0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24">
            <a:extLst>
              <a:ext uri="{FF2B5EF4-FFF2-40B4-BE49-F238E27FC236}">
                <a16:creationId xmlns:a16="http://schemas.microsoft.com/office/drawing/2014/main" id="{986BA82E-3F1B-422B-8EB8-9B53D60C1F9F}"/>
              </a:ext>
            </a:extLst>
          </p:cNvPr>
          <p:cNvSpPr txBox="1"/>
          <p:nvPr/>
        </p:nvSpPr>
        <p:spPr>
          <a:xfrm>
            <a:off x="4632191" y="1379140"/>
            <a:ext cx="2775973" cy="6328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th-TH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แบบสำรวจ </a:t>
            </a:r>
            <a:r>
              <a:rPr lang="en-US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 </a:t>
            </a:r>
            <a:r>
              <a:rPr lang="th-TH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2</a:t>
            </a:r>
            <a:b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รายงานตำบล </a:t>
            </a:r>
            <a:r>
              <a:rPr lang="en-US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Profile </a:t>
            </a:r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</a:t>
            </a:r>
            <a:r>
              <a:rPr lang="en-US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</a:t>
            </a:r>
            <a:endParaRPr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6" name="object 92">
            <a:extLst>
              <a:ext uri="{FF2B5EF4-FFF2-40B4-BE49-F238E27FC236}">
                <a16:creationId xmlns:a16="http://schemas.microsoft.com/office/drawing/2014/main" id="{8BC07F33-D710-4599-80C8-C87268385610}"/>
              </a:ext>
            </a:extLst>
          </p:cNvPr>
          <p:cNvSpPr/>
          <p:nvPr/>
        </p:nvSpPr>
        <p:spPr>
          <a:xfrm>
            <a:off x="6414012" y="4377731"/>
            <a:ext cx="288036" cy="254507"/>
          </a:xfrm>
          <a:custGeom>
            <a:avLst/>
            <a:gdLst/>
            <a:ahLst/>
            <a:cxnLst/>
            <a:rect l="l" t="t" r="r" b="b"/>
            <a:pathLst>
              <a:path w="288036" h="254507">
                <a:moveTo>
                  <a:pt x="288036" y="97154"/>
                </a:moveTo>
                <a:lnTo>
                  <a:pt x="0" y="97154"/>
                </a:lnTo>
                <a:lnTo>
                  <a:pt x="89026" y="157352"/>
                </a:lnTo>
                <a:lnTo>
                  <a:pt x="54990" y="254507"/>
                </a:lnTo>
                <a:lnTo>
                  <a:pt x="144017" y="194436"/>
                </a:lnTo>
                <a:lnTo>
                  <a:pt x="212000" y="194436"/>
                </a:lnTo>
                <a:lnTo>
                  <a:pt x="199009" y="157352"/>
                </a:lnTo>
                <a:lnTo>
                  <a:pt x="288036" y="97154"/>
                </a:lnTo>
                <a:close/>
              </a:path>
              <a:path w="288036" h="254507">
                <a:moveTo>
                  <a:pt x="212000" y="194436"/>
                </a:moveTo>
                <a:lnTo>
                  <a:pt x="144017" y="194436"/>
                </a:lnTo>
                <a:lnTo>
                  <a:pt x="233044" y="254507"/>
                </a:lnTo>
                <a:lnTo>
                  <a:pt x="212000" y="194436"/>
                </a:lnTo>
                <a:close/>
              </a:path>
              <a:path w="288036" h="254507">
                <a:moveTo>
                  <a:pt x="144017" y="0"/>
                </a:moveTo>
                <a:lnTo>
                  <a:pt x="109982" y="97154"/>
                </a:lnTo>
                <a:lnTo>
                  <a:pt x="178054" y="97154"/>
                </a:lnTo>
                <a:lnTo>
                  <a:pt x="14401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93">
            <a:extLst>
              <a:ext uri="{FF2B5EF4-FFF2-40B4-BE49-F238E27FC236}">
                <a16:creationId xmlns:a16="http://schemas.microsoft.com/office/drawing/2014/main" id="{486324A2-160A-416A-8C5B-F63FCD203B8C}"/>
              </a:ext>
            </a:extLst>
          </p:cNvPr>
          <p:cNvSpPr/>
          <p:nvPr/>
        </p:nvSpPr>
        <p:spPr>
          <a:xfrm>
            <a:off x="6412361" y="4371509"/>
            <a:ext cx="288036" cy="254507"/>
          </a:xfrm>
          <a:custGeom>
            <a:avLst/>
            <a:gdLst/>
            <a:ahLst/>
            <a:cxnLst/>
            <a:rect l="l" t="t" r="r" b="b"/>
            <a:pathLst>
              <a:path w="288036" h="254507">
                <a:moveTo>
                  <a:pt x="0" y="97154"/>
                </a:moveTo>
                <a:lnTo>
                  <a:pt x="109982" y="97154"/>
                </a:lnTo>
                <a:lnTo>
                  <a:pt x="144017" y="0"/>
                </a:lnTo>
                <a:lnTo>
                  <a:pt x="178054" y="97154"/>
                </a:lnTo>
                <a:lnTo>
                  <a:pt x="288036" y="97154"/>
                </a:lnTo>
                <a:lnTo>
                  <a:pt x="199009" y="157352"/>
                </a:lnTo>
                <a:lnTo>
                  <a:pt x="233044" y="254507"/>
                </a:lnTo>
                <a:lnTo>
                  <a:pt x="144017" y="194436"/>
                </a:lnTo>
                <a:lnTo>
                  <a:pt x="54990" y="254507"/>
                </a:lnTo>
                <a:lnTo>
                  <a:pt x="89026" y="157352"/>
                </a:lnTo>
                <a:lnTo>
                  <a:pt x="0" y="97154"/>
                </a:lnTo>
                <a:close/>
              </a:path>
            </a:pathLst>
          </a:custGeom>
          <a:ln w="28575">
            <a:solidFill>
              <a:srgbClr val="FFFF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24">
            <a:extLst>
              <a:ext uri="{FF2B5EF4-FFF2-40B4-BE49-F238E27FC236}">
                <a16:creationId xmlns:a16="http://schemas.microsoft.com/office/drawing/2014/main" id="{B275FA33-6982-4C79-8BE7-627D1E7E384B}"/>
              </a:ext>
            </a:extLst>
          </p:cNvPr>
          <p:cNvSpPr txBox="1"/>
          <p:nvPr/>
        </p:nvSpPr>
        <p:spPr>
          <a:xfrm>
            <a:off x="4354547" y="4185775"/>
            <a:ext cx="2396899" cy="7881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b="1" baseline="15873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b="1" spc="247" baseline="15873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รายงานตัวชี้วัด(</a:t>
            </a:r>
            <a:r>
              <a:rPr lang="en-US" b="1" spc="-25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SI)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2</a:t>
            </a:r>
          </a:p>
          <a:p>
            <a:pPr marL="12700"/>
            <a:r>
              <a:rPr lang="th-TH" b="1" spc="-1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รายงานตัวชี้วัด </a:t>
            </a:r>
            <a:r>
              <a:rPr lang="en-US" b="1" spc="-1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(USI) </a:t>
            </a:r>
            <a:r>
              <a:rPr lang="th-TH" b="1" spc="-1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</a:t>
            </a:r>
            <a: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b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แบบสำรวจ </a:t>
            </a:r>
            <a:r>
              <a:rPr lang="en-US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 </a:t>
            </a: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3</a:t>
            </a:r>
          </a:p>
        </p:txBody>
      </p:sp>
      <p:sp>
        <p:nvSpPr>
          <p:cNvPr id="109" name="object 24">
            <a:extLst>
              <a:ext uri="{FF2B5EF4-FFF2-40B4-BE49-F238E27FC236}">
                <a16:creationId xmlns:a16="http://schemas.microsoft.com/office/drawing/2014/main" id="{6080D568-7A8A-468E-AE58-DE4D0D5DD737}"/>
              </a:ext>
            </a:extLst>
          </p:cNvPr>
          <p:cNvSpPr txBox="1"/>
          <p:nvPr/>
        </p:nvSpPr>
        <p:spPr>
          <a:xfrm>
            <a:off x="9168005" y="4221379"/>
            <a:ext cx="2884166" cy="7881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รายงานตำบล </a:t>
            </a:r>
            <a:r>
              <a:rPr lang="en-US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Profile </a:t>
            </a:r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</a:t>
            </a:r>
            <a:r>
              <a:rPr lang="en-US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endParaRPr lang="th-TH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2700"/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รายงานตัวชี้วัด(</a:t>
            </a:r>
            <a:r>
              <a:rPr lang="en-US" b="1" spc="-25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SI)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4</a:t>
            </a:r>
          </a:p>
          <a:p>
            <a:pPr marL="12700"/>
            <a: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รายงานตัวชี้วัด </a:t>
            </a:r>
            <a:r>
              <a:rPr lang="en-US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(USI) </a:t>
            </a:r>
            <a: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</a:t>
            </a:r>
            <a:b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แบบสำรวจ </a:t>
            </a:r>
            <a:r>
              <a:rPr lang="en-US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 </a:t>
            </a: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7</a:t>
            </a:r>
            <a:br>
              <a:rPr lang="th-TH" b="1" spc="-1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b="1" spc="-1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0" name="object 97">
            <a:extLst>
              <a:ext uri="{FF2B5EF4-FFF2-40B4-BE49-F238E27FC236}">
                <a16:creationId xmlns:a16="http://schemas.microsoft.com/office/drawing/2014/main" id="{A2151259-F00B-4997-BD33-27F830751D33}"/>
              </a:ext>
            </a:extLst>
          </p:cNvPr>
          <p:cNvSpPr/>
          <p:nvPr/>
        </p:nvSpPr>
        <p:spPr>
          <a:xfrm>
            <a:off x="9393445" y="1978222"/>
            <a:ext cx="493776" cy="490655"/>
          </a:xfrm>
          <a:custGeom>
            <a:avLst/>
            <a:gdLst/>
            <a:ahLst/>
            <a:cxnLst/>
            <a:rect l="l" t="t" r="r" b="b"/>
            <a:pathLst>
              <a:path w="289560" h="256032">
                <a:moveTo>
                  <a:pt x="289560" y="97789"/>
                </a:moveTo>
                <a:lnTo>
                  <a:pt x="0" y="97789"/>
                </a:lnTo>
                <a:lnTo>
                  <a:pt x="89535" y="158241"/>
                </a:lnTo>
                <a:lnTo>
                  <a:pt x="55245" y="256032"/>
                </a:lnTo>
                <a:lnTo>
                  <a:pt x="144779" y="195579"/>
                </a:lnTo>
                <a:lnTo>
                  <a:pt x="213117" y="195579"/>
                </a:lnTo>
                <a:lnTo>
                  <a:pt x="200025" y="158241"/>
                </a:lnTo>
                <a:lnTo>
                  <a:pt x="289560" y="97789"/>
                </a:lnTo>
                <a:close/>
              </a:path>
              <a:path w="289560" h="256032">
                <a:moveTo>
                  <a:pt x="213117" y="195579"/>
                </a:moveTo>
                <a:lnTo>
                  <a:pt x="144779" y="195579"/>
                </a:lnTo>
                <a:lnTo>
                  <a:pt x="234315" y="256032"/>
                </a:lnTo>
                <a:lnTo>
                  <a:pt x="213117" y="195579"/>
                </a:lnTo>
                <a:close/>
              </a:path>
              <a:path w="289560" h="256032">
                <a:moveTo>
                  <a:pt x="144779" y="0"/>
                </a:moveTo>
                <a:lnTo>
                  <a:pt x="110617" y="97789"/>
                </a:lnTo>
                <a:lnTo>
                  <a:pt x="178943" y="97789"/>
                </a:lnTo>
                <a:lnTo>
                  <a:pt x="14477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24">
            <a:extLst>
              <a:ext uri="{FF2B5EF4-FFF2-40B4-BE49-F238E27FC236}">
                <a16:creationId xmlns:a16="http://schemas.microsoft.com/office/drawing/2014/main" id="{759DF4A2-9431-45AD-95C7-059077DD6037}"/>
              </a:ext>
            </a:extLst>
          </p:cNvPr>
          <p:cNvSpPr txBox="1"/>
          <p:nvPr/>
        </p:nvSpPr>
        <p:spPr>
          <a:xfrm>
            <a:off x="7559806" y="1086667"/>
            <a:ext cx="2884166" cy="7881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รายงานตำบล </a:t>
            </a:r>
            <a:r>
              <a:rPr lang="en-US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Profile </a:t>
            </a:r>
            <a:r>
              <a:rPr lang="th-TH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</a:t>
            </a:r>
          </a:p>
          <a:p>
            <a:pPr marL="12700"/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รายงานตัวชี้วัด(</a:t>
            </a:r>
            <a:r>
              <a:rPr lang="en-US" b="1" spc="-25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SI)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3</a:t>
            </a:r>
          </a:p>
          <a:p>
            <a:pPr marL="12700"/>
            <a: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รายงานตัวชี้วัด </a:t>
            </a:r>
            <a:r>
              <a:rPr lang="en-US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(USI) </a:t>
            </a:r>
            <a: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ครั้งที่ 2</a:t>
            </a:r>
            <a:br>
              <a:rPr lang="th-TH" b="1" spc="-1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แบบสำรวจ </a:t>
            </a:r>
            <a:r>
              <a:rPr lang="en-US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 </a:t>
            </a: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5</a:t>
            </a:r>
            <a:br>
              <a:rPr lang="th-TH" b="1" spc="-1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b="1" spc="-1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5" name="object 9">
            <a:extLst>
              <a:ext uri="{FF2B5EF4-FFF2-40B4-BE49-F238E27FC236}">
                <a16:creationId xmlns:a16="http://schemas.microsoft.com/office/drawing/2014/main" id="{E4F099FE-E250-4690-884F-050360F95EFE}"/>
              </a:ext>
            </a:extLst>
          </p:cNvPr>
          <p:cNvSpPr/>
          <p:nvPr/>
        </p:nvSpPr>
        <p:spPr>
          <a:xfrm>
            <a:off x="6878065" y="3964940"/>
            <a:ext cx="1889760" cy="406236"/>
          </a:xfrm>
          <a:custGeom>
            <a:avLst/>
            <a:gdLst/>
            <a:ahLst/>
            <a:cxnLst/>
            <a:rect l="l" t="t" r="r" b="b"/>
            <a:pathLst>
              <a:path w="1889760" h="821436">
                <a:moveTo>
                  <a:pt x="0" y="821436"/>
                </a:moveTo>
                <a:lnTo>
                  <a:pt x="1889760" y="821436"/>
                </a:lnTo>
                <a:lnTo>
                  <a:pt x="1889760" y="0"/>
                </a:lnTo>
                <a:lnTo>
                  <a:pt x="0" y="0"/>
                </a:lnTo>
                <a:lnTo>
                  <a:pt x="0" y="8214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object 12">
            <a:extLst>
              <a:ext uri="{FF2B5EF4-FFF2-40B4-BE49-F238E27FC236}">
                <a16:creationId xmlns:a16="http://schemas.microsoft.com/office/drawing/2014/main" id="{4A72C4C2-CED4-41F4-8921-40FF3CFCECEE}"/>
              </a:ext>
            </a:extLst>
          </p:cNvPr>
          <p:cNvSpPr txBox="1"/>
          <p:nvPr/>
        </p:nvSpPr>
        <p:spPr>
          <a:xfrm>
            <a:off x="6978159" y="4069102"/>
            <a:ext cx="1706049" cy="3060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spcBef>
                <a:spcPts val="145"/>
              </a:spcBef>
            </a:pPr>
            <a:r>
              <a:rPr lang="th-TH" b="1" spc="-15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แบบสำรวจ </a:t>
            </a:r>
            <a:r>
              <a:rPr b="1" spc="-15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</a:t>
            </a:r>
            <a:r>
              <a:rPr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</a:t>
            </a:r>
            <a:r>
              <a:rPr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ID </a:t>
            </a:r>
            <a:r>
              <a:rPr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b="1" spc="-10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</a:t>
            </a: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endParaRPr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" name="ตัวเชื่อมต่อตรง 2">
            <a:extLst>
              <a:ext uri="{FF2B5EF4-FFF2-40B4-BE49-F238E27FC236}">
                <a16:creationId xmlns:a16="http://schemas.microsoft.com/office/drawing/2014/main" id="{1752BF4C-48D9-4D8C-94DE-6E9EA6D05446}"/>
              </a:ext>
            </a:extLst>
          </p:cNvPr>
          <p:cNvCxnSpPr/>
          <p:nvPr/>
        </p:nvCxnSpPr>
        <p:spPr>
          <a:xfrm>
            <a:off x="7815532" y="3773422"/>
            <a:ext cx="0" cy="1915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ject 9">
            <a:extLst>
              <a:ext uri="{FF2B5EF4-FFF2-40B4-BE49-F238E27FC236}">
                <a16:creationId xmlns:a16="http://schemas.microsoft.com/office/drawing/2014/main" id="{7EB86ACB-8021-4392-BD4A-080F74FBF82C}"/>
              </a:ext>
            </a:extLst>
          </p:cNvPr>
          <p:cNvSpPr/>
          <p:nvPr/>
        </p:nvSpPr>
        <p:spPr>
          <a:xfrm>
            <a:off x="9787127" y="1323566"/>
            <a:ext cx="1889760" cy="406236"/>
          </a:xfrm>
          <a:custGeom>
            <a:avLst/>
            <a:gdLst/>
            <a:ahLst/>
            <a:cxnLst/>
            <a:rect l="l" t="t" r="r" b="b"/>
            <a:pathLst>
              <a:path w="1889760" h="821436">
                <a:moveTo>
                  <a:pt x="0" y="821436"/>
                </a:moveTo>
                <a:lnTo>
                  <a:pt x="1889760" y="821436"/>
                </a:lnTo>
                <a:lnTo>
                  <a:pt x="1889760" y="0"/>
                </a:lnTo>
                <a:lnTo>
                  <a:pt x="0" y="0"/>
                </a:lnTo>
                <a:lnTo>
                  <a:pt x="0" y="8214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28575">
            <a:solidFill>
              <a:srgbClr val="0000C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object 12">
            <a:extLst>
              <a:ext uri="{FF2B5EF4-FFF2-40B4-BE49-F238E27FC236}">
                <a16:creationId xmlns:a16="http://schemas.microsoft.com/office/drawing/2014/main" id="{0BF195D7-8E34-4E56-968A-F4657B7E1A67}"/>
              </a:ext>
            </a:extLst>
          </p:cNvPr>
          <p:cNvSpPr txBox="1"/>
          <p:nvPr/>
        </p:nvSpPr>
        <p:spPr>
          <a:xfrm>
            <a:off x="9887221" y="1427728"/>
            <a:ext cx="1706049" cy="3060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algn="ctr">
              <a:spcBef>
                <a:spcPts val="145"/>
              </a:spcBef>
            </a:pPr>
            <a:r>
              <a:rPr lang="th-TH" b="1" spc="-15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แบบสำรวจ </a:t>
            </a:r>
            <a:r>
              <a:rPr b="1" spc="-15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</a:t>
            </a:r>
            <a:r>
              <a:rPr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</a:t>
            </a:r>
            <a:r>
              <a:rPr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ID </a:t>
            </a:r>
            <a:r>
              <a:rPr b="1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r>
              <a:rPr b="1" spc="-10" dirty="0" err="1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อบ</a:t>
            </a:r>
            <a:r>
              <a:rPr lang="th-TH" b="1" spc="-10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</a:t>
            </a:r>
            <a:endParaRPr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8C0FD706-9C4E-426B-A50F-71D73678D6B1}"/>
              </a:ext>
            </a:extLst>
          </p:cNvPr>
          <p:cNvCxnSpPr/>
          <p:nvPr/>
        </p:nvCxnSpPr>
        <p:spPr>
          <a:xfrm flipV="1">
            <a:off x="10125630" y="1729802"/>
            <a:ext cx="554053" cy="101949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56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 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344B6DB-A226-4D72-AF1B-97275350D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74" y="786939"/>
            <a:ext cx="8449301" cy="4432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3010FF2-BD14-46D5-BEF8-A33DC982A19C}"/>
              </a:ext>
            </a:extLst>
          </p:cNvPr>
          <p:cNvSpPr txBox="1"/>
          <p:nvPr/>
        </p:nvSpPr>
        <p:spPr>
          <a:xfrm>
            <a:off x="8953500" y="786939"/>
            <a:ext cx="3025226" cy="42473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ตามที่มีการประชุมหารือ การรายงานข้อมูลตัวชี้วัดการดำเนินงาน กิจกรรมยกระดับเศรษฐกิจและสังคมรายตำบลแบบบูรณาการ ร่วมกับ สป.อว. เมื่อวันที่ 7 ตุลาคม เวลา 14.00 – 15.00 น. ผ่านโปรแกรม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ZOOM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นั้น</a:t>
            </a:r>
          </a:p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มหาวิทยาลัยจะต้องสรุปการดำเนินงาน (ถอดบทเรียน) เพื่อแสดงให้เห็นถึง ผลลัพธ์เชิงเศรษฐกิจ ผลลัพธ์เชิงสังคม และกลการดำเนินงานต่างๆ 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ในการนี้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จึงขอความอนุเคราะห์ทุกตำบลรายงานผลตัวชี้วัด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(TSI) 14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ในระบบ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PBM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ให้แล้วเสร็จ ภายในวันที่ 14 ตุลาคม 2564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เพื่อมหาวิทยาลัยจักได้รวบรวมและจัดทำรายงาน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USI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ให้แล้วเสร็จตามกำหนด</a:t>
            </a:r>
          </a:p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2223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 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E1AC8E-005B-4B6F-9EF2-0BBB7AF1E499}"/>
              </a:ext>
            </a:extLst>
          </p:cNvPr>
          <p:cNvSpPr txBox="1"/>
          <p:nvPr/>
        </p:nvSpPr>
        <p:spPr>
          <a:xfrm>
            <a:off x="6027197" y="1007523"/>
            <a:ext cx="6046235" cy="548329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1) วิเคราะห์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โจทย์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การพัฒนาเพื่อแก้ปัญหาความยากจนนำไปสู่การออกแบบบริการวิชาการที่สอดคล้องกับความจำเป็นของตำบล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2) บริการวิชาการความต้องการของ 4 องค์กรหลัก (องค์กรปกครองส่วนท้องถิ่น ท้องที่ องค์กรชุมชน และหน่วยงานรัฐ)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3) ผู้ปฏิบัติการหลัก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(Key Actors)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และเคลื่อนปฏิบัติการในตำบล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4) การ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ถ่ายทอดเทคโนโลยี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ของกลุ่มนวัตกรรมในกลุ่มตำบล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(Transfer technologies)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5) สถานะของกลุ่มประชากรเป้าหมายในการแก้ปัญหาความยากจนสอดรับกับ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6) วิเคราะห์จัดกลุ่มตามศักยภาพ ของตำบลออกเป็น 3 กลุ่มตำบล (ตำบลมุ่งสู่ความยั่งยืน ตำบลมุ่งสู่ความพอเพียง ตำบลพ้นความยากลำบาก) 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7) ยกระดับตำบลที่มีศักยภาพเป็น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ศูนย์การเรียนรู้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ที่มีความเชี่ยวชาญ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สอดรับกับ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8) วิเคราะห์จัดกลุ่ม บริการ กิจกรรม ผลิตภัณฑ์ และนวัตกรรมที่เกี่ยวกับการแก้ปัญหาความยากจนเพื่อเป็นข้อมูลสำคัญของประเทศ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จัดทำฐานข้อมูล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นักวิชาการเชี่ยวชาญ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ในการแก้ปัญหาความยากจนทั้งเหนื่อยมหาวิทยาลัยและหน่วยงานอื่น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(Mapping and Matching)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เพื่อเป็นข้อมูลสำคัญของประเทศ </a:t>
            </a:r>
            <a:b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กรณีตัวอย่างสู่การนำไปใช้ใน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การปรับปรุงหลักสูตร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ของมหาวิทยาลัย 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11)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ตำบลเป็นพื้นที่จัดการศึกษา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รายวิชา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ที่นักศึกษาได้ฝึกปฏิบัติการในสถานการณ์จริง </a:t>
            </a:r>
            <a:b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12)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ความรู้ที่สรุปจาก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ประสบการณ์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ของพื้นที่ (เทคโนโลยีที่ได้ผลดี รูปแบบและงานที่ตอบสนองการแก้ปัญหาความยากจน) ที่มีการนำมาประยุกต์หรือผนวกใช้ในการดำเนินการตามภารกิจของมหาวิทยาลัย 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13)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เกิด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หลักสูตร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เพิ่มสมรรถนะผู้รับจ้างงาน (นักศึกษา บัณฑิต และประชาชน) เช่น การจัดการการเงิน การบริหารจัดการงาน การบริหารจัดการอาชีพ ด้านดิจิทัล ภาษาและสังคม เป็นต้น </a:t>
            </a:r>
            <a:b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14)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 (การสำรวจการเฝ้าระวัง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COVID 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2019 และ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Community Big </a:t>
            </a:r>
            <a:r>
              <a:rPr lang="en-US" sz="1500" b="1" dirty="0">
                <a:solidFill>
                  <a:srgbClr val="FF33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Data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th-TH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BC25A76-B404-42A4-995F-57137C107F59}"/>
              </a:ext>
            </a:extLst>
          </p:cNvPr>
          <p:cNvSpPr txBox="1"/>
          <p:nvPr/>
        </p:nvSpPr>
        <p:spPr>
          <a:xfrm>
            <a:off x="556726" y="1159090"/>
            <a:ext cx="5234474" cy="4247317"/>
          </a:xfrm>
          <a:prstGeom prst="rect">
            <a:avLst/>
          </a:prstGeom>
          <a:ln w="57150" cmpd="dbl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โจทย์การพัฒนาเพื่อแก้ปัญหาความยากจนภายใต้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กำหนดประชากรเป้าหมาย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ผู้ที่เป็นผู้ปฏิบัติการหลัก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(Key actors)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และผู้ขับเคลื่อนปฏิบัติการในพื้นที่</a:t>
            </a:r>
          </a:p>
          <a:p>
            <a:pPr marL="342900" indent="-342900">
              <a:buAutoNum type="arabicPeriod"/>
            </a:pP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เทคโนโลยี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และเครื่องมือที่ใช้ได้ผลดี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นวัตกรรม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การแก้ปัญหาเชิงระบบ เชิงการบูรณาการ เชิงเทคนิค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การมีส่วนร่วมของประชากรกลุ่มเป้าหมายและ 4 องค์กรหลัก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ผลการมีส่วนร่วมในการแก้ปัญหาของกลุ่มประชากรเป้าหมาย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เรื่องเด่น (กิจกรรม บริการ ผลิตภัณฑ์ ผลผลิต)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คนเด่น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(Champions) :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ผู้นำชุมชน ปราชญ์ชุมชน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 (การสำรวจการเฝ้าระวัง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COVID – 19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Community Data)</a:t>
            </a:r>
            <a:endParaRPr lang="en-US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การส่งเสริมการสร้างธุรกิจใหม่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(Start-up / Social Enterprise)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รูปแบบการแก้ปัญหาความยากจนในระดับตำบลจากการสรุป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บทเรียนและประสบการณ์ในโครงการ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รูปแบบการบริหารจัดการทรัพยากรบุคคลและองค์กรภายในตำบลเพื่อแก้ปัญหาความยากจน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(Resource Mobilization) : 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ถอดบทเรียน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เข้าใจง่าย ประยุกใช้ได้ สะดวกในการเผยแพร่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แหล่งเรียนรู้ และ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หลักสูตร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การเรียนรู้ของชุมชนที่มาจากเรื่องเด่น คนเด่น จนได้รับการยอมรับเป็นศูนย์การเรียนรู้ด้านการแก้ปัญหาความยากจน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มีหลักสูตร แหล่งเรียนรู้ ศูนย์การเรียนรู้</a:t>
            </a:r>
            <a:endParaRPr lang="th-TH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D479924-0888-4EF7-B3AC-0CFCCD9935DF}"/>
              </a:ext>
            </a:extLst>
          </p:cNvPr>
          <p:cNvSpPr txBox="1"/>
          <p:nvPr/>
        </p:nvSpPr>
        <p:spPr>
          <a:xfrm>
            <a:off x="9407194" y="643046"/>
            <a:ext cx="193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KPI - USI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2140B5E-8358-4D5C-AF3F-76D23246B55B}"/>
              </a:ext>
            </a:extLst>
          </p:cNvPr>
          <p:cNvSpPr txBox="1"/>
          <p:nvPr/>
        </p:nvSpPr>
        <p:spPr>
          <a:xfrm>
            <a:off x="2028088" y="616867"/>
            <a:ext cx="193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KPI - TSI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20C8524D-B8B7-4F15-BDC8-0B66E023EA0C}"/>
              </a:ext>
            </a:extLst>
          </p:cNvPr>
          <p:cNvCxnSpPr>
            <a:cxnSpLocks/>
          </p:cNvCxnSpPr>
          <p:nvPr/>
        </p:nvCxnSpPr>
        <p:spPr>
          <a:xfrm>
            <a:off x="2846717" y="1988133"/>
            <a:ext cx="3249283" cy="39060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0BA3B080-C807-4E0E-984E-79A1AD638F52}"/>
              </a:ext>
            </a:extLst>
          </p:cNvPr>
          <p:cNvCxnSpPr>
            <a:cxnSpLocks/>
          </p:cNvCxnSpPr>
          <p:nvPr/>
        </p:nvCxnSpPr>
        <p:spPr>
          <a:xfrm>
            <a:off x="4229043" y="2225513"/>
            <a:ext cx="1866957" cy="173408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00A92D98-20EC-4A0A-8508-376D1E61C6A9}"/>
              </a:ext>
            </a:extLst>
          </p:cNvPr>
          <p:cNvCxnSpPr>
            <a:cxnSpLocks/>
          </p:cNvCxnSpPr>
          <p:nvPr/>
        </p:nvCxnSpPr>
        <p:spPr>
          <a:xfrm>
            <a:off x="4728042" y="3400594"/>
            <a:ext cx="1428832" cy="290594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: หักมุม 16">
            <a:extLst>
              <a:ext uri="{FF2B5EF4-FFF2-40B4-BE49-F238E27FC236}">
                <a16:creationId xmlns:a16="http://schemas.microsoft.com/office/drawing/2014/main" id="{09F6BEB4-3CFB-441C-B6F6-41FC6E3F82FF}"/>
              </a:ext>
            </a:extLst>
          </p:cNvPr>
          <p:cNvCxnSpPr>
            <a:cxnSpLocks/>
          </p:cNvCxnSpPr>
          <p:nvPr/>
        </p:nvCxnSpPr>
        <p:spPr>
          <a:xfrm flipV="1">
            <a:off x="3666206" y="4853567"/>
            <a:ext cx="2360991" cy="63734"/>
          </a:xfrm>
          <a:prstGeom prst="bentConnector3">
            <a:avLst>
              <a:gd name="adj1" fmla="val 50000"/>
            </a:avLst>
          </a:prstGeom>
          <a:ln w="28575">
            <a:solidFill>
              <a:srgbClr val="FF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12">
            <a:extLst>
              <a:ext uri="{FF2B5EF4-FFF2-40B4-BE49-F238E27FC236}">
                <a16:creationId xmlns:a16="http://schemas.microsoft.com/office/drawing/2014/main" id="{79CC4EFC-F055-4E6A-913B-C95032DBDABF}"/>
              </a:ext>
            </a:extLst>
          </p:cNvPr>
          <p:cNvSpPr/>
          <p:nvPr/>
        </p:nvSpPr>
        <p:spPr>
          <a:xfrm>
            <a:off x="1152571" y="5475393"/>
            <a:ext cx="2606040" cy="267962"/>
          </a:xfrm>
          <a:custGeom>
            <a:avLst/>
            <a:gdLst/>
            <a:ahLst/>
            <a:cxnLst/>
            <a:rect l="l" t="t" r="r" b="b"/>
            <a:pathLst>
              <a:path w="2606040" h="400812">
                <a:moveTo>
                  <a:pt x="0" y="400811"/>
                </a:moveTo>
                <a:lnTo>
                  <a:pt x="2606040" y="400811"/>
                </a:lnTo>
                <a:lnTo>
                  <a:pt x="2606040" y="0"/>
                </a:lnTo>
                <a:lnTo>
                  <a:pt x="0" y="0"/>
                </a:lnTo>
                <a:lnTo>
                  <a:pt x="0" y="400811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D16C054A-1FD0-42EB-BEB7-DCF1431BD834}"/>
              </a:ext>
            </a:extLst>
          </p:cNvPr>
          <p:cNvSpPr/>
          <p:nvPr/>
        </p:nvSpPr>
        <p:spPr>
          <a:xfrm>
            <a:off x="1152572" y="5688089"/>
            <a:ext cx="2606039" cy="61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47">
            <a:extLst>
              <a:ext uri="{FF2B5EF4-FFF2-40B4-BE49-F238E27FC236}">
                <a16:creationId xmlns:a16="http://schemas.microsoft.com/office/drawing/2014/main" id="{B4C8BEE3-6F20-4143-9D49-7CAE9FA5E119}"/>
              </a:ext>
            </a:extLst>
          </p:cNvPr>
          <p:cNvSpPr/>
          <p:nvPr/>
        </p:nvSpPr>
        <p:spPr>
          <a:xfrm>
            <a:off x="2998617" y="5221551"/>
            <a:ext cx="294894" cy="285282"/>
          </a:xfrm>
          <a:custGeom>
            <a:avLst/>
            <a:gdLst/>
            <a:ahLst/>
            <a:cxnLst/>
            <a:rect l="l" t="t" r="r" b="b"/>
            <a:pathLst>
              <a:path w="294894" h="426719">
                <a:moveTo>
                  <a:pt x="294894" y="196595"/>
                </a:moveTo>
                <a:lnTo>
                  <a:pt x="98298" y="196595"/>
                </a:lnTo>
                <a:lnTo>
                  <a:pt x="98298" y="426719"/>
                </a:lnTo>
                <a:lnTo>
                  <a:pt x="294894" y="426719"/>
                </a:lnTo>
                <a:lnTo>
                  <a:pt x="294894" y="196595"/>
                </a:lnTo>
                <a:close/>
              </a:path>
              <a:path w="294894" h="426719">
                <a:moveTo>
                  <a:pt x="196596" y="0"/>
                </a:moveTo>
                <a:lnTo>
                  <a:pt x="0" y="196595"/>
                </a:lnTo>
                <a:lnTo>
                  <a:pt x="393192" y="196595"/>
                </a:lnTo>
                <a:lnTo>
                  <a:pt x="196596" y="0"/>
                </a:lnTo>
                <a:close/>
              </a:path>
            </a:pathLst>
          </a:custGeom>
          <a:solidFill>
            <a:srgbClr val="1721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13F93F35-4941-49B0-87B9-FAF8725BA691}"/>
              </a:ext>
            </a:extLst>
          </p:cNvPr>
          <p:cNvSpPr txBox="1"/>
          <p:nvPr/>
        </p:nvSpPr>
        <p:spPr>
          <a:xfrm>
            <a:off x="7116432" y="6490819"/>
            <a:ext cx="45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ส่วนกลางจะดำเนินการจัดทำ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Form 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เพื่อขอข้อมูลเพิ่มเติมจากรายตำบล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986714CF-9553-4510-BA65-3D2B65EFC835}"/>
              </a:ext>
            </a:extLst>
          </p:cNvPr>
          <p:cNvSpPr txBox="1"/>
          <p:nvPr/>
        </p:nvSpPr>
        <p:spPr>
          <a:xfrm>
            <a:off x="1295557" y="5411410"/>
            <a:ext cx="193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ตำบล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1127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 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ต่อ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E1AC8E-005B-4B6F-9EF2-0BBB7AF1E499}"/>
              </a:ext>
            </a:extLst>
          </p:cNvPr>
          <p:cNvSpPr txBox="1"/>
          <p:nvPr/>
        </p:nvSpPr>
        <p:spPr>
          <a:xfrm>
            <a:off x="223935" y="1068090"/>
            <a:ext cx="6046235" cy="548329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1) วิเคราะห์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โจทย์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การพัฒนาเพื่อแก้ปัญหาความยากจนนำไปสู่การออกแบบบริการวิชาการที่สอดคล้องกับความจำเป็นของตำบล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2) บริการวิชาการความต้องการของ 4 องค์กรหลัก (องค์กรปกครองส่วนท้องถิ่น ท้องที่ องค์กรชุมชน และหน่วยงานรัฐ)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3) ผู้ปฏิบัติการหลัก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(Key Actors)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และเคลื่อนปฏิบัติการในตำบล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4) การ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ถ่ายทอดเทคโนโลยี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ของกลุ่มนวัตกรรมในกลุ่มตำบล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(Transfer technologies)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5) สถานะของกลุ่มประชากรเป้าหมายในการแก้ปัญหาความยากจนสอดรับกับ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6) วิเคราะห์จัดกลุ่มตามศักยภาพ ของตำบลออกเป็น 3 กลุ่มตำบล (ตำบลมุ่งสู่ความยั่งยืน ตำบลมุ่งสู่ความพอเพียง ตำบลพ้นความยากลำบาก) 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7) ยกระดับตำบลที่มีศักยภาพเป็น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ศูนย์การเรียนรู้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ที่มีความเชี่ยวชาญ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สอดรับกับ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8) วิเคราะห์จัดกลุ่ม บริการ กิจกรรม ผลิตภัณฑ์ และนวัตกรรมที่เกี่ยวกับการแก้ปัญหาความยากจนเพื่อเป็นข้อมูลสำคัญของประเทศ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9)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จัดทำฐานข้อมูล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นักวิชาการเชี่ยวชาญ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ในการแก้ปัญหาความยากจนทั้งเหนื่อยมหาวิทยาลัยและหน่วยงานอื่น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(Mapping and Matching)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เพื่อเป็นข้อมูลสำคัญของประเทศ </a:t>
            </a:r>
            <a:b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10)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กรณีตัวอย่างสู่การนำไปใช้ใน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การปรับปรุงหลักสูตร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ของมหาวิทยาลัย 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11)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ตำบลเป็นพื้นที่จัดการศึกษา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รายวิชา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ที่นักศึกษาได้ฝึกปฏิบัติการในสถานการณ์จริง </a:t>
            </a:r>
            <a:b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12)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ความรู้ที่สรุปจาก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ประสบการณ์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ของพื้นที่ (เทคโนโลยีที่ได้ผลดี รูปแบบและงานที่ตอบสนองการแก้ปัญหาความยากจน) ที่มีการนำมาประยุกต์หรือผนวกใช้ในการดำเนินการตามภารกิจของมหาวิทยาลัย 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13)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เกิด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หลักสูตร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เพิ่มสมรรถนะผู้รับจ้างงาน (นักศึกษา บัณฑิต และประชาชน) เช่น การจัดการการเงิน การบริหารจัดการงาน การบริหารจัดการอาชีพ ด้านดิจิทัล ภาษาและสังคม เป็นต้น </a:t>
            </a:r>
            <a:b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14)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 (การสำรวจการเฝ้าระวัง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COVID 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2019 และ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Community Big </a:t>
            </a:r>
            <a:r>
              <a:rPr lang="en-US" sz="1500" b="1" dirty="0">
                <a:solidFill>
                  <a:srgbClr val="FF33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Data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th-TH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BC25A76-B404-42A4-995F-57137C107F59}"/>
              </a:ext>
            </a:extLst>
          </p:cNvPr>
          <p:cNvSpPr txBox="1"/>
          <p:nvPr/>
        </p:nvSpPr>
        <p:spPr>
          <a:xfrm>
            <a:off x="6661352" y="1091503"/>
            <a:ext cx="5234474" cy="4247317"/>
          </a:xfrm>
          <a:prstGeom prst="rect">
            <a:avLst/>
          </a:prstGeom>
          <a:ln w="57150" cmpd="dbl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โจทย์การพัฒนาเพื่อแก้ปัญหาความยากจนภายใต้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16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เป้าหมาย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กำหนดประชากรเป้าหมาย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ผู้ที่เป็นผู้ปฏิบัติการหลัก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(Key actors)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และผู้ขับเคลื่อนปฏิบัติการในพื้นที่</a:t>
            </a:r>
          </a:p>
          <a:p>
            <a:pPr marL="342900" indent="-342900">
              <a:buAutoNum type="arabicPeriod"/>
            </a:pP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เทคโนโลยี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และเครื่องมือที่ใช้ได้ผลดี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นวัตกรรม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การแก้ปัญหาเชิงระบบ เชิงการบูรณาการ เชิงเทคนิค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การมีส่วนร่วมของประชากรกลุ่มเป้าหมายและ 4 องค์กรหลัก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ผลการมีส่วนร่วมในการแก้ปัญหาของกลุ่มประชากรเป้าหมาย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เรื่องเด่น (กิจกรรม บริการ ผลิตภัณฑ์ ผลผลิต)</a:t>
            </a:r>
            <a:endParaRPr lang="th-TH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คนเด่น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(Champions) :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ผู้นำชุมชน ปราชญ์ชุมชน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ข้อมูล (การสำรวจการเฝ้าระวัง </a:t>
            </a:r>
            <a:r>
              <a:rPr lang="en-US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COVID – 19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และ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Community Data)</a:t>
            </a:r>
            <a:endParaRPr lang="en-US" sz="1500" b="1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การส่งเสริมการสร้างธุรกิจใหม่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(Start-up / Social Enterprise)</a:t>
            </a: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รูปแบบการแก้ปัญหาความยากจนในระดับตำบลจากการสรุป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บทเรียนและประสบการณ์ในโครงการ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รูปแบบการบริหารจัดการทรัพยากรบุคคลและองค์กรภายในตำบลเพื่อแก้ปัญหาความยากจน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(Resource Mobilization) : 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ถอดบทเรียน 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เข้าใจง่าย ประยุกใช้ได้ สะดวกในการเผยแพร่</a:t>
            </a:r>
            <a:endParaRPr lang="en-US" sz="15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342900" indent="-342900">
              <a:buAutoNum type="arabicPeriod"/>
            </a:pP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แหล่งเรียนรู้ และ</a:t>
            </a:r>
            <a:r>
              <a:rPr lang="th-TH" sz="1500" b="1" dirty="0">
                <a:solidFill>
                  <a:srgbClr val="FF3300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หลักสูตร</a:t>
            </a: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การเรียนรู้ของชุมชนที่มาจากเรื่องเด่น คนเด่น จนได้รับการยอมรับเป็นศูนย์การเรียนรู้ด้านการแก้ปัญหาความยากจน </a:t>
            </a:r>
            <a:r>
              <a:rPr lang="en-US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: </a:t>
            </a:r>
            <a:b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5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มีหลักสูตร แหล่งเรียนรู้ ศูนย์การเรียนรู้</a:t>
            </a:r>
            <a:endParaRPr lang="th-TH" sz="1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D479924-0888-4EF7-B3AC-0CFCCD9935DF}"/>
              </a:ext>
            </a:extLst>
          </p:cNvPr>
          <p:cNvSpPr txBox="1"/>
          <p:nvPr/>
        </p:nvSpPr>
        <p:spPr>
          <a:xfrm>
            <a:off x="2230017" y="659930"/>
            <a:ext cx="193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KPI - USI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62140B5E-8358-4D5C-AF3F-76D23246B55B}"/>
              </a:ext>
            </a:extLst>
          </p:cNvPr>
          <p:cNvSpPr txBox="1"/>
          <p:nvPr/>
        </p:nvSpPr>
        <p:spPr>
          <a:xfrm>
            <a:off x="8126964" y="655527"/>
            <a:ext cx="193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KPI - TSI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20C8524D-B8B7-4F15-BDC8-0B66E023EA0C}"/>
              </a:ext>
            </a:extLst>
          </p:cNvPr>
          <p:cNvCxnSpPr>
            <a:cxnSpLocks/>
          </p:cNvCxnSpPr>
          <p:nvPr/>
        </p:nvCxnSpPr>
        <p:spPr>
          <a:xfrm flipV="1">
            <a:off x="4727275" y="1966823"/>
            <a:ext cx="1934077" cy="517586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>
            <a:extLst>
              <a:ext uri="{FF2B5EF4-FFF2-40B4-BE49-F238E27FC236}">
                <a16:creationId xmlns:a16="http://schemas.microsoft.com/office/drawing/2014/main" id="{0BA3B080-C807-4E0E-984E-79A1AD638F52}"/>
              </a:ext>
            </a:extLst>
          </p:cNvPr>
          <p:cNvCxnSpPr>
            <a:cxnSpLocks/>
          </p:cNvCxnSpPr>
          <p:nvPr/>
        </p:nvCxnSpPr>
        <p:spPr>
          <a:xfrm flipV="1">
            <a:off x="4718649" y="2225616"/>
            <a:ext cx="1942703" cy="267419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>
            <a:extLst>
              <a:ext uri="{FF2B5EF4-FFF2-40B4-BE49-F238E27FC236}">
                <a16:creationId xmlns:a16="http://schemas.microsoft.com/office/drawing/2014/main" id="{00A92D98-20EC-4A0A-8508-376D1E61C6A9}"/>
              </a:ext>
            </a:extLst>
          </p:cNvPr>
          <p:cNvCxnSpPr>
            <a:cxnSpLocks/>
          </p:cNvCxnSpPr>
          <p:nvPr/>
        </p:nvCxnSpPr>
        <p:spPr>
          <a:xfrm flipV="1">
            <a:off x="4063042" y="4666891"/>
            <a:ext cx="2598310" cy="276047"/>
          </a:xfrm>
          <a:prstGeom prst="line">
            <a:avLst/>
          </a:prstGeom>
          <a:ln w="28575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: หักมุม 16">
            <a:extLst>
              <a:ext uri="{FF2B5EF4-FFF2-40B4-BE49-F238E27FC236}">
                <a16:creationId xmlns:a16="http://schemas.microsoft.com/office/drawing/2014/main" id="{09F6BEB4-3CFB-441C-B6F6-41FC6E3F82F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73696" y="3582646"/>
            <a:ext cx="2954804" cy="2355011"/>
          </a:xfrm>
          <a:prstGeom prst="bentConnector3">
            <a:avLst>
              <a:gd name="adj1" fmla="val 99339"/>
            </a:avLst>
          </a:prstGeom>
          <a:ln w="28575">
            <a:solidFill>
              <a:srgbClr val="FF00F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bject 12">
            <a:extLst>
              <a:ext uri="{FF2B5EF4-FFF2-40B4-BE49-F238E27FC236}">
                <a16:creationId xmlns:a16="http://schemas.microsoft.com/office/drawing/2014/main" id="{79CC4EFC-F055-4E6A-913B-C95032DBDABF}"/>
              </a:ext>
            </a:extLst>
          </p:cNvPr>
          <p:cNvSpPr/>
          <p:nvPr/>
        </p:nvSpPr>
        <p:spPr>
          <a:xfrm>
            <a:off x="7063661" y="5497070"/>
            <a:ext cx="2606040" cy="267962"/>
          </a:xfrm>
          <a:custGeom>
            <a:avLst/>
            <a:gdLst/>
            <a:ahLst/>
            <a:cxnLst/>
            <a:rect l="l" t="t" r="r" b="b"/>
            <a:pathLst>
              <a:path w="2606040" h="400812">
                <a:moveTo>
                  <a:pt x="0" y="400811"/>
                </a:moveTo>
                <a:lnTo>
                  <a:pt x="2606040" y="400811"/>
                </a:lnTo>
                <a:lnTo>
                  <a:pt x="2606040" y="0"/>
                </a:lnTo>
                <a:lnTo>
                  <a:pt x="0" y="0"/>
                </a:lnTo>
                <a:lnTo>
                  <a:pt x="0" y="400811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42">
            <a:extLst>
              <a:ext uri="{FF2B5EF4-FFF2-40B4-BE49-F238E27FC236}">
                <a16:creationId xmlns:a16="http://schemas.microsoft.com/office/drawing/2014/main" id="{D16C054A-1FD0-42EB-BEB7-DCF1431BD834}"/>
              </a:ext>
            </a:extLst>
          </p:cNvPr>
          <p:cNvSpPr/>
          <p:nvPr/>
        </p:nvSpPr>
        <p:spPr>
          <a:xfrm>
            <a:off x="7063662" y="5809221"/>
            <a:ext cx="2606039" cy="618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47">
            <a:extLst>
              <a:ext uri="{FF2B5EF4-FFF2-40B4-BE49-F238E27FC236}">
                <a16:creationId xmlns:a16="http://schemas.microsoft.com/office/drawing/2014/main" id="{B4C8BEE3-6F20-4143-9D49-7CAE9FA5E119}"/>
              </a:ext>
            </a:extLst>
          </p:cNvPr>
          <p:cNvSpPr/>
          <p:nvPr/>
        </p:nvSpPr>
        <p:spPr>
          <a:xfrm>
            <a:off x="7046898" y="5224275"/>
            <a:ext cx="294894" cy="285282"/>
          </a:xfrm>
          <a:custGeom>
            <a:avLst/>
            <a:gdLst/>
            <a:ahLst/>
            <a:cxnLst/>
            <a:rect l="l" t="t" r="r" b="b"/>
            <a:pathLst>
              <a:path w="294894" h="426719">
                <a:moveTo>
                  <a:pt x="294894" y="196595"/>
                </a:moveTo>
                <a:lnTo>
                  <a:pt x="98298" y="196595"/>
                </a:lnTo>
                <a:lnTo>
                  <a:pt x="98298" y="426719"/>
                </a:lnTo>
                <a:lnTo>
                  <a:pt x="294894" y="426719"/>
                </a:lnTo>
                <a:lnTo>
                  <a:pt x="294894" y="196595"/>
                </a:lnTo>
                <a:close/>
              </a:path>
              <a:path w="294894" h="426719">
                <a:moveTo>
                  <a:pt x="196596" y="0"/>
                </a:moveTo>
                <a:lnTo>
                  <a:pt x="0" y="196595"/>
                </a:lnTo>
                <a:lnTo>
                  <a:pt x="393192" y="196595"/>
                </a:lnTo>
                <a:lnTo>
                  <a:pt x="196596" y="0"/>
                </a:lnTo>
                <a:close/>
              </a:path>
            </a:pathLst>
          </a:custGeom>
          <a:solidFill>
            <a:srgbClr val="1721E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13F93F35-4941-49B0-87B9-FAF8725BA691}"/>
              </a:ext>
            </a:extLst>
          </p:cNvPr>
          <p:cNvSpPr txBox="1"/>
          <p:nvPr/>
        </p:nvSpPr>
        <p:spPr>
          <a:xfrm>
            <a:off x="1209676" y="6519236"/>
            <a:ext cx="45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ส่วนกลางจะดำเนินการจัดทำ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Form </a:t>
            </a:r>
            <a:r>
              <a:rPr lang="th-TH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เพื่อขอข้อมูลเพิ่มเติมจากรายตำบล</a:t>
            </a: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986714CF-9553-4510-BA65-3D2B65EFC835}"/>
              </a:ext>
            </a:extLst>
          </p:cNvPr>
          <p:cNvSpPr txBox="1"/>
          <p:nvPr/>
        </p:nvSpPr>
        <p:spPr>
          <a:xfrm>
            <a:off x="7380779" y="5429959"/>
            <a:ext cx="1931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ตำบล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01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435DC48D-1F5A-4FD1-ADC4-52BA7D4D8B34}"/>
              </a:ext>
            </a:extLst>
          </p:cNvPr>
          <p:cNvSpPr/>
          <p:nvPr/>
        </p:nvSpPr>
        <p:spPr>
          <a:xfrm>
            <a:off x="0" y="0"/>
            <a:ext cx="12192000" cy="62110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AB898A6-A3AF-4917-A530-3EFF0EC90D08}"/>
              </a:ext>
            </a:extLst>
          </p:cNvPr>
          <p:cNvSpPr txBox="1"/>
          <p:nvPr/>
        </p:nvSpPr>
        <p:spPr>
          <a:xfrm>
            <a:off x="60874" y="0"/>
            <a:ext cx="12192000" cy="481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ระเบียบวาระที่  4</a:t>
            </a:r>
            <a:r>
              <a:rPr lang="en-US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.1</a:t>
            </a:r>
            <a:r>
              <a:rPr lang="th-TH" sz="2200" b="1" dirty="0"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การรายงานข้อมูลตัวชี้วัดระดับตำบลไตรมาส 3 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TSI)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ภายใต้โครงการยกระดับเศรษฐกิจรายตำบลแบบบูรณาการ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(U2T)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EFA5A4E-A334-495E-9B61-00887B666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64" y="621102"/>
            <a:ext cx="10981426" cy="56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8387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3939</Words>
  <Application>Microsoft Office PowerPoint</Application>
  <PresentationFormat>แบบจอกว้าง</PresentationFormat>
  <Paragraphs>246</Paragraphs>
  <Slides>43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43</vt:i4>
      </vt:variant>
    </vt:vector>
  </HeadingPairs>
  <TitlesOfParts>
    <vt:vector size="52" baseType="lpstr">
      <vt:lpstr>Arial</vt:lpstr>
      <vt:lpstr>Calibri</vt:lpstr>
      <vt:lpstr>CordiaUPC</vt:lpstr>
      <vt:lpstr>Tahoma</vt:lpstr>
      <vt:lpstr>TH SarabunPSK</vt:lpstr>
      <vt:lpstr>Cover and End Slide Master</vt:lpstr>
      <vt:lpstr>Contents Slide Master</vt:lpstr>
      <vt:lpstr>Section Break Slide Master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Chanokyada</cp:lastModifiedBy>
  <cp:revision>277</cp:revision>
  <cp:lastPrinted>2021-10-04T03:08:42Z</cp:lastPrinted>
  <dcterms:created xsi:type="dcterms:W3CDTF">2019-01-14T06:35:35Z</dcterms:created>
  <dcterms:modified xsi:type="dcterms:W3CDTF">2021-10-11T06:13:45Z</dcterms:modified>
</cp:coreProperties>
</file>