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8"/>
  </p:notesMasterIdLst>
  <p:handoutMasterIdLst>
    <p:handoutMasterId r:id="rId19"/>
  </p:handoutMasterIdLst>
  <p:sldIdLst>
    <p:sldId id="270" r:id="rId4"/>
    <p:sldId id="356" r:id="rId5"/>
    <p:sldId id="274" r:id="rId6"/>
    <p:sldId id="358" r:id="rId7"/>
    <p:sldId id="357" r:id="rId8"/>
    <p:sldId id="359" r:id="rId9"/>
    <p:sldId id="365" r:id="rId10"/>
    <p:sldId id="360" r:id="rId11"/>
    <p:sldId id="362" r:id="rId12"/>
    <p:sldId id="364" r:id="rId13"/>
    <p:sldId id="367" r:id="rId14"/>
    <p:sldId id="283" r:id="rId15"/>
    <p:sldId id="369" r:id="rId16"/>
    <p:sldId id="368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22" y="11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4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2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70AD76C-04C7-44D8-BF45-E013F34B02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29" y="542778"/>
            <a:ext cx="1448667" cy="111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9E86F32-94D2-4C59-B88A-F7E555EF390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50" y="542778"/>
            <a:ext cx="1068976" cy="111978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43B96A0-6219-41E8-BA36-E2038B3CA8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480" y="559342"/>
            <a:ext cx="959946" cy="11197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A8E58BD-FA62-4B50-92BE-3A3A17B67544}"/>
              </a:ext>
            </a:extLst>
          </p:cNvPr>
          <p:cNvSpPr/>
          <p:nvPr/>
        </p:nvSpPr>
        <p:spPr>
          <a:xfrm>
            <a:off x="0" y="5339751"/>
            <a:ext cx="12192000" cy="1518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0CF8F75-82B8-40F4-AF73-98AFB3E6F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8716"/>
            <a:ext cx="12192000" cy="3779942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64C1450-21F2-4033-900D-0CDAE83D292A}"/>
              </a:ext>
            </a:extLst>
          </p:cNvPr>
          <p:cNvSpPr txBox="1"/>
          <p:nvPr/>
        </p:nvSpPr>
        <p:spPr>
          <a:xfrm>
            <a:off x="1528313" y="2014527"/>
            <a:ext cx="968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Yu Gothic UI Semibold" panose="020B0700000000000000" pitchFamily="34" charset="-128"/>
                <a:cs typeface="TH SarabunPSK" panose="020B0500040200020003" pitchFamily="34" charset="-34"/>
              </a:rPr>
              <a:t>ประชุมคณะทำงานโครงการยกระดับเศรษฐกิจรายตำบลแบบบูรณาการ</a:t>
            </a:r>
          </a:p>
          <a:p>
            <a:pPr algn="ctr"/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Yu Gothic UI Semibold" panose="020B0700000000000000" pitchFamily="34" charset="-128"/>
                <a:cs typeface="TH SarabunPSK" panose="020B0500040200020003" pitchFamily="34" charset="-34"/>
              </a:rPr>
              <a:t>1 ตำบล 1 มหาวิทยาลัย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(มหาวิทยาลัยสู่ตำบล สร้างรากแก้วให้ประเทศ)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Yu Gothic UI Semibold" panose="020B0700000000000000" pitchFamily="34" charset="-128"/>
              <a:cs typeface="TH SarabunPSK" panose="020B0500040200020003" pitchFamily="34" charset="-34"/>
            </a:endParaRP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2B796094-A9C8-4641-A29D-CDA4EBA0BBF3}"/>
              </a:ext>
            </a:extLst>
          </p:cNvPr>
          <p:cNvSpPr txBox="1"/>
          <p:nvPr/>
        </p:nvSpPr>
        <p:spPr>
          <a:xfrm>
            <a:off x="1836246" y="3316069"/>
            <a:ext cx="924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160" indent="-391160">
              <a:tabLst>
                <a:tab pos="2971800" algn="l"/>
              </a:tabLst>
            </a:pPr>
            <a:r>
              <a:rPr lang="th-TH"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UPC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เรื่อง การจ้างงานเพิ่มเติมทดแทน ภายใต้โครงการยกระดับเศรษฐกิจและสังคมรายตำบลแบบบูรณาการ </a:t>
            </a:r>
            <a:r>
              <a:rPr lang="en-US" sz="24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93D19059-717E-40BC-95A9-8EFC3F18DA4A}"/>
              </a:ext>
            </a:extLst>
          </p:cNvPr>
          <p:cNvSpPr txBox="1"/>
          <p:nvPr/>
        </p:nvSpPr>
        <p:spPr>
          <a:xfrm>
            <a:off x="2906892" y="4057883"/>
            <a:ext cx="6578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28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กันยายน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เวลา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11.00 – 12.00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น.</a:t>
            </a:r>
          </a:p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ห้องประชุมสร้อยสุวรรณา ชั้น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อาคาร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2BA68DEB-6DED-4C80-AC4D-76058348323F}"/>
              </a:ext>
            </a:extLst>
          </p:cNvPr>
          <p:cNvSpPr txBox="1"/>
          <p:nvPr/>
        </p:nvSpPr>
        <p:spPr>
          <a:xfrm>
            <a:off x="2806599" y="6317825"/>
            <a:ext cx="65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มหาวิทยาลัยราชภัฏสกลนคร</a:t>
            </a: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สรุปจำนวนอัตราว่าง และบัญชีสำรองของผู้รับจ้างงานภายใต้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 (ต่อ) </a:t>
            </a:r>
            <a:endParaRPr lang="th-TH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DE0EFE57-A35A-484A-B51E-7C945E042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74430"/>
              </p:ext>
            </p:extLst>
          </p:nvPr>
        </p:nvGraphicFramePr>
        <p:xfrm>
          <a:off x="259282" y="519040"/>
          <a:ext cx="11355977" cy="6326846"/>
        </p:xfrm>
        <a:graphic>
          <a:graphicData uri="http://schemas.openxmlformats.org/drawingml/2006/table">
            <a:tbl>
              <a:tblPr/>
              <a:tblGrid>
                <a:gridCol w="455150">
                  <a:extLst>
                    <a:ext uri="{9D8B030D-6E8A-4147-A177-3AD203B41FA5}">
                      <a16:colId xmlns:a16="http://schemas.microsoft.com/office/drawing/2014/main" val="670901886"/>
                    </a:ext>
                  </a:extLst>
                </a:gridCol>
                <a:gridCol w="3147032">
                  <a:extLst>
                    <a:ext uri="{9D8B030D-6E8A-4147-A177-3AD203B41FA5}">
                      <a16:colId xmlns:a16="http://schemas.microsoft.com/office/drawing/2014/main" val="3664561711"/>
                    </a:ext>
                  </a:extLst>
                </a:gridCol>
                <a:gridCol w="526674">
                  <a:extLst>
                    <a:ext uri="{9D8B030D-6E8A-4147-A177-3AD203B41FA5}">
                      <a16:colId xmlns:a16="http://schemas.microsoft.com/office/drawing/2014/main" val="3624798821"/>
                    </a:ext>
                  </a:extLst>
                </a:gridCol>
                <a:gridCol w="526674">
                  <a:extLst>
                    <a:ext uri="{9D8B030D-6E8A-4147-A177-3AD203B41FA5}">
                      <a16:colId xmlns:a16="http://schemas.microsoft.com/office/drawing/2014/main" val="948822453"/>
                    </a:ext>
                  </a:extLst>
                </a:gridCol>
                <a:gridCol w="458400">
                  <a:extLst>
                    <a:ext uri="{9D8B030D-6E8A-4147-A177-3AD203B41FA5}">
                      <a16:colId xmlns:a16="http://schemas.microsoft.com/office/drawing/2014/main" val="1012156852"/>
                    </a:ext>
                  </a:extLst>
                </a:gridCol>
                <a:gridCol w="477907">
                  <a:extLst>
                    <a:ext uri="{9D8B030D-6E8A-4147-A177-3AD203B41FA5}">
                      <a16:colId xmlns:a16="http://schemas.microsoft.com/office/drawing/2014/main" val="4000413460"/>
                    </a:ext>
                  </a:extLst>
                </a:gridCol>
                <a:gridCol w="497413">
                  <a:extLst>
                    <a:ext uri="{9D8B030D-6E8A-4147-A177-3AD203B41FA5}">
                      <a16:colId xmlns:a16="http://schemas.microsoft.com/office/drawing/2014/main" val="4072806824"/>
                    </a:ext>
                  </a:extLst>
                </a:gridCol>
                <a:gridCol w="526674">
                  <a:extLst>
                    <a:ext uri="{9D8B030D-6E8A-4147-A177-3AD203B41FA5}">
                      <a16:colId xmlns:a16="http://schemas.microsoft.com/office/drawing/2014/main" val="2075193879"/>
                    </a:ext>
                  </a:extLst>
                </a:gridCol>
                <a:gridCol w="477907">
                  <a:extLst>
                    <a:ext uri="{9D8B030D-6E8A-4147-A177-3AD203B41FA5}">
                      <a16:colId xmlns:a16="http://schemas.microsoft.com/office/drawing/2014/main" val="2219677181"/>
                    </a:ext>
                  </a:extLst>
                </a:gridCol>
                <a:gridCol w="458400">
                  <a:extLst>
                    <a:ext uri="{9D8B030D-6E8A-4147-A177-3AD203B41FA5}">
                      <a16:colId xmlns:a16="http://schemas.microsoft.com/office/drawing/2014/main" val="532023255"/>
                    </a:ext>
                  </a:extLst>
                </a:gridCol>
                <a:gridCol w="546178">
                  <a:extLst>
                    <a:ext uri="{9D8B030D-6E8A-4147-A177-3AD203B41FA5}">
                      <a16:colId xmlns:a16="http://schemas.microsoft.com/office/drawing/2014/main" val="2536030843"/>
                    </a:ext>
                  </a:extLst>
                </a:gridCol>
                <a:gridCol w="507167">
                  <a:extLst>
                    <a:ext uri="{9D8B030D-6E8A-4147-A177-3AD203B41FA5}">
                      <a16:colId xmlns:a16="http://schemas.microsoft.com/office/drawing/2014/main" val="3144774725"/>
                    </a:ext>
                  </a:extLst>
                </a:gridCol>
                <a:gridCol w="497413">
                  <a:extLst>
                    <a:ext uri="{9D8B030D-6E8A-4147-A177-3AD203B41FA5}">
                      <a16:colId xmlns:a16="http://schemas.microsoft.com/office/drawing/2014/main" val="108062545"/>
                    </a:ext>
                  </a:extLst>
                </a:gridCol>
                <a:gridCol w="507167">
                  <a:extLst>
                    <a:ext uri="{9D8B030D-6E8A-4147-A177-3AD203B41FA5}">
                      <a16:colId xmlns:a16="http://schemas.microsoft.com/office/drawing/2014/main" val="4037721883"/>
                    </a:ext>
                  </a:extLst>
                </a:gridCol>
                <a:gridCol w="565685">
                  <a:extLst>
                    <a:ext uri="{9D8B030D-6E8A-4147-A177-3AD203B41FA5}">
                      <a16:colId xmlns:a16="http://schemas.microsoft.com/office/drawing/2014/main" val="1333948660"/>
                    </a:ext>
                  </a:extLst>
                </a:gridCol>
                <a:gridCol w="477907">
                  <a:extLst>
                    <a:ext uri="{9D8B030D-6E8A-4147-A177-3AD203B41FA5}">
                      <a16:colId xmlns:a16="http://schemas.microsoft.com/office/drawing/2014/main" val="3997224201"/>
                    </a:ext>
                  </a:extLst>
                </a:gridCol>
                <a:gridCol w="702229">
                  <a:extLst>
                    <a:ext uri="{9D8B030D-6E8A-4147-A177-3AD203B41FA5}">
                      <a16:colId xmlns:a16="http://schemas.microsoft.com/office/drawing/2014/main" val="1803378653"/>
                    </a:ext>
                  </a:extLst>
                </a:gridCol>
              </a:tblGrid>
              <a:tr h="2047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904" marR="5904" marT="59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พื้นที่ตำบล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รอบการคัดเลือก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67674"/>
                  </a:ext>
                </a:extLst>
              </a:tr>
              <a:tr h="2047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บัณฑิตจบใหม่ (สำเร็จการศึกษาไม่เกิน 3 ปี)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96596"/>
                  </a:ext>
                </a:extLst>
              </a:tr>
              <a:tr h="2047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2</a:t>
                      </a:r>
                    </a:p>
                  </a:txBody>
                  <a:tcPr marL="5904" marR="5904" marT="5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248440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6475" marR="6475" marT="64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ตำบลจันทร์เพ็ญ อำเภอเต่างอย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29152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ตำบลจันทร์เพ็ญ อำเภอเต่างอย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558138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ตำบลกกตูม อำเภอดงหลวง จังหวัดมุกดาหาร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45439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ตำบลกกตูม อำเภอดงหลวง จังหวัดมุกดาหาร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614498"/>
                  </a:ext>
                </a:extLst>
              </a:tr>
              <a:tr h="204701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96267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ตำบลม่วง อำเภอบ้านม่วง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962633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ตำบลม่วง อำเภอบ้านม่วง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15123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ตำบลวัฒนา อำเภอส่องดาว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91607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ตำบลวัฒนา อำเภอส่องดาว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64534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ตำบลโคกศิลา อำเภอส่องดาว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738615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ตำบลโคกศิลา อำเภอส่องดาว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574258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ตำบลสร้างค้อ อำเภอภูพาน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815626"/>
                  </a:ext>
                </a:extLst>
              </a:tr>
              <a:tr h="204701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511643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จาน อำเภอกุสุมาลย์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162019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ตำบลกุดบาก อำเภอกุดบาก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410120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ตำบลกุดบาก อำเภอกุดบาก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5763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ตำบลกุดไห อำเภอกุดบาก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02571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ตำบลบึงทวาย อำเภอเต่างอย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590696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ตำบลบึงทวาย อำเภอเต่างอย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90476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ตำบลนางัว อำเภอนาหว้า จังหวัดนครพนม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660209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ตำบลนางัว อำเภอนาหว้า จังหวัดนครพนม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97968"/>
                  </a:ext>
                </a:extLst>
              </a:tr>
              <a:tr h="2047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ตำบลเต่างอย อำเภอเต่างอย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57636"/>
                  </a:ext>
                </a:extLst>
              </a:tr>
              <a:tr h="211097"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รวมคงเหลือแต่ละประเภท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173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292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514</a:t>
                      </a:r>
                    </a:p>
                  </a:txBody>
                  <a:tcPr marL="5904" marR="5904" marT="590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3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63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C46E322-DDB0-4286-9560-9DF8C5C593BE}"/>
              </a:ext>
            </a:extLst>
          </p:cNvPr>
          <p:cNvSpPr/>
          <p:nvPr/>
        </p:nvSpPr>
        <p:spPr>
          <a:xfrm>
            <a:off x="0" y="2406770"/>
            <a:ext cx="12192000" cy="1518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29108C4-9053-4C1D-89E2-D56F0ED5F919}"/>
              </a:ext>
            </a:extLst>
          </p:cNvPr>
          <p:cNvSpPr txBox="1"/>
          <p:nvPr/>
        </p:nvSpPr>
        <p:spPr>
          <a:xfrm>
            <a:off x="2634070" y="2721114"/>
            <a:ext cx="731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 เรื่องเสนอให้ที่ประชุมพิจารณา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71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CEE5BAD6-8802-4DDA-AFA5-21D8AA516D76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D0F69096-3365-4EF6-B72C-2AED92AF3AA1}"/>
              </a:ext>
            </a:extLst>
          </p:cNvPr>
          <p:cNvSpPr txBox="1"/>
          <p:nvPr/>
        </p:nvSpPr>
        <p:spPr>
          <a:xfrm>
            <a:off x="259282" y="27354"/>
            <a:ext cx="124661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5.1 พิจารณาการปรับแผนการดำเนินกิจกรรมการจ้างงานเพิ่มเติมทดแทน ภายใต้โครงการยกระดับเศ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แผนผังลำดับงาน: สิ้นสุด 16">
            <a:extLst>
              <a:ext uri="{FF2B5EF4-FFF2-40B4-BE49-F238E27FC236}">
                <a16:creationId xmlns:a16="http://schemas.microsoft.com/office/drawing/2014/main" id="{4E323FDF-B883-432C-A790-F8520ADB19E4}"/>
              </a:ext>
            </a:extLst>
          </p:cNvPr>
          <p:cNvSpPr/>
          <p:nvPr/>
        </p:nvSpPr>
        <p:spPr>
          <a:xfrm>
            <a:off x="2460892" y="648456"/>
            <a:ext cx="1104900" cy="4191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เริ่มต้น</a:t>
            </a:r>
          </a:p>
        </p:txBody>
      </p:sp>
      <p:cxnSp>
        <p:nvCxnSpPr>
          <p:cNvPr id="19" name="ลูกศรเชื่อมต่อแบบตรง 18">
            <a:extLst>
              <a:ext uri="{FF2B5EF4-FFF2-40B4-BE49-F238E27FC236}">
                <a16:creationId xmlns:a16="http://schemas.microsoft.com/office/drawing/2014/main" id="{815FF87A-7EB6-4A99-AF07-238172C633F3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3013342" y="1067556"/>
            <a:ext cx="0" cy="19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ตาราง 54">
            <a:extLst>
              <a:ext uri="{FF2B5EF4-FFF2-40B4-BE49-F238E27FC236}">
                <a16:creationId xmlns:a16="http://schemas.microsoft.com/office/drawing/2014/main" id="{8CC0F6A3-1F5B-4D9C-BC12-1FE0579C9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14293"/>
              </p:ext>
            </p:extLst>
          </p:nvPr>
        </p:nvGraphicFramePr>
        <p:xfrm>
          <a:off x="7111582" y="838200"/>
          <a:ext cx="4777595" cy="3222158"/>
        </p:xfrm>
        <a:graphic>
          <a:graphicData uri="http://schemas.openxmlformats.org/drawingml/2006/table">
            <a:tbl>
              <a:tblPr/>
              <a:tblGrid>
                <a:gridCol w="272077">
                  <a:extLst>
                    <a:ext uri="{9D8B030D-6E8A-4147-A177-3AD203B41FA5}">
                      <a16:colId xmlns:a16="http://schemas.microsoft.com/office/drawing/2014/main" val="2637836957"/>
                    </a:ext>
                  </a:extLst>
                </a:gridCol>
                <a:gridCol w="641690">
                  <a:extLst>
                    <a:ext uri="{9D8B030D-6E8A-4147-A177-3AD203B41FA5}">
                      <a16:colId xmlns:a16="http://schemas.microsoft.com/office/drawing/2014/main" val="4145025248"/>
                    </a:ext>
                  </a:extLst>
                </a:gridCol>
                <a:gridCol w="528752">
                  <a:extLst>
                    <a:ext uri="{9D8B030D-6E8A-4147-A177-3AD203B41FA5}">
                      <a16:colId xmlns:a16="http://schemas.microsoft.com/office/drawing/2014/main" val="1335841645"/>
                    </a:ext>
                  </a:extLst>
                </a:gridCol>
                <a:gridCol w="641690">
                  <a:extLst>
                    <a:ext uri="{9D8B030D-6E8A-4147-A177-3AD203B41FA5}">
                      <a16:colId xmlns:a16="http://schemas.microsoft.com/office/drawing/2014/main" val="1865443039"/>
                    </a:ext>
                  </a:extLst>
                </a:gridCol>
                <a:gridCol w="482550">
                  <a:extLst>
                    <a:ext uri="{9D8B030D-6E8A-4147-A177-3AD203B41FA5}">
                      <a16:colId xmlns:a16="http://schemas.microsoft.com/office/drawing/2014/main" val="2048939112"/>
                    </a:ext>
                  </a:extLst>
                </a:gridCol>
                <a:gridCol w="308012">
                  <a:extLst>
                    <a:ext uri="{9D8B030D-6E8A-4147-A177-3AD203B41FA5}">
                      <a16:colId xmlns:a16="http://schemas.microsoft.com/office/drawing/2014/main" val="4036592690"/>
                    </a:ext>
                  </a:extLst>
                </a:gridCol>
                <a:gridCol w="518486">
                  <a:extLst>
                    <a:ext uri="{9D8B030D-6E8A-4147-A177-3AD203B41FA5}">
                      <a16:colId xmlns:a16="http://schemas.microsoft.com/office/drawing/2014/main" val="3765886696"/>
                    </a:ext>
                  </a:extLst>
                </a:gridCol>
                <a:gridCol w="251542">
                  <a:extLst>
                    <a:ext uri="{9D8B030D-6E8A-4147-A177-3AD203B41FA5}">
                      <a16:colId xmlns:a16="http://schemas.microsoft.com/office/drawing/2014/main" val="1945265662"/>
                    </a:ext>
                  </a:extLst>
                </a:gridCol>
                <a:gridCol w="482550">
                  <a:extLst>
                    <a:ext uri="{9D8B030D-6E8A-4147-A177-3AD203B41FA5}">
                      <a16:colId xmlns:a16="http://schemas.microsoft.com/office/drawing/2014/main" val="870299442"/>
                    </a:ext>
                  </a:extLst>
                </a:gridCol>
                <a:gridCol w="287477">
                  <a:extLst>
                    <a:ext uri="{9D8B030D-6E8A-4147-A177-3AD203B41FA5}">
                      <a16:colId xmlns:a16="http://schemas.microsoft.com/office/drawing/2014/main" val="2404830321"/>
                    </a:ext>
                  </a:extLst>
                </a:gridCol>
                <a:gridCol w="362769">
                  <a:extLst>
                    <a:ext uri="{9D8B030D-6E8A-4147-A177-3AD203B41FA5}">
                      <a16:colId xmlns:a16="http://schemas.microsoft.com/office/drawing/2014/main" val="325413557"/>
                    </a:ext>
                  </a:extLst>
                </a:gridCol>
              </a:tblGrid>
              <a:tr h="16730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สรุปข้อมูลจำนวนโครงการจ้างงานตามโครงการยกระดับเศรษฐกิจและสังคมรายตำบลแบบบูรณาการ มหาวิทยาลัยสู่ตำบล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29166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สร้างรากแก้วให้ประเทศ ประจำปีงบประมาณ พ.ศ. 2564 มหาวิทยาลัยราชภัฏสกลนคร (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U2T)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87206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ณ วันที่ 27 กันยายน 2564  จัดทำโดย... งานบริหารบุคคลและนิติการ กองกลาง สำนักงานอธิการบดี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69526"/>
                  </a:ext>
                </a:extLst>
              </a:tr>
              <a:tr h="1673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ประเภทบัณฑิตจบใหม่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57113"/>
                  </a:ext>
                </a:extLst>
              </a:tr>
              <a:tr h="1673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76688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05178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ท่าแร่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75078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ม่วงลาย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2448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14109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35089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นาโสก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30791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คณะมนุษศาสตร์และสังคมศาสตร์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57753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ค้อเขียว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วาริชภูมิ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33076"/>
                  </a:ext>
                </a:extLst>
              </a:tr>
              <a:tr h="16730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71768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ท่าก้อน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003290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เหล่าโพนค้อ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895922"/>
                  </a:ext>
                </a:extLst>
              </a:tr>
              <a:tr h="17500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บ้านแป้น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13042"/>
                  </a:ext>
                </a:extLst>
              </a:tr>
            </a:tbl>
          </a:graphicData>
        </a:graphic>
      </p:graphicFrame>
      <p:graphicFrame>
        <p:nvGraphicFramePr>
          <p:cNvPr id="56" name="ตาราง 55">
            <a:extLst>
              <a:ext uri="{FF2B5EF4-FFF2-40B4-BE49-F238E27FC236}">
                <a16:creationId xmlns:a16="http://schemas.microsoft.com/office/drawing/2014/main" id="{427D5468-A87C-401C-8088-74D427A0B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77335"/>
              </p:ext>
            </p:extLst>
          </p:nvPr>
        </p:nvGraphicFramePr>
        <p:xfrm>
          <a:off x="7111582" y="4060358"/>
          <a:ext cx="4777594" cy="1625661"/>
        </p:xfrm>
        <a:graphic>
          <a:graphicData uri="http://schemas.openxmlformats.org/drawingml/2006/table">
            <a:tbl>
              <a:tblPr/>
              <a:tblGrid>
                <a:gridCol w="272077">
                  <a:extLst>
                    <a:ext uri="{9D8B030D-6E8A-4147-A177-3AD203B41FA5}">
                      <a16:colId xmlns:a16="http://schemas.microsoft.com/office/drawing/2014/main" val="4262878975"/>
                    </a:ext>
                  </a:extLst>
                </a:gridCol>
                <a:gridCol w="641690">
                  <a:extLst>
                    <a:ext uri="{9D8B030D-6E8A-4147-A177-3AD203B41FA5}">
                      <a16:colId xmlns:a16="http://schemas.microsoft.com/office/drawing/2014/main" val="1494299576"/>
                    </a:ext>
                  </a:extLst>
                </a:gridCol>
                <a:gridCol w="528752">
                  <a:extLst>
                    <a:ext uri="{9D8B030D-6E8A-4147-A177-3AD203B41FA5}">
                      <a16:colId xmlns:a16="http://schemas.microsoft.com/office/drawing/2014/main" val="1809446296"/>
                    </a:ext>
                  </a:extLst>
                </a:gridCol>
                <a:gridCol w="641690">
                  <a:extLst>
                    <a:ext uri="{9D8B030D-6E8A-4147-A177-3AD203B41FA5}">
                      <a16:colId xmlns:a16="http://schemas.microsoft.com/office/drawing/2014/main" val="3760891596"/>
                    </a:ext>
                  </a:extLst>
                </a:gridCol>
                <a:gridCol w="482550">
                  <a:extLst>
                    <a:ext uri="{9D8B030D-6E8A-4147-A177-3AD203B41FA5}">
                      <a16:colId xmlns:a16="http://schemas.microsoft.com/office/drawing/2014/main" val="3616333412"/>
                    </a:ext>
                  </a:extLst>
                </a:gridCol>
                <a:gridCol w="308011">
                  <a:extLst>
                    <a:ext uri="{9D8B030D-6E8A-4147-A177-3AD203B41FA5}">
                      <a16:colId xmlns:a16="http://schemas.microsoft.com/office/drawing/2014/main" val="3257834102"/>
                    </a:ext>
                  </a:extLst>
                </a:gridCol>
                <a:gridCol w="518486">
                  <a:extLst>
                    <a:ext uri="{9D8B030D-6E8A-4147-A177-3AD203B41FA5}">
                      <a16:colId xmlns:a16="http://schemas.microsoft.com/office/drawing/2014/main" val="361993739"/>
                    </a:ext>
                  </a:extLst>
                </a:gridCol>
                <a:gridCol w="251542">
                  <a:extLst>
                    <a:ext uri="{9D8B030D-6E8A-4147-A177-3AD203B41FA5}">
                      <a16:colId xmlns:a16="http://schemas.microsoft.com/office/drawing/2014/main" val="2679134065"/>
                    </a:ext>
                  </a:extLst>
                </a:gridCol>
                <a:gridCol w="482550">
                  <a:extLst>
                    <a:ext uri="{9D8B030D-6E8A-4147-A177-3AD203B41FA5}">
                      <a16:colId xmlns:a16="http://schemas.microsoft.com/office/drawing/2014/main" val="3886861731"/>
                    </a:ext>
                  </a:extLst>
                </a:gridCol>
                <a:gridCol w="287477">
                  <a:extLst>
                    <a:ext uri="{9D8B030D-6E8A-4147-A177-3AD203B41FA5}">
                      <a16:colId xmlns:a16="http://schemas.microsoft.com/office/drawing/2014/main" val="1681451230"/>
                    </a:ext>
                  </a:extLst>
                </a:gridCol>
                <a:gridCol w="362769">
                  <a:extLst>
                    <a:ext uri="{9D8B030D-6E8A-4147-A177-3AD203B41FA5}">
                      <a16:colId xmlns:a16="http://schemas.microsoft.com/office/drawing/2014/main" val="4105090968"/>
                    </a:ext>
                  </a:extLst>
                </a:gridCol>
              </a:tblGrid>
              <a:tr h="18062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03658"/>
                  </a:ext>
                </a:extLst>
              </a:tr>
              <a:tr h="180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นาหัวบ่อ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81391"/>
                  </a:ext>
                </a:extLst>
              </a:tr>
              <a:tr h="18062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57217"/>
                  </a:ext>
                </a:extLst>
              </a:tr>
              <a:tr h="180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ส่องดาว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17471"/>
                  </a:ext>
                </a:extLst>
              </a:tr>
              <a:tr h="180629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19657"/>
                  </a:ext>
                </a:extLst>
              </a:tr>
              <a:tr h="180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34822"/>
                  </a:ext>
                </a:extLst>
              </a:tr>
              <a:tr h="180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บึงทวาย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91018"/>
                  </a:ext>
                </a:extLst>
              </a:tr>
              <a:tr h="18062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นางัว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911628"/>
                  </a:ext>
                </a:extLst>
              </a:tr>
              <a:tr h="18062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12376"/>
                  </a:ext>
                </a:extLst>
              </a:tr>
            </a:tbl>
          </a:graphicData>
        </a:graphic>
      </p:graphicFrame>
      <p:sp>
        <p:nvSpPr>
          <p:cNvPr id="57" name="แผนผังลําดับงาน: กระบวนการ 56">
            <a:extLst>
              <a:ext uri="{FF2B5EF4-FFF2-40B4-BE49-F238E27FC236}">
                <a16:creationId xmlns:a16="http://schemas.microsoft.com/office/drawing/2014/main" id="{A7EA8B02-0268-43AC-9C08-977B231EF999}"/>
              </a:ext>
            </a:extLst>
          </p:cNvPr>
          <p:cNvSpPr/>
          <p:nvPr/>
        </p:nvSpPr>
        <p:spPr>
          <a:xfrm>
            <a:off x="1903682" y="1288883"/>
            <a:ext cx="2219320" cy="6211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สำรวจความต้องการจ้างงาน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ของพื้นที่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Form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แผนผังลําดับงาน: กระบวนการ 57">
            <a:extLst>
              <a:ext uri="{FF2B5EF4-FFF2-40B4-BE49-F238E27FC236}">
                <a16:creationId xmlns:a16="http://schemas.microsoft.com/office/drawing/2014/main" id="{F63F894B-036B-457D-9149-C5C47D50BE6B}"/>
              </a:ext>
            </a:extLst>
          </p:cNvPr>
          <p:cNvSpPr/>
          <p:nvPr/>
        </p:nvSpPr>
        <p:spPr>
          <a:xfrm>
            <a:off x="4420495" y="2982530"/>
            <a:ext cx="2219321" cy="55105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พิจารณาบัญชีสำรองของพื้นที่ เพื่อเรียกลำดับสำรองมาทำสัญญาจ้างงาน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E40992DB-0D27-4097-8EAD-63AB24AD6025}"/>
              </a:ext>
            </a:extLst>
          </p:cNvPr>
          <p:cNvSpPr txBox="1"/>
          <p:nvPr/>
        </p:nvSpPr>
        <p:spPr>
          <a:xfrm>
            <a:off x="7705726" y="5934075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จำนวนพื้นที่ที่ขาดกำลังคน 13 ตำบล จำนวน 16 อัตรา</a:t>
            </a:r>
          </a:p>
        </p:txBody>
      </p:sp>
      <p:sp>
        <p:nvSpPr>
          <p:cNvPr id="59" name="แผนผังลําดับงาน: การตัดสินใจ 58">
            <a:extLst>
              <a:ext uri="{FF2B5EF4-FFF2-40B4-BE49-F238E27FC236}">
                <a16:creationId xmlns:a16="http://schemas.microsoft.com/office/drawing/2014/main" id="{D2810656-1930-4123-9E39-2FF21B50A048}"/>
              </a:ext>
            </a:extLst>
          </p:cNvPr>
          <p:cNvSpPr/>
          <p:nvPr/>
        </p:nvSpPr>
        <p:spPr>
          <a:xfrm>
            <a:off x="2043667" y="2861880"/>
            <a:ext cx="1928929" cy="84429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เป็นพื้นที่ที่ขาดกำลังคนหรือไม่</a:t>
            </a:r>
          </a:p>
        </p:txBody>
      </p:sp>
      <p:sp>
        <p:nvSpPr>
          <p:cNvPr id="62" name="แผนผังลําดับงาน: กระบวนการ 61">
            <a:extLst>
              <a:ext uri="{FF2B5EF4-FFF2-40B4-BE49-F238E27FC236}">
                <a16:creationId xmlns:a16="http://schemas.microsoft.com/office/drawing/2014/main" id="{EAEDF006-BEF5-4186-8A7D-31F740B527AB}"/>
              </a:ext>
            </a:extLst>
          </p:cNvPr>
          <p:cNvSpPr/>
          <p:nvPr/>
        </p:nvSpPr>
        <p:spPr>
          <a:xfrm>
            <a:off x="1920939" y="4003312"/>
            <a:ext cx="2270529" cy="28885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พิจารณาคัดเลือกจากตำบลใกล้เคียง</a:t>
            </a:r>
          </a:p>
        </p:txBody>
      </p:sp>
      <p:cxnSp>
        <p:nvCxnSpPr>
          <p:cNvPr id="68" name="ลูกศรเชื่อมต่อแบบตรง 67">
            <a:extLst>
              <a:ext uri="{FF2B5EF4-FFF2-40B4-BE49-F238E27FC236}">
                <a16:creationId xmlns:a16="http://schemas.microsoft.com/office/drawing/2014/main" id="{124E1F2F-DF75-434F-AE03-ED21C0D84039}"/>
              </a:ext>
            </a:extLst>
          </p:cNvPr>
          <p:cNvCxnSpPr/>
          <p:nvPr/>
        </p:nvCxnSpPr>
        <p:spPr>
          <a:xfrm>
            <a:off x="3008132" y="2613947"/>
            <a:ext cx="0" cy="26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EF5C9BFE-08D0-4A7F-BFFB-3E9A585C8AD5}"/>
              </a:ext>
            </a:extLst>
          </p:cNvPr>
          <p:cNvSpPr txBox="1"/>
          <p:nvPr/>
        </p:nvSpPr>
        <p:spPr>
          <a:xfrm>
            <a:off x="3954283" y="2894887"/>
            <a:ext cx="55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ใช่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51D76DD8-F4B3-4CEE-B0B9-20A85B071156}"/>
              </a:ext>
            </a:extLst>
          </p:cNvPr>
          <p:cNvSpPr txBox="1"/>
          <p:nvPr/>
        </p:nvSpPr>
        <p:spPr>
          <a:xfrm>
            <a:off x="3618179" y="1984868"/>
            <a:ext cx="81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ไม่ต้องการ</a:t>
            </a:r>
          </a:p>
        </p:txBody>
      </p:sp>
      <p:sp>
        <p:nvSpPr>
          <p:cNvPr id="75" name="แผนผังลําดับงาน: กระบวนการ 74">
            <a:extLst>
              <a:ext uri="{FF2B5EF4-FFF2-40B4-BE49-F238E27FC236}">
                <a16:creationId xmlns:a16="http://schemas.microsoft.com/office/drawing/2014/main" id="{0081CB6B-D502-4741-BA91-35F7E9969340}"/>
              </a:ext>
            </a:extLst>
          </p:cNvPr>
          <p:cNvSpPr/>
          <p:nvPr/>
        </p:nvSpPr>
        <p:spPr>
          <a:xfrm>
            <a:off x="1708402" y="4557617"/>
            <a:ext cx="2590799" cy="62110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เริ่มปฏิบัติงานและทำสัญญาจ้างงาน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ตุลาคม 2564</a:t>
            </a:r>
          </a:p>
        </p:txBody>
      </p:sp>
      <p:cxnSp>
        <p:nvCxnSpPr>
          <p:cNvPr id="78" name="ลูกศรเชื่อมต่อแบบตรง 77">
            <a:extLst>
              <a:ext uri="{FF2B5EF4-FFF2-40B4-BE49-F238E27FC236}">
                <a16:creationId xmlns:a16="http://schemas.microsoft.com/office/drawing/2014/main" id="{49E10D8F-4C1D-487E-8897-DB3D399DBC76}"/>
              </a:ext>
            </a:extLst>
          </p:cNvPr>
          <p:cNvCxnSpPr/>
          <p:nvPr/>
        </p:nvCxnSpPr>
        <p:spPr>
          <a:xfrm>
            <a:off x="3008131" y="3706172"/>
            <a:ext cx="0" cy="26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แผนผังลำดับงาน: สิ้นสุด 79">
            <a:extLst>
              <a:ext uri="{FF2B5EF4-FFF2-40B4-BE49-F238E27FC236}">
                <a16:creationId xmlns:a16="http://schemas.microsoft.com/office/drawing/2014/main" id="{E8AA4541-E02D-4C67-8941-09B998614F9C}"/>
              </a:ext>
            </a:extLst>
          </p:cNvPr>
          <p:cNvSpPr/>
          <p:nvPr/>
        </p:nvSpPr>
        <p:spPr>
          <a:xfrm>
            <a:off x="2469097" y="5476469"/>
            <a:ext cx="1104900" cy="4191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</a:t>
            </a:r>
          </a:p>
        </p:txBody>
      </p:sp>
      <p:cxnSp>
        <p:nvCxnSpPr>
          <p:cNvPr id="81" name="ลูกศรเชื่อมต่อแบบตรง 80">
            <a:extLst>
              <a:ext uri="{FF2B5EF4-FFF2-40B4-BE49-F238E27FC236}">
                <a16:creationId xmlns:a16="http://schemas.microsoft.com/office/drawing/2014/main" id="{48919CB1-2B61-469C-9D25-7E0AFA5C8935}"/>
              </a:ext>
            </a:extLst>
          </p:cNvPr>
          <p:cNvCxnSpPr/>
          <p:nvPr/>
        </p:nvCxnSpPr>
        <p:spPr>
          <a:xfrm>
            <a:off x="3021547" y="5178719"/>
            <a:ext cx="0" cy="26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แผนผังลําดับงาน: การตัดสินใจ 28">
            <a:extLst>
              <a:ext uri="{FF2B5EF4-FFF2-40B4-BE49-F238E27FC236}">
                <a16:creationId xmlns:a16="http://schemas.microsoft.com/office/drawing/2014/main" id="{590C6E34-7B8B-432A-B672-3CD9F7E0FE4B}"/>
              </a:ext>
            </a:extLst>
          </p:cNvPr>
          <p:cNvSpPr/>
          <p:nvPr/>
        </p:nvSpPr>
        <p:spPr>
          <a:xfrm>
            <a:off x="2408504" y="2063284"/>
            <a:ext cx="1209675" cy="62110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ต้องการจ้าง</a:t>
            </a: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371E6696-AE7E-435C-9407-3BEB25C26171}"/>
              </a:ext>
            </a:extLst>
          </p:cNvPr>
          <p:cNvCxnSpPr>
            <a:cxnSpLocks/>
          </p:cNvCxnSpPr>
          <p:nvPr/>
        </p:nvCxnSpPr>
        <p:spPr>
          <a:xfrm>
            <a:off x="3013341" y="1899295"/>
            <a:ext cx="0" cy="19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>
            <a:extLst>
              <a:ext uri="{FF2B5EF4-FFF2-40B4-BE49-F238E27FC236}">
                <a16:creationId xmlns:a16="http://schemas.microsoft.com/office/drawing/2014/main" id="{3AA06600-A055-46C8-BFB2-FDAD80878081}"/>
              </a:ext>
            </a:extLst>
          </p:cNvPr>
          <p:cNvCxnSpPr>
            <a:cxnSpLocks/>
          </p:cNvCxnSpPr>
          <p:nvPr/>
        </p:nvCxnSpPr>
        <p:spPr>
          <a:xfrm flipV="1">
            <a:off x="3500829" y="3263702"/>
            <a:ext cx="943533" cy="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2A0689C0-F81C-42D1-B452-362F64F50E13}"/>
              </a:ext>
            </a:extLst>
          </p:cNvPr>
          <p:cNvSpPr txBox="1"/>
          <p:nvPr/>
        </p:nvSpPr>
        <p:spPr>
          <a:xfrm>
            <a:off x="3209211" y="3654544"/>
            <a:ext cx="557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</a:t>
            </a:r>
          </a:p>
        </p:txBody>
      </p:sp>
      <p:cxnSp>
        <p:nvCxnSpPr>
          <p:cNvPr id="37" name="ลูกศรเชื่อมต่อแบบตรง 36">
            <a:extLst>
              <a:ext uri="{FF2B5EF4-FFF2-40B4-BE49-F238E27FC236}">
                <a16:creationId xmlns:a16="http://schemas.microsoft.com/office/drawing/2014/main" id="{F1AF59D0-F71D-41C0-ABFA-50711092FD22}"/>
              </a:ext>
            </a:extLst>
          </p:cNvPr>
          <p:cNvCxnSpPr/>
          <p:nvPr/>
        </p:nvCxnSpPr>
        <p:spPr>
          <a:xfrm>
            <a:off x="3003802" y="4283148"/>
            <a:ext cx="0" cy="266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58763665-1B70-4EAF-8821-CEC08E1C143E}"/>
              </a:ext>
            </a:extLst>
          </p:cNvPr>
          <p:cNvCxnSpPr>
            <a:cxnSpLocks/>
          </p:cNvCxnSpPr>
          <p:nvPr/>
        </p:nvCxnSpPr>
        <p:spPr>
          <a:xfrm>
            <a:off x="5483733" y="3539229"/>
            <a:ext cx="0" cy="1328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>
            <a:extLst>
              <a:ext uri="{FF2B5EF4-FFF2-40B4-BE49-F238E27FC236}">
                <a16:creationId xmlns:a16="http://schemas.microsoft.com/office/drawing/2014/main" id="{37D5EC1B-8112-4FA4-B18E-AACA4D869DD0}"/>
              </a:ext>
            </a:extLst>
          </p:cNvPr>
          <p:cNvCxnSpPr>
            <a:endCxn id="75" idx="3"/>
          </p:cNvCxnSpPr>
          <p:nvPr/>
        </p:nvCxnSpPr>
        <p:spPr>
          <a:xfrm flipH="1">
            <a:off x="4299201" y="4868168"/>
            <a:ext cx="11956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id="{5ED01603-08EF-4D81-84E9-733AC6C4CFBB}"/>
              </a:ext>
            </a:extLst>
          </p:cNvPr>
          <p:cNvCxnSpPr>
            <a:stCxn id="29" idx="3"/>
          </p:cNvCxnSpPr>
          <p:nvPr/>
        </p:nvCxnSpPr>
        <p:spPr>
          <a:xfrm>
            <a:off x="3618179" y="2373835"/>
            <a:ext cx="14196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ตัวเชื่อมต่อตรง 30">
            <a:extLst>
              <a:ext uri="{FF2B5EF4-FFF2-40B4-BE49-F238E27FC236}">
                <a16:creationId xmlns:a16="http://schemas.microsoft.com/office/drawing/2014/main" id="{5243467A-90D3-483C-B0BA-115E5C60A079}"/>
              </a:ext>
            </a:extLst>
          </p:cNvPr>
          <p:cNvCxnSpPr/>
          <p:nvPr/>
        </p:nvCxnSpPr>
        <p:spPr>
          <a:xfrm flipV="1">
            <a:off x="5029200" y="1599434"/>
            <a:ext cx="0" cy="774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34B93FF0-8D5A-42FD-9456-803C60036BEF}"/>
              </a:ext>
            </a:extLst>
          </p:cNvPr>
          <p:cNvCxnSpPr>
            <a:endCxn id="57" idx="3"/>
          </p:cNvCxnSpPr>
          <p:nvPr/>
        </p:nvCxnSpPr>
        <p:spPr>
          <a:xfrm flipH="1">
            <a:off x="4123002" y="1599434"/>
            <a:ext cx="9148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แผนผังลําดับงาน: กระบวนการ 59">
            <a:extLst>
              <a:ext uri="{FF2B5EF4-FFF2-40B4-BE49-F238E27FC236}">
                <a16:creationId xmlns:a16="http://schemas.microsoft.com/office/drawing/2014/main" id="{DFA35FDA-26A8-46F7-BBF2-C63FAD865D73}"/>
              </a:ext>
            </a:extLst>
          </p:cNvPr>
          <p:cNvSpPr/>
          <p:nvPr/>
        </p:nvSpPr>
        <p:spPr>
          <a:xfrm>
            <a:off x="4580414" y="5200942"/>
            <a:ext cx="2219321" cy="551054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ผู้รับจ้างงานไม่ต้อง</a:t>
            </a:r>
            <a:b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พัฒนาทักษะ 4 ทักษะ</a:t>
            </a:r>
          </a:p>
        </p:txBody>
      </p:sp>
      <p:cxnSp>
        <p:nvCxnSpPr>
          <p:cNvPr id="43" name="ตัวเชื่อมต่อตรง 42">
            <a:extLst>
              <a:ext uri="{FF2B5EF4-FFF2-40B4-BE49-F238E27FC236}">
                <a16:creationId xmlns:a16="http://schemas.microsoft.com/office/drawing/2014/main" id="{19D14366-4753-4467-93A0-4D0657DAA5C9}"/>
              </a:ext>
            </a:extLst>
          </p:cNvPr>
          <p:cNvCxnSpPr>
            <a:stCxn id="75" idx="3"/>
          </p:cNvCxnSpPr>
          <p:nvPr/>
        </p:nvCxnSpPr>
        <p:spPr>
          <a:xfrm>
            <a:off x="4299201" y="4868168"/>
            <a:ext cx="12309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>
            <a:extLst>
              <a:ext uri="{FF2B5EF4-FFF2-40B4-BE49-F238E27FC236}">
                <a16:creationId xmlns:a16="http://schemas.microsoft.com/office/drawing/2014/main" id="{27DE8AAD-3B0C-4B1D-9050-2B54FC90053D}"/>
              </a:ext>
            </a:extLst>
          </p:cNvPr>
          <p:cNvCxnSpPr/>
          <p:nvPr/>
        </p:nvCxnSpPr>
        <p:spPr>
          <a:xfrm>
            <a:off x="5530155" y="4868168"/>
            <a:ext cx="0" cy="332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A2531ACB-31F8-4B50-AA2A-C7E6DB8CF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53820"/>
              </p:ext>
            </p:extLst>
          </p:nvPr>
        </p:nvGraphicFramePr>
        <p:xfrm>
          <a:off x="1377350" y="741872"/>
          <a:ext cx="9437299" cy="5571602"/>
        </p:xfrm>
        <a:graphic>
          <a:graphicData uri="http://schemas.openxmlformats.org/drawingml/2006/table">
            <a:tbl>
              <a:tblPr/>
              <a:tblGrid>
                <a:gridCol w="2504069">
                  <a:extLst>
                    <a:ext uri="{9D8B030D-6E8A-4147-A177-3AD203B41FA5}">
                      <a16:colId xmlns:a16="http://schemas.microsoft.com/office/drawing/2014/main" val="1444708459"/>
                    </a:ext>
                  </a:extLst>
                </a:gridCol>
                <a:gridCol w="2504069">
                  <a:extLst>
                    <a:ext uri="{9D8B030D-6E8A-4147-A177-3AD203B41FA5}">
                      <a16:colId xmlns:a16="http://schemas.microsoft.com/office/drawing/2014/main" val="3019243147"/>
                    </a:ext>
                  </a:extLst>
                </a:gridCol>
                <a:gridCol w="2171158">
                  <a:extLst>
                    <a:ext uri="{9D8B030D-6E8A-4147-A177-3AD203B41FA5}">
                      <a16:colId xmlns:a16="http://schemas.microsoft.com/office/drawing/2014/main" val="2218306906"/>
                    </a:ext>
                  </a:extLst>
                </a:gridCol>
                <a:gridCol w="202641">
                  <a:extLst>
                    <a:ext uri="{9D8B030D-6E8A-4147-A177-3AD203B41FA5}">
                      <a16:colId xmlns:a16="http://schemas.microsoft.com/office/drawing/2014/main" val="568432223"/>
                    </a:ext>
                  </a:extLst>
                </a:gridCol>
                <a:gridCol w="2055362">
                  <a:extLst>
                    <a:ext uri="{9D8B030D-6E8A-4147-A177-3AD203B41FA5}">
                      <a16:colId xmlns:a16="http://schemas.microsoft.com/office/drawing/2014/main" val="2043621094"/>
                    </a:ext>
                  </a:extLst>
                </a:gridCol>
              </a:tblGrid>
              <a:tr h="2739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คำนวนเงินค่าจ้างคงเหลือเดือน ก.พ. - ก.ย. 64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20454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ค่าใช้จ่าย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รายละเอียด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(คำนวณ 13 ตำบลที่มีอัตราว่าง)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รวมเป็นเงินค่าจ้าง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ค่าจ้าง กันยายน 2564</a:t>
                      </a:r>
                      <a:b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</a:br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โดยประมาณ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79173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ค่าจ้างงาน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532401"/>
                  </a:ext>
                </a:extLst>
              </a:tr>
              <a:tr h="266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- ประเภทบัณฑิตจบใหม่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(เดือนละ 15,000 × 13 ตำบล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     975,000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4,427,419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966370"/>
                  </a:ext>
                </a:extLst>
              </a:tr>
              <a:tr h="2665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× 2 เดือน 15 วัน × 2 คน)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68111"/>
                  </a:ext>
                </a:extLst>
              </a:tr>
              <a:tr h="266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- ประเภทประชาชนทั่วไป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(เดือนละ 9,000 × 13 ตำบล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     292,500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1,341,000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36508"/>
                  </a:ext>
                </a:extLst>
              </a:tr>
              <a:tr h="2665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× 2 เดือน 15 วัน × 1 คน)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226302"/>
                  </a:ext>
                </a:extLst>
              </a:tr>
              <a:tr h="266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- นักศึกษา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A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(เดือนละ 5,000 × 13 ตำบล ×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250442"/>
                  </a:ext>
                </a:extLst>
              </a:tr>
              <a:tr h="2665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2 เดือน 15 วัน × 2 คน)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     325,000 </a:t>
                      </a: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D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734,356.00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264214"/>
                  </a:ext>
                </a:extLst>
              </a:tr>
              <a:tr h="266515">
                <a:tc gridSpan="2">
                  <a:txBody>
                    <a:bodyPr/>
                    <a:lstStyle/>
                    <a:p>
                      <a:pPr algn="r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รวมเป็นเงิน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  1,592,500 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6,502,775 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4307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DB Helvethaica X Med" panose="02000506090000020004" pitchFamily="2" charset="-34"/>
                        <a:cs typeface="DB Helvethaica X Med" panose="02000506090000020004" pitchFamily="2" charset="-34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DB Helvethaica X Med" panose="02000506090000020004" pitchFamily="2" charset="-34"/>
                        <a:cs typeface="DB Helvethaica X Med" panose="02000506090000020004" pitchFamily="2" charset="-34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600" b="0" i="0" u="none" strike="noStrike">
                        <a:solidFill>
                          <a:srgbClr val="000000"/>
                        </a:solidFill>
                        <a:effectLst/>
                        <a:latin typeface="DB Helvethaica X Med" panose="02000506090000020004" pitchFamily="2" charset="-34"/>
                        <a:cs typeface="DB Helvethaica X Med" panose="02000506090000020004" pitchFamily="2" charset="-34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577820"/>
                  </a:ext>
                </a:extLst>
              </a:tr>
              <a:tr h="425344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ค่าจ้างคงเหลือปัจจุบัน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7,583,292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87258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ค่าจ้างเดือนกันยายน 2564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6,502,775 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28192"/>
                  </a:ext>
                </a:extLst>
              </a:tr>
              <a:tr h="2665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คงเหลือ ก.พ. - ก.ย. 64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1,080,517 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284761"/>
                  </a:ext>
                </a:extLst>
              </a:tr>
              <a:tr h="520592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ประมาณการค่าจ้างคงเหลือ ต.ค. - ธ.ค. 64</a:t>
                      </a:r>
                      <a:b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</a:b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( 3 เดือน)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 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                            1,485,711 </a:t>
                      </a:r>
                    </a:p>
                  </a:txBody>
                  <a:tcPr marL="7152" marR="7152" marT="715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498430"/>
                  </a:ext>
                </a:extLst>
              </a:tr>
              <a:tr h="114601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th-TH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หมายเหตุ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 โดยเบิกจ่ายจากเงินกู้เพื่อแก้ไขปัญหา เยียวยา และฟื้นฟูเศรษฐกิจและสังคมที่ได้รับผลกระทบจากการระบาดของโรคติดเชื้อไวรัสโค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โร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นา 2019 ปีงบประมาณ  </a:t>
                      </a:r>
                      <a:b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</a:b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พ ศ. 2564 แผนงานฟื้นฟูเศรษฐกิจและสังคมที่ได้รับผลกระทบจากการระบาดของโรคติดเชื้อไวรัสโค</a:t>
                      </a:r>
                      <a:r>
                        <a:rPr lang="th-T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โร</a:t>
                      </a:r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นา 2019 โครงการยกระดับเศรษฐกิจและสังคมรายตำบลแบบบูรณาการ (1 ตำบล 1 มหาวิทยาลัย) งบเงินอุดหนุน เงินอุดหนุนทั่วไปรายการสนับสนุนงบประมาณสำหรับสถบันอุดมศึกษาเพื่อจ้างงานประชาชนทั่วไป บัณฑิต และนักศึกษา </a:t>
                      </a:r>
                      <a:b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</a:br>
                      <a:r>
                        <a:rPr lang="th-TH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DB Helvethaica X Med" panose="02000506090000020004" pitchFamily="2" charset="-34"/>
                          <a:cs typeface="DB Helvethaica X Med" panose="02000506090000020004" pitchFamily="2" charset="-34"/>
                        </a:rPr>
                        <a:t>โดยใช้งบประมาณเหลือจ่ายจากงบประมาณการจ้างงานระหว่างเดือน มกราคม - สิงหาคม 2564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DB Helvethaica X Med" panose="02000506090000020004" pitchFamily="2" charset="-34"/>
                        <a:cs typeface="DB Helvethaica X Med" panose="02000506090000020004" pitchFamily="2" charset="-34"/>
                      </a:endParaRPr>
                    </a:p>
                  </a:txBody>
                  <a:tcPr marL="7152" marR="7152" marT="71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17197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BD1B98C-C20A-40E9-8EC3-822178C4662B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600798B-2952-4311-A076-32F229B8694E}"/>
              </a:ext>
            </a:extLst>
          </p:cNvPr>
          <p:cNvSpPr txBox="1"/>
          <p:nvPr/>
        </p:nvSpPr>
        <p:spPr>
          <a:xfrm>
            <a:off x="3235395" y="55118"/>
            <a:ext cx="524437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ประมาณการคำนวณเงินค่าจ้าง ระยะ 2 เดือน 15 วัน</a:t>
            </a:r>
          </a:p>
        </p:txBody>
      </p:sp>
    </p:spTree>
    <p:extLst>
      <p:ext uri="{BB962C8B-B14F-4D97-AF65-F5344CB8AC3E}">
        <p14:creationId xmlns:p14="http://schemas.microsoft.com/office/powerpoint/2010/main" val="254885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46611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5.1 พิจารณาการปรับแผนการดำเนินกิจกรรมการจ้างงานเพิ่มเติมทดแทน ภายใต้โครงการยกระดับเศ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  <a:endParaRPr lang="th-TH" sz="2000" b="1" dirty="0">
              <a:solidFill>
                <a:schemeClr val="bg1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97AB5F1A-A1B9-4ABE-82A7-436050E94360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3ACCA0A9-F11E-4ED8-BC84-DBBA9521D6AA}"/>
              </a:ext>
            </a:extLst>
          </p:cNvPr>
          <p:cNvGrpSpPr/>
          <p:nvPr/>
        </p:nvGrpSpPr>
        <p:grpSpPr>
          <a:xfrm>
            <a:off x="8113948" y="2770057"/>
            <a:ext cx="1704793" cy="971751"/>
            <a:chOff x="6011618" y="2623616"/>
            <a:chExt cx="1549314" cy="883126"/>
          </a:xfrm>
          <a:solidFill>
            <a:schemeClr val="accent2"/>
          </a:solidFill>
        </p:grpSpPr>
        <p:sp>
          <p:nvSpPr>
            <p:cNvPr id="12" name="Right Arrow 7">
              <a:extLst>
                <a:ext uri="{FF2B5EF4-FFF2-40B4-BE49-F238E27FC236}">
                  <a16:creationId xmlns:a16="http://schemas.microsoft.com/office/drawing/2014/main" id="{70D401E4-25C9-43C7-8CAE-3023A44C125E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6">
              <a:extLst>
                <a:ext uri="{FF2B5EF4-FFF2-40B4-BE49-F238E27FC236}">
                  <a16:creationId xmlns:a16="http://schemas.microsoft.com/office/drawing/2014/main" id="{2EC41F27-80C0-419F-88FB-E684C0E1DA5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Right Arrow 18">
              <a:extLst>
                <a:ext uri="{FF2B5EF4-FFF2-40B4-BE49-F238E27FC236}">
                  <a16:creationId xmlns:a16="http://schemas.microsoft.com/office/drawing/2014/main" id="{914E4230-E167-4B53-B4A3-952672AE6D6E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4" name="Round Same Side Corner Rectangle 20">
            <a:extLst>
              <a:ext uri="{FF2B5EF4-FFF2-40B4-BE49-F238E27FC236}">
                <a16:creationId xmlns:a16="http://schemas.microsoft.com/office/drawing/2014/main" id="{A577100C-2D3B-4E67-B1FE-E14A4B641B1C}"/>
              </a:ext>
            </a:extLst>
          </p:cNvPr>
          <p:cNvSpPr/>
          <p:nvPr/>
        </p:nvSpPr>
        <p:spPr>
          <a:xfrm rot="10800000">
            <a:off x="7187522" y="2900125"/>
            <a:ext cx="374797" cy="92669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Round Same Side Corner Rectangle 20">
            <a:extLst>
              <a:ext uri="{FF2B5EF4-FFF2-40B4-BE49-F238E27FC236}">
                <a16:creationId xmlns:a16="http://schemas.microsoft.com/office/drawing/2014/main" id="{B0FE818E-E4B5-4318-9EE0-3D7ACD386BCC}"/>
              </a:ext>
            </a:extLst>
          </p:cNvPr>
          <p:cNvSpPr/>
          <p:nvPr/>
        </p:nvSpPr>
        <p:spPr>
          <a:xfrm rot="10800000">
            <a:off x="8643729" y="1695889"/>
            <a:ext cx="374797" cy="92669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Round Same Side Corner Rectangle 20">
            <a:extLst>
              <a:ext uri="{FF2B5EF4-FFF2-40B4-BE49-F238E27FC236}">
                <a16:creationId xmlns:a16="http://schemas.microsoft.com/office/drawing/2014/main" id="{486B9A8D-4A4A-499F-8B9B-C4C733D09B35}"/>
              </a:ext>
            </a:extLst>
          </p:cNvPr>
          <p:cNvSpPr/>
          <p:nvPr/>
        </p:nvSpPr>
        <p:spPr>
          <a:xfrm rot="10800000">
            <a:off x="9851539" y="3063377"/>
            <a:ext cx="374797" cy="92669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B2ECD55-41E9-47FB-A20B-EEB82659E801}"/>
              </a:ext>
            </a:extLst>
          </p:cNvPr>
          <p:cNvSpPr txBox="1"/>
          <p:nvPr/>
        </p:nvSpPr>
        <p:spPr>
          <a:xfrm>
            <a:off x="5996155" y="2415858"/>
            <a:ext cx="190515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บัณฑิตจบใหม่ 2 อัตรา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2E1278AD-B47A-45C2-90A0-B71D238C1358}"/>
              </a:ext>
            </a:extLst>
          </p:cNvPr>
          <p:cNvSpPr txBox="1"/>
          <p:nvPr/>
        </p:nvSpPr>
        <p:spPr>
          <a:xfrm>
            <a:off x="7672179" y="1218833"/>
            <a:ext cx="19431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นักศึกษาจำนวน 2 อัตรา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E7C30C37-26A7-4B6B-BC81-787D0BB46C02}"/>
              </a:ext>
            </a:extLst>
          </p:cNvPr>
          <p:cNvSpPr txBox="1"/>
          <p:nvPr/>
        </p:nvSpPr>
        <p:spPr>
          <a:xfrm>
            <a:off x="9306038" y="2615913"/>
            <a:ext cx="167090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1 อัตรา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F0F04A61-C99F-42CB-9D68-B1FF980FA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64" y="824291"/>
            <a:ext cx="3617735" cy="5056989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423C8891-E866-4343-A3AC-6568CCFD0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43086"/>
            <a:ext cx="1905000" cy="1905000"/>
          </a:xfrm>
          <a:prstGeom prst="rect">
            <a:avLst/>
          </a:prstGeom>
        </p:spPr>
      </p:pic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762A19CF-186C-4253-8850-0D4E8133E4C4}"/>
              </a:ext>
            </a:extLst>
          </p:cNvPr>
          <p:cNvSpPr txBox="1"/>
          <p:nvPr/>
        </p:nvSpPr>
        <p:spPr>
          <a:xfrm>
            <a:off x="642105" y="5948086"/>
            <a:ext cx="3022851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กำหนดส่งภายในวันที่ 30 กันยายน 2564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6909268-D65B-4B6A-98CE-4CF258BE9D6F}"/>
              </a:ext>
            </a:extLst>
          </p:cNvPr>
          <p:cNvSpPr txBox="1"/>
          <p:nvPr/>
        </p:nvSpPr>
        <p:spPr>
          <a:xfrm>
            <a:off x="344664" y="6388254"/>
            <a:ext cx="11371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https://docs.google.com/forms/d/e/1FAIpQLSdBtitstsriivprPFl27y2PbtC-4Bi5pS75KgT-oj5g4cTAYg/viewform</a:t>
            </a:r>
            <a:endParaRPr lang="th-TH" sz="1400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669C319-91E7-41BC-9DF0-459A28A7863E}"/>
              </a:ext>
            </a:extLst>
          </p:cNvPr>
          <p:cNvSpPr txBox="1"/>
          <p:nvPr/>
        </p:nvSpPr>
        <p:spPr>
          <a:xfrm>
            <a:off x="6492341" y="739352"/>
            <a:ext cx="397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อัตราสามารถปรับเปลี่ยนได้ตามความเหมาะสม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279035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80571B9-E804-4EE5-A5BE-6BE79940B987}"/>
              </a:ext>
            </a:extLst>
          </p:cNvPr>
          <p:cNvSpPr txBox="1"/>
          <p:nvPr/>
        </p:nvSpPr>
        <p:spPr>
          <a:xfrm>
            <a:off x="715095" y="886544"/>
            <a:ext cx="11651198" cy="323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เรื่องประธานแจ้งที่ประชุมทราบ</a:t>
            </a:r>
          </a:p>
          <a:p>
            <a:pPr>
              <a:lnSpc>
                <a:spcPct val="115000"/>
              </a:lnSpc>
            </a:pPr>
            <a:r>
              <a:rPr lang="th-TH" sz="1800" dirty="0">
                <a:solidFill>
                  <a:srgbClr val="050505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                        การเยี่ยมชมและติดตามการดำเนินโครงการยกระดับเศรษฐกิจรายตำบลแบบบูรณาการ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dirty="0">
                <a:solidFill>
                  <a:srgbClr val="05050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U2T)</a:t>
            </a:r>
            <a:endParaRPr lang="th-TH" sz="1800" dirty="0">
              <a:solidFill>
                <a:srgbClr val="05050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  เรื่องรับรองรายงานการประชุม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(ไม่มี)</a:t>
            </a:r>
            <a:endParaRPr lang="en-US" sz="18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3  เรื่องสืบเนื่อง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(ไม่มี)</a:t>
            </a:r>
            <a:endParaRPr lang="en-US" sz="18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  เรื่องเสนอเพื่อทราบ</a:t>
            </a:r>
            <a:b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4.1 การปรับแผนการดำเนินกิจกรรมการจ้างงานเพิ่มเติมทดแทนภายใต้โครงการยกระดับเศ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4.2 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สรุปจำนวนอัตราว่าง และบัญชีสำรองของผู้รับจ้างงานภายใต้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  (งานบริหารบุคคลฯ)</a:t>
            </a:r>
            <a:endParaRPr lang="th-TH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  เรื่องเสนอให้ที่ประชุมพิจารณา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-283845"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พิจารณาการปรับแผนการดำเนินกิจกรรมการจ้างงานเพิ่มเติมทดแทน ภายใต้โครงการยกระดับเศ</a:t>
            </a:r>
            <a:r>
              <a:rPr lang="th-TH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  <a:endParaRPr lang="th-TH" dirty="0"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6 เรื่องอื่น ๆ (ถ้ามี)</a:t>
            </a:r>
            <a:endParaRPr lang="th-TH" dirty="0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1603C09-56DD-4ADE-A2D6-6D1A1E0C7ABE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0EA1616-24BB-46FC-8406-BD12FD17C1B5}"/>
              </a:ext>
            </a:extLst>
          </p:cNvPr>
          <p:cNvSpPr txBox="1"/>
          <p:nvPr/>
        </p:nvSpPr>
        <p:spPr>
          <a:xfrm>
            <a:off x="2651324" y="79718"/>
            <a:ext cx="65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ระเบียบวาระการประชุม</a:t>
            </a:r>
          </a:p>
        </p:txBody>
      </p:sp>
    </p:spTree>
    <p:extLst>
      <p:ext uri="{BB962C8B-B14F-4D97-AF65-F5344CB8AC3E}">
        <p14:creationId xmlns:p14="http://schemas.microsoft.com/office/powerpoint/2010/main" val="371841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305396" y="40327"/>
            <a:ext cx="657880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en-US" sz="24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เรื่องประธานแจ้งที่ประชุมทราบ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7426F6E9-1BD3-4734-97F8-0B80BD87506F}"/>
              </a:ext>
            </a:extLst>
          </p:cNvPr>
          <p:cNvSpPr txBox="1"/>
          <p:nvPr/>
        </p:nvSpPr>
        <p:spPr>
          <a:xfrm>
            <a:off x="4750050" y="107604"/>
            <a:ext cx="615494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dirty="0">
                <a:solidFill>
                  <a:srgbClr val="050505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การเยี่ยมชมและติดตามการดำเนินโครงการยกระดับเศรษฐกิจรายตำบลแบบบูรณาการ 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050505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U2T)</a:t>
            </a:r>
            <a:endParaRPr lang="th-TH" sz="1800" b="1" dirty="0">
              <a:solidFill>
                <a:srgbClr val="050505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7F56860D-1125-4A05-B4FB-7450CA871FE8}"/>
              </a:ext>
            </a:extLst>
          </p:cNvPr>
          <p:cNvSpPr txBox="1"/>
          <p:nvPr/>
        </p:nvSpPr>
        <p:spPr>
          <a:xfrm>
            <a:off x="259282" y="815110"/>
            <a:ext cx="3477449" cy="5529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ตามที่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ดร.ดนุช ตัน</a:t>
            </a:r>
            <a:r>
              <a:rPr lang="th-TH" sz="1800" b="1" dirty="0" err="1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เทอด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ทิต</a:t>
            </a:r>
            <a:r>
              <a:rPr lang="th-TH" sz="1800" b="1" dirty="0" err="1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ย์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ผู้ช่วยรัฐมนตรีประจำกระทรวงการอุดมศึกษา วิทยาศาสตร์ วิจัยและนวัตกรรม (อว.) 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เข้าเยี่ยมชมและหารือการดำเนินโครงการยกระดับเศรษฐกิจรายตำบลแบบบูรณาการ </a:t>
            </a:r>
            <a:r>
              <a:rPr lang="en-US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 </a:t>
            </a:r>
            <a:r>
              <a:rPr lang="en-US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 (</a:t>
            </a:r>
            <a:r>
              <a:rPr lang="en-US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U2T)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ของมหาวิทยาลัยราชภัฏสกลนคร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ในวันพฤหัสบดีที่ </a:t>
            </a:r>
            <a:r>
              <a:rPr lang="en-US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กันยายน </a:t>
            </a:r>
            <a:r>
              <a:rPr lang="en-US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2564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เวลา 10.00 – 12.00 น. ณ ห้องประชุมสร้อยสุวรรณา อาคาร 10 ชั้น 3 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มหาวิทยาลัยราชภัฏสกลนคร</a:t>
            </a:r>
            <a:r>
              <a:rPr lang="th-TH" sz="1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โดยมีผู้ช่วยศาสตราจารย์ชาคริต ชาญชิตปรีชารักษาราชการแทนอธิการบดีมหาวิทยาลัยราชภัฏสกลนคร และคณะ</a:t>
            </a:r>
            <a:r>
              <a:rPr lang="th-TH" sz="1800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ผู้บริหารฯ ให้การต้อนรับ พร้อมผู้แทน</a:t>
            </a:r>
            <a:r>
              <a:rPr lang="th-TH" sz="1800" spc="-3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ตำบลเข้าร่วม จำนวน 4 ตำบล ได้แก่ ตำบลค้อเขียว ตำบลพันนา ตำบลเต่างอย ตำบลแพด และรายงานผลการดำเนินงาน ปัญหา อุปสรรค ในการดำเนินโครงการยกระดับเศรษฐกิจรายตำบลฯ  นั้น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  ในการนี้ ดร.ดนุช ตันเทิดทิต</a:t>
            </a:r>
            <a:r>
              <a:rPr lang="th-TH" sz="1800" dirty="0" err="1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ย์</a:t>
            </a:r>
            <a:r>
              <a:rPr lang="th-TH" sz="18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ได้มอบนโยบายในการพัฒนาการดำเนินงานโครงการยกระดับเศรษฐกิจรายตำบลฯ ดังนี้</a:t>
            </a:r>
            <a:r>
              <a:rPr lang="th-TH" sz="1800" b="1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en-US" sz="1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8F4D98BE-A4D5-40C2-AFB1-C91B23497B74}"/>
              </a:ext>
            </a:extLst>
          </p:cNvPr>
          <p:cNvSpPr txBox="1"/>
          <p:nvPr/>
        </p:nvSpPr>
        <p:spPr>
          <a:xfrm>
            <a:off x="4020075" y="815110"/>
            <a:ext cx="3761117" cy="5548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นโยบายของกระทรวงการอุดมศึกษา วิทยาศาสตร์ วิจัยและนวัตกรรม (อว.)</a:t>
            </a:r>
            <a:r>
              <a:rPr lang="th-TH" sz="140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ดังนี้</a:t>
            </a:r>
            <a:endParaRPr lang="en-US" sz="1400" b="1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1) กระทรวงการอุดมศึกษาฯ มีแนวโน้มจะขยายการจ้างงานประเภทบัณฑิตให้มีช่วงเวลาการสำเร็จการศึกษาจากระยะ 3 ปี เป็นระยะ 5-6 ปี เพื่อแก้ไขปัญหาการว่างงาน และช่วยให้บัณฑิตมีงานทำมากขึ้น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การกำหนดพื้นที่ในการทำงานของมหาวิทยาลัยจะคำนึงถึงระยะทาง และความสอดคล้องกับบริบทของมหาวิทยาลัยมากขึ้น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</a:t>
            </a:r>
            <a:r>
              <a:rPr lang="th-TH" sz="140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ข้อเสนอแนะสำหรับการพัฒนาการทำงานโครงการยกระดับเศรษฐกิจรายตำบลแบบบูรณาการ </a:t>
            </a:r>
            <a:r>
              <a:rPr lang="en-US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 </a:t>
            </a:r>
            <a:r>
              <a:rPr lang="en-US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 (</a:t>
            </a:r>
            <a:r>
              <a:rPr lang="en-US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U2T) </a:t>
            </a:r>
            <a:r>
              <a:rPr lang="th-TH" sz="1400" b="1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ของมหาวิทยาลัยราชภัฏสกลนคร</a:t>
            </a:r>
            <a:endParaRPr lang="en-US" sz="1400" dirty="0">
              <a:solidFill>
                <a:srgbClr val="0070C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 1) ขอความร่วมมือผู้ปฏิบัติงานระดับตำบลจัดทำรายงานที่นำเสนอผลงานทั้งเชิงปริมาณและเชิงคุณภาพ และจัดทำคลิปวิดีโอนำเสนอผลงาน โดยการมีส่วนร่วมจากประชาชนที่เข้าร่วมโครงการยกระดับเศรษฐกิจฯ ให้มีการแสดงความขอบคุณรัฐมนตรีกระทรวงการอุดมศึกษาฯ  ผู้ช่วยรัฐมนตรีกระทรวงการอุดมศึกษาฯ เพื่อเป็นขวัญและกำลังใจในการปฏิบัติงาน และเป็นข้อมูลในการเสนอของบประมาณในการดำเนินการในรอบต่อไป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2) ควรดำเนินการเชื่อมโยงเครือข่ายระหว่างตำบลเพื่อแลกเปลี่ยนเรียนรู้การดำเนินงานโครงการยกระดับ</a:t>
            </a:r>
            <a:r>
              <a:rPr lang="th-TH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เศรษฐกิจรายตำบลแบบบูรณาการ </a:t>
            </a:r>
            <a:r>
              <a:rPr lang="en-US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ตำบล </a:t>
            </a:r>
            <a:r>
              <a:rPr lang="en-US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 </a:t>
            </a:r>
            <a:r>
              <a:rPr lang="th-TH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 (</a:t>
            </a:r>
            <a:r>
              <a:rPr lang="en-US" sz="1400" dirty="0">
                <a:solidFill>
                  <a:srgbClr val="050505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U2T)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และแลกเปลี่ยนทรัพยากรผลิตภัณฑ์/สินค้า ร่วมกัน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 3) ให้กำหนดกลุ่มคล</a:t>
            </a:r>
            <a:r>
              <a:rPr lang="th-TH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ัสเต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อร์ด้านต่าง ๆ เช่น คล</a:t>
            </a:r>
            <a:r>
              <a:rPr lang="th-TH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ัสเต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อร</a:t>
            </a:r>
            <a:r>
              <a:rPr lang="th-TH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์ก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ลุ่มอาชีพ คล</a:t>
            </a:r>
            <a:r>
              <a:rPr lang="th-TH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ัสเต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อร</a:t>
            </a:r>
            <a:r>
              <a:rPr lang="th-TH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์ก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ลุ่มสินค้า เพื่อส่งเสริมการพัฒนาผลิตภัณฑ์ และสินค้าให้หลากหลาย เป็นต้น</a:t>
            </a:r>
            <a:endParaRPr lang="en-US" sz="11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6D093FC-7AD1-40A8-AB27-34EC236AEE34}"/>
              </a:ext>
            </a:extLst>
          </p:cNvPr>
          <p:cNvSpPr txBox="1"/>
          <p:nvPr/>
        </p:nvSpPr>
        <p:spPr>
          <a:xfrm>
            <a:off x="7865245" y="815110"/>
            <a:ext cx="3761117" cy="2372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4)  ควรยกระดับผลิตภัณฑ์หรือสินค้าต่าง ๆ ในชุมชนให้ได้มาตรฐานออกสู่ตลาดต่างประเทศให้มากยิ่งขึ้น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ส่งเสริมการขายหลากหลายรูปแบบ เช่น ลักษณะ ซุปตา</a:t>
            </a:r>
            <a:r>
              <a:rPr lang="th-TH" sz="14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ร์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ช่วยขาย 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14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Suptarsale</a:t>
            </a:r>
            <a:r>
              <a:rPr lang="en-US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โดยเชิญชวนผู้มีชื่อเสียงในพื้นที่ชุมชน มาช่วยขายสินค้าออนไลน์ผ่านสื่อโซเซียล เพื่อเป็นการเพิ่มรายได้ให้แก่ชุมชน และเป็นที่รู้จักมากยิ่งขี้น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r>
              <a:rPr lang="th-TH" sz="14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ขอความร่วมมือผู้ปฏิบัติงานระดับตำบลในพื้นที่สำรวจผู้ที่ด้อยโอกาสทางสังคม เช่น ผู้พิการ ผู้ป่วยติดเตียง ผู้สูงอายุ และแจ้งข้อมูลให้กับกรมพัฒนาสังคมและความมั่นคงของมนุษย์ให้ทราบ เพื่อจะได้ช่วยเหลือต่อไป</a:t>
            </a:r>
            <a:r>
              <a:rPr lang="th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151FFCE4-2A00-48E6-AD2B-C456AA8BB5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523" y="3420105"/>
            <a:ext cx="1918280" cy="1267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BE81A045-0539-47AA-AC8D-55EFA72D17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23" y="4818310"/>
            <a:ext cx="1884680" cy="125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B71D4F1F-7CF1-4720-99DB-71E05E15B5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734" y="3359523"/>
            <a:ext cx="1918280" cy="1388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345AF898-DE8E-4D06-BC57-2B9B4D00A6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664" y="4818310"/>
            <a:ext cx="1911350" cy="1273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C46E322-DDB0-4286-9560-9DF8C5C593BE}"/>
              </a:ext>
            </a:extLst>
          </p:cNvPr>
          <p:cNvSpPr/>
          <p:nvPr/>
        </p:nvSpPr>
        <p:spPr>
          <a:xfrm>
            <a:off x="0" y="2406770"/>
            <a:ext cx="12192000" cy="151824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29108C4-9053-4C1D-89E2-D56F0ED5F919}"/>
              </a:ext>
            </a:extLst>
          </p:cNvPr>
          <p:cNvSpPr txBox="1"/>
          <p:nvPr/>
        </p:nvSpPr>
        <p:spPr>
          <a:xfrm>
            <a:off x="2634070" y="2721114"/>
            <a:ext cx="657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  เรื่องเสนอเพื่อทราบ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04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48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.1 </a:t>
            </a: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การปรับแผนการดำเนินกิจกรรมการจ้างงานเพิ่มเติมทดแทนภายใต้โครงการยกระดับเศ</a:t>
            </a:r>
            <a:r>
              <a:rPr lang="th-TH" sz="22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sz="22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0A3161A-F166-4D46-8BEA-3855F15A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360" y="1212571"/>
            <a:ext cx="2044302" cy="3129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35DCB17-5D1D-4BC1-AE6D-A280D7B43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691" y="4429590"/>
            <a:ext cx="1953641" cy="1730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D91BC591-2921-4421-84F8-6FF6CB32B235}"/>
              </a:ext>
            </a:extLst>
          </p:cNvPr>
          <p:cNvSpPr txBox="1"/>
          <p:nvPr/>
        </p:nvSpPr>
        <p:spPr>
          <a:xfrm>
            <a:off x="325316" y="704171"/>
            <a:ext cx="8976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สรุปเรื่อง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ตามหนังสือ สป.อว. ที่ อว 0224.1/ว 12775 ลงวันที่ 20 กันยายน 2564 เรื่อง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การปรับแผนการดำเนินกิจกรรมการจ้างงานเพิ่มเติมทดแทนภายใต้โครงการยกระดับเศ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รษฐกิจรายตำบลแบบบูรณาการ </a:t>
            </a:r>
            <a:r>
              <a:rPr lang="en-US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(U2T)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ทั้งนี้ สป.อว. ขอให้มหาวิทยาลัยพิจารณาดำเนินดำเนินกิจกรรมการจ้างงานเพิ่มเติม ทดแทน ตามมติคณะรัฐมนตรีโดยมีแนวทางการปรับกิจกรรมการจ้างงานเพิ่มเติมทดแทน ดังนี้</a:t>
            </a:r>
          </a:p>
        </p:txBody>
      </p:sp>
      <p:sp>
        <p:nvSpPr>
          <p:cNvPr id="8" name="แผนผังลําดับงาน: กระบวนการ 7">
            <a:extLst>
              <a:ext uri="{FF2B5EF4-FFF2-40B4-BE49-F238E27FC236}">
                <a16:creationId xmlns:a16="http://schemas.microsoft.com/office/drawing/2014/main" id="{8932FC93-01F4-4721-BFAC-BDEE76A813E6}"/>
              </a:ext>
            </a:extLst>
          </p:cNvPr>
          <p:cNvSpPr/>
          <p:nvPr/>
        </p:nvSpPr>
        <p:spPr>
          <a:xfrm>
            <a:off x="492369" y="2181499"/>
            <a:ext cx="8906608" cy="1247501"/>
          </a:xfrm>
          <a:prstGeom prst="flowChart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การจ้างงานเพิ่มเติม ทดแทน ต้องเป็นการจ้างเพื่อการดำเนินกิจกรรม ตามภารกิจเดิมของโครงการฯ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ที่คณะรัฐมนตรีอนุมัติไว้ เพื่อให้สามารถดำเนินการได้เป็นไปตามวัตถุประสงค์ของแต่ละกิจกรรม ได้แก่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การวิเคราะห์ข้อมูล (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Analytics)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2) การฝ้าระวัง ประสานงานและติดตามข้อมูลสถานการณ์การระบาดของ </a:t>
            </a:r>
            <a:r>
              <a:rPr lang="en-US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 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และโรคระบาดใหม่ 3) การจ้างงานเพื่อการพัฒนาสัมมาชีพและสร้างอาชีพใหม่ให้แก่ชุมชนตามรูปแบบกิจกรรมที่จะเข้าไปดำเนินการในพื้นที่ที่รับผิดชอบ 4) การพัฒนาทักษะอาชีพใหม่จากความหลากหลายทางชีวภาพและวัฒนธรรมของชุมชน 5) การถ่ายทอดองค์ความรู้ เทคโนโลยี นวัตกรรม และภูมิปัญญาท้องถิ่น เพื่อการพัฒนาเศรษฐกิจและสังคมในชุมชน</a:t>
            </a:r>
          </a:p>
        </p:txBody>
      </p:sp>
      <p:sp>
        <p:nvSpPr>
          <p:cNvPr id="19" name="แผนผังลําดับงาน: กระบวนการ 18">
            <a:extLst>
              <a:ext uri="{FF2B5EF4-FFF2-40B4-BE49-F238E27FC236}">
                <a16:creationId xmlns:a16="http://schemas.microsoft.com/office/drawing/2014/main" id="{53BB95E2-3EB8-4BDF-BFFD-FE50DA722F04}"/>
              </a:ext>
            </a:extLst>
          </p:cNvPr>
          <p:cNvSpPr/>
          <p:nvPr/>
        </p:nvSpPr>
        <p:spPr>
          <a:xfrm>
            <a:off x="492369" y="3472023"/>
            <a:ext cx="8906608" cy="870189"/>
          </a:xfrm>
          <a:prstGeom prst="flowChartProcess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การปรับกิจกรรมการจ้างงาน </a:t>
            </a:r>
            <a:r>
              <a:rPr lang="th-TH" sz="1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าต้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องพิจารณาถึงสัดส่วนตามกรอบการจ้างงานเดิม โดยให้จัดสรรภายใต้กรอบอัตรากำลังที่ได้รับจัดสรรจาก สป.อว. </a:t>
            </a:r>
            <a:r>
              <a:rPr lang="th-TH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โดยให้ความสำคัญกับพื้นที่ที่ขาดกำลังคนในการดำเนินกิจกรรมเป็นอันดับแรก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 สามารถเกลี่ยอัตราที่ได้รับภายในพื้นที่ที่สถาบันอุดมศึกษารับผิดชอบได้ตามความเหมาะสม</a:t>
            </a:r>
          </a:p>
        </p:txBody>
      </p:sp>
      <p:sp>
        <p:nvSpPr>
          <p:cNvPr id="20" name="แผนผังลําดับงาน: กระบวนการ 19">
            <a:extLst>
              <a:ext uri="{FF2B5EF4-FFF2-40B4-BE49-F238E27FC236}">
                <a16:creationId xmlns:a16="http://schemas.microsoft.com/office/drawing/2014/main" id="{BC4E3D1A-329D-4F2A-845C-926B00642DAF}"/>
              </a:ext>
            </a:extLst>
          </p:cNvPr>
          <p:cNvSpPr/>
          <p:nvPr/>
        </p:nvSpPr>
        <p:spPr>
          <a:xfrm>
            <a:off x="492369" y="4371329"/>
            <a:ext cx="8906608" cy="1164684"/>
          </a:xfrm>
          <a:prstGeom prst="flowChart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รายตำบลสามารถปรับสัดส่วนของประชาชนทั่วไป บัณฑิตจบใหม่ และนักศึกษา ในภารกิจ 5 ภารกิจ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ได้ตามความเหมาะสม เช่น การจ้างงานเพื่อการพัฒนาสัมมาชีพและสร้างอาชีพใหม่ให้แก่ชุมชนตามรูปแบบกิจกรรมที่จะเข้าไปดำเนินการในพื้นที่ที่รับผิดชอบ </a:t>
            </a:r>
            <a:r>
              <a:rPr lang="th-TH" sz="1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ตามกรอบเดิมที่กำหนดไว้ว่าเป็นการจ้างงาน นักศึกษา </a:t>
            </a:r>
          </a:p>
          <a:p>
            <a:r>
              <a:rPr lang="th-TH" sz="16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อัตรา บัณฑิตจบใหม่ จำนวน 2 อัตรา และจ้างงานประชาชนทั่วไปจำนวน 1 อัตรา สามารถปรับเพิ่มหรือลดจำนวนอัตราการจ้างในแต่ละประเภทได้ตามความเหมาะสม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ภายใต้กรอบอัตรากำลังที่ได้รับแจ้งจาก สป.อว. โดยคำนึงถึงผลสัมฤทธิ์ของการดำเนินกิจกรรมเพื่อให้บรรลุตามวัตถุประสงค์ที่ได้กำหนดไว้</a:t>
            </a:r>
          </a:p>
        </p:txBody>
      </p:sp>
      <p:sp>
        <p:nvSpPr>
          <p:cNvPr id="21" name="แผนผังลําดับงาน: กระบวนการ 20">
            <a:extLst>
              <a:ext uri="{FF2B5EF4-FFF2-40B4-BE49-F238E27FC236}">
                <a16:creationId xmlns:a16="http://schemas.microsoft.com/office/drawing/2014/main" id="{B749C9D3-7B76-4B56-B9ED-0EAA3C06A7CC}"/>
              </a:ext>
            </a:extLst>
          </p:cNvPr>
          <p:cNvSpPr/>
          <p:nvPr/>
        </p:nvSpPr>
        <p:spPr>
          <a:xfrm>
            <a:off x="492369" y="5577809"/>
            <a:ext cx="8985740" cy="1164684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โดยเบิกจ่ายจากเงินกู้เพื่อแก้ไขปัญหา เยียวยา และฟื้นฟูเศรษฐกิจและสังคมที่ได้รับผลกระทบจากการระบาดของโรคติดเชื้อไวรัสโค</a:t>
            </a:r>
            <a:r>
              <a:rPr lang="th-TH" sz="16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ปีงบประมาณ </a:t>
            </a:r>
            <a:b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 ศ. 2564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แผนงานฟื้นฟูเศรษฐกิจและสังคมที่ได้รับผลกระทบจากการระบาดของโรคติดเชื้อไวรัสโค</a:t>
            </a:r>
            <a:r>
              <a:rPr lang="th-TH" sz="16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 2019 โครงการยกระดับเศรษฐกิจและสังคมรายตำบลแบบบูรณาการ (1 ตำบล 1</a:t>
            </a:r>
            <a:r>
              <a:rPr lang="en-US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มหาวิทยาลัย) งบเงินอุดหนุน เงินอุดหนุนทั่วไปรายการสนับสนุนงบประมาณสำหรับสถบันอุดมศึกษาเพื่อจ้างงานประชาชนทั่วไป บัณฑิต และนักศึกษาโดยใช้งบประมาณเหลือจ่ายจากงบประมาณการจ้างงาน</a:t>
            </a:r>
            <a:r>
              <a:rPr lang="th-TH" sz="1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ระหว่างเดือน มกราคม - สิงหาคม 2564</a:t>
            </a:r>
          </a:p>
        </p:txBody>
      </p:sp>
    </p:spTree>
    <p:extLst>
      <p:ext uri="{BB962C8B-B14F-4D97-AF65-F5344CB8AC3E}">
        <p14:creationId xmlns:p14="http://schemas.microsoft.com/office/powerpoint/2010/main" val="403400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สรุปจำนวนอัตราว่างของผู้รับจ้างงานภายใต้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 </a:t>
            </a:r>
            <a:endParaRPr lang="th-TH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E1C378F-FEBF-4544-8C24-B931CA8E48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2" y="1026423"/>
            <a:ext cx="2645194" cy="3637233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25FC75D7-8261-4353-B423-45AD8F9FA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1433"/>
              </p:ext>
            </p:extLst>
          </p:nvPr>
        </p:nvGraphicFramePr>
        <p:xfrm>
          <a:off x="3071004" y="704171"/>
          <a:ext cx="8329479" cy="5850975"/>
        </p:xfrm>
        <a:graphic>
          <a:graphicData uri="http://schemas.openxmlformats.org/drawingml/2006/table">
            <a:tbl>
              <a:tblPr/>
              <a:tblGrid>
                <a:gridCol w="474350">
                  <a:extLst>
                    <a:ext uri="{9D8B030D-6E8A-4147-A177-3AD203B41FA5}">
                      <a16:colId xmlns:a16="http://schemas.microsoft.com/office/drawing/2014/main" val="2637836957"/>
                    </a:ext>
                  </a:extLst>
                </a:gridCol>
                <a:gridCol w="1118752">
                  <a:extLst>
                    <a:ext uri="{9D8B030D-6E8A-4147-A177-3AD203B41FA5}">
                      <a16:colId xmlns:a16="http://schemas.microsoft.com/office/drawing/2014/main" val="4145025248"/>
                    </a:ext>
                  </a:extLst>
                </a:gridCol>
                <a:gridCol w="921851">
                  <a:extLst>
                    <a:ext uri="{9D8B030D-6E8A-4147-A177-3AD203B41FA5}">
                      <a16:colId xmlns:a16="http://schemas.microsoft.com/office/drawing/2014/main" val="1335841645"/>
                    </a:ext>
                  </a:extLst>
                </a:gridCol>
                <a:gridCol w="1118752">
                  <a:extLst>
                    <a:ext uri="{9D8B030D-6E8A-4147-A177-3AD203B41FA5}">
                      <a16:colId xmlns:a16="http://schemas.microsoft.com/office/drawing/2014/main" val="1865443039"/>
                    </a:ext>
                  </a:extLst>
                </a:gridCol>
                <a:gridCol w="841301">
                  <a:extLst>
                    <a:ext uri="{9D8B030D-6E8A-4147-A177-3AD203B41FA5}">
                      <a16:colId xmlns:a16="http://schemas.microsoft.com/office/drawing/2014/main" val="2048939112"/>
                    </a:ext>
                  </a:extLst>
                </a:gridCol>
                <a:gridCol w="537002">
                  <a:extLst>
                    <a:ext uri="{9D8B030D-6E8A-4147-A177-3AD203B41FA5}">
                      <a16:colId xmlns:a16="http://schemas.microsoft.com/office/drawing/2014/main" val="4036592690"/>
                    </a:ext>
                  </a:extLst>
                </a:gridCol>
                <a:gridCol w="903952">
                  <a:extLst>
                    <a:ext uri="{9D8B030D-6E8A-4147-A177-3AD203B41FA5}">
                      <a16:colId xmlns:a16="http://schemas.microsoft.com/office/drawing/2014/main" val="3765886696"/>
                    </a:ext>
                  </a:extLst>
                </a:gridCol>
                <a:gridCol w="438550">
                  <a:extLst>
                    <a:ext uri="{9D8B030D-6E8A-4147-A177-3AD203B41FA5}">
                      <a16:colId xmlns:a16="http://schemas.microsoft.com/office/drawing/2014/main" val="1945265662"/>
                    </a:ext>
                  </a:extLst>
                </a:gridCol>
                <a:gridCol w="841301">
                  <a:extLst>
                    <a:ext uri="{9D8B030D-6E8A-4147-A177-3AD203B41FA5}">
                      <a16:colId xmlns:a16="http://schemas.microsoft.com/office/drawing/2014/main" val="870299442"/>
                    </a:ext>
                  </a:extLst>
                </a:gridCol>
                <a:gridCol w="501200">
                  <a:extLst>
                    <a:ext uri="{9D8B030D-6E8A-4147-A177-3AD203B41FA5}">
                      <a16:colId xmlns:a16="http://schemas.microsoft.com/office/drawing/2014/main" val="2404830321"/>
                    </a:ext>
                  </a:extLst>
                </a:gridCol>
                <a:gridCol w="632468">
                  <a:extLst>
                    <a:ext uri="{9D8B030D-6E8A-4147-A177-3AD203B41FA5}">
                      <a16:colId xmlns:a16="http://schemas.microsoft.com/office/drawing/2014/main" val="325413557"/>
                    </a:ext>
                  </a:extLst>
                </a:gridCol>
              </a:tblGrid>
              <a:tr h="2193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สรุปข้อมูลจำนวนโครงการจ้างงานตามโครงการยกระดับเศรษฐกิจและสังคมรายตำบลแบบบูรณาการ มหาวิทยาลัยสู่ตำบล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529166"/>
                  </a:ext>
                </a:extLst>
              </a:tr>
              <a:tr h="2193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สร้างรากแก้วให้ประเทศ ประจำปีงบประมาณ พ.ศ. 2564 มหาวิทยาลัยราชภัฏสกลนคร 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U2T)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87206"/>
                  </a:ext>
                </a:extLst>
              </a:tr>
              <a:tr h="219336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ณ วันที่ 27 กันยายน 2564  จัดทำโดย... งานบริหารบุคคลและนิติการ กองกลาง สำนักงานอธิการบดี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69526"/>
                  </a:ext>
                </a:extLst>
              </a:tr>
              <a:tr h="2193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ประเภทบัณฑิตจบใหม่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57113"/>
                  </a:ext>
                </a:extLst>
              </a:tr>
              <a:tr h="2193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76688"/>
                  </a:ext>
                </a:extLst>
              </a:tr>
              <a:tr h="188868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05178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ท่าแร่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75078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ม่วงลาย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442448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14109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ไฮหย่อง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พังโคน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435988"/>
                  </a:ext>
                </a:extLst>
              </a:tr>
              <a:tr h="21933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235089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เหล่าปอแดง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224539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นาม่อง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781444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แพด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คำตากล้า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571734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นาโสก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เมืองมุกดาหาร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930791"/>
                  </a:ext>
                </a:extLst>
              </a:tr>
              <a:tr h="21933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คณะมนุษศาสตร์และสังคมศาสตร์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57753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ค้อเขียว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วาริชภูมิ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433076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หนองบัว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นิคมน้ำอูน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976563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หนองสนม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วานรนิวาส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218140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ด่านม่วงคำ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380745"/>
                  </a:ext>
                </a:extLst>
              </a:tr>
              <a:tr h="219336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71768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ท่าก้อน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อากาศอำนวย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003290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พันนา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สว่างแดนดิน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787513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เหล่าโพนค้อ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โคกศรีสุพรรณ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895922"/>
                  </a:ext>
                </a:extLst>
              </a:tr>
              <a:tr h="21933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บ้านแป้น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โพนนาแก้ว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51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87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สรุปจำนวนอัตราว่าง ของผู้รับจ้างงานภายใต้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 (ต่อ) </a:t>
            </a:r>
            <a:endParaRPr lang="th-TH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E1C378F-FEBF-4544-8C24-B931CA8E48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2" y="1026423"/>
            <a:ext cx="2645194" cy="3637233"/>
          </a:xfrm>
          <a:prstGeom prst="rect">
            <a:avLst/>
          </a:prstGeom>
        </p:spPr>
      </p:pic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7CEFE294-0F7E-46E0-B343-58316C9F4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007968"/>
              </p:ext>
            </p:extLst>
          </p:nvPr>
        </p:nvGraphicFramePr>
        <p:xfrm>
          <a:off x="3052894" y="796919"/>
          <a:ext cx="8643808" cy="5881455"/>
        </p:xfrm>
        <a:graphic>
          <a:graphicData uri="http://schemas.openxmlformats.org/drawingml/2006/table">
            <a:tbl>
              <a:tblPr/>
              <a:tblGrid>
                <a:gridCol w="492251">
                  <a:extLst>
                    <a:ext uri="{9D8B030D-6E8A-4147-A177-3AD203B41FA5}">
                      <a16:colId xmlns:a16="http://schemas.microsoft.com/office/drawing/2014/main" val="4262878975"/>
                    </a:ext>
                  </a:extLst>
                </a:gridCol>
                <a:gridCol w="1160970">
                  <a:extLst>
                    <a:ext uri="{9D8B030D-6E8A-4147-A177-3AD203B41FA5}">
                      <a16:colId xmlns:a16="http://schemas.microsoft.com/office/drawing/2014/main" val="1494299576"/>
                    </a:ext>
                  </a:extLst>
                </a:gridCol>
                <a:gridCol w="956639">
                  <a:extLst>
                    <a:ext uri="{9D8B030D-6E8A-4147-A177-3AD203B41FA5}">
                      <a16:colId xmlns:a16="http://schemas.microsoft.com/office/drawing/2014/main" val="1809446296"/>
                    </a:ext>
                  </a:extLst>
                </a:gridCol>
                <a:gridCol w="1160970">
                  <a:extLst>
                    <a:ext uri="{9D8B030D-6E8A-4147-A177-3AD203B41FA5}">
                      <a16:colId xmlns:a16="http://schemas.microsoft.com/office/drawing/2014/main" val="3760891596"/>
                    </a:ext>
                  </a:extLst>
                </a:gridCol>
                <a:gridCol w="873049">
                  <a:extLst>
                    <a:ext uri="{9D8B030D-6E8A-4147-A177-3AD203B41FA5}">
                      <a16:colId xmlns:a16="http://schemas.microsoft.com/office/drawing/2014/main" val="3616333412"/>
                    </a:ext>
                  </a:extLst>
                </a:gridCol>
                <a:gridCol w="557266">
                  <a:extLst>
                    <a:ext uri="{9D8B030D-6E8A-4147-A177-3AD203B41FA5}">
                      <a16:colId xmlns:a16="http://schemas.microsoft.com/office/drawing/2014/main" val="3257834102"/>
                    </a:ext>
                  </a:extLst>
                </a:gridCol>
                <a:gridCol w="938064">
                  <a:extLst>
                    <a:ext uri="{9D8B030D-6E8A-4147-A177-3AD203B41FA5}">
                      <a16:colId xmlns:a16="http://schemas.microsoft.com/office/drawing/2014/main" val="361993739"/>
                    </a:ext>
                  </a:extLst>
                </a:gridCol>
                <a:gridCol w="455100">
                  <a:extLst>
                    <a:ext uri="{9D8B030D-6E8A-4147-A177-3AD203B41FA5}">
                      <a16:colId xmlns:a16="http://schemas.microsoft.com/office/drawing/2014/main" val="2679134065"/>
                    </a:ext>
                  </a:extLst>
                </a:gridCol>
                <a:gridCol w="873049">
                  <a:extLst>
                    <a:ext uri="{9D8B030D-6E8A-4147-A177-3AD203B41FA5}">
                      <a16:colId xmlns:a16="http://schemas.microsoft.com/office/drawing/2014/main" val="3886861731"/>
                    </a:ext>
                  </a:extLst>
                </a:gridCol>
                <a:gridCol w="520114">
                  <a:extLst>
                    <a:ext uri="{9D8B030D-6E8A-4147-A177-3AD203B41FA5}">
                      <a16:colId xmlns:a16="http://schemas.microsoft.com/office/drawing/2014/main" val="1681451230"/>
                    </a:ext>
                  </a:extLst>
                </a:gridCol>
                <a:gridCol w="656336">
                  <a:extLst>
                    <a:ext uri="{9D8B030D-6E8A-4147-A177-3AD203B41FA5}">
                      <a16:colId xmlns:a16="http://schemas.microsoft.com/office/drawing/2014/main" val="4105090968"/>
                    </a:ext>
                  </a:extLst>
                </a:gridCol>
              </a:tblGrid>
              <a:tr h="21996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สรุปข้อมูลจำนวนโครงการจ้างงานตามโครงการยกระดับเศรษฐกิจและสังคมรายตำบลแบบบูรณาการ มหาวิทยาลัยสู่ตำบล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060218"/>
                  </a:ext>
                </a:extLst>
              </a:tr>
              <a:tr h="21996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สร้างรากแก้วให้ประเทศ ประจำปีงบประมาณ พ.ศ. 2564 มหาวิทยาลัยราชภัฏสกลนคร (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U2T)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088444"/>
                  </a:ext>
                </a:extLst>
              </a:tr>
              <a:tr h="21996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ข้อมูล ณ วันที่ 27 กันยายน 2564  จัดทำโดย... งานบริหารบุคคลและนิติการ กองกลาง สำนักงานอธิการบดี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471130"/>
                  </a:ext>
                </a:extLst>
              </a:tr>
              <a:tr h="219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อำเภอ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จังหวัด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ประเภทบัณฑิตจบใหม่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จำนวนทั้งหมด</a:t>
                      </a:r>
                    </a:p>
                  </a:txBody>
                  <a:tcPr marL="5439" marR="5439" marT="5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791092"/>
                  </a:ext>
                </a:extLst>
              </a:tr>
              <a:tr h="2199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178006"/>
                  </a:ext>
                </a:extLst>
              </a:tr>
              <a:tr h="21996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603658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นาหัวบ่อ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พรรณานิคม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81391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นาตาล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85276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จันทร์เพ็ญ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6410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กกตูม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ดงหลวง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มุกดาหาร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132101"/>
                  </a:ext>
                </a:extLst>
              </a:tr>
              <a:tr h="21996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คณะเทคโนโลยีการเกษตร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357217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ม่วง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บ้านม่วง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663029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วัฒนา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ส่องดาว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17471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โคกศิลา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เจริญศิลป์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792626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สร้างค้อ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ภูพาน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3327"/>
                  </a:ext>
                </a:extLst>
              </a:tr>
              <a:tr h="219964">
                <a:tc gridSpan="11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สถาบันวิจัยและพัฒนา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19657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อุ่มจาน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กุสุมาลย์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905863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34822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กุดไห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กุดบาก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708844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28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บึงทวาย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91018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นางัว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นาหว้า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นครพนม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911628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เต่างอย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สกลนคร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13895"/>
                  </a:ext>
                </a:extLst>
              </a:tr>
              <a:tr h="219964"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294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601056"/>
                  </a:ext>
                </a:extLst>
              </a:tr>
              <a:tr h="2199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สถานะทำงาน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584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912338"/>
                  </a:ext>
                </a:extLst>
              </a:tr>
              <a:tr h="2199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อัตราว่าง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5439" marR="5439" marT="5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439" marR="5439" marT="543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1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08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สรุปบัญชีสำรองของผู้รับจ้างงานภายใต้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</a:t>
            </a:r>
            <a:endParaRPr lang="th-TH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0B8209F7-A2C9-4CB3-A060-1E7DF7907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46791"/>
              </p:ext>
            </p:extLst>
          </p:nvPr>
        </p:nvGraphicFramePr>
        <p:xfrm>
          <a:off x="355601" y="701579"/>
          <a:ext cx="11582400" cy="5774117"/>
        </p:xfrm>
        <a:graphic>
          <a:graphicData uri="http://schemas.openxmlformats.org/drawingml/2006/table">
            <a:tbl>
              <a:tblPr/>
              <a:tblGrid>
                <a:gridCol w="458117">
                  <a:extLst>
                    <a:ext uri="{9D8B030D-6E8A-4147-A177-3AD203B41FA5}">
                      <a16:colId xmlns:a16="http://schemas.microsoft.com/office/drawing/2014/main" val="4153073722"/>
                    </a:ext>
                  </a:extLst>
                </a:gridCol>
                <a:gridCol w="3206820">
                  <a:extLst>
                    <a:ext uri="{9D8B030D-6E8A-4147-A177-3AD203B41FA5}">
                      <a16:colId xmlns:a16="http://schemas.microsoft.com/office/drawing/2014/main" val="2267582496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1063079581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967681987"/>
                    </a:ext>
                  </a:extLst>
                </a:gridCol>
                <a:gridCol w="468076">
                  <a:extLst>
                    <a:ext uri="{9D8B030D-6E8A-4147-A177-3AD203B41FA5}">
                      <a16:colId xmlns:a16="http://schemas.microsoft.com/office/drawing/2014/main" val="4192496173"/>
                    </a:ext>
                  </a:extLst>
                </a:gridCol>
                <a:gridCol w="487994">
                  <a:extLst>
                    <a:ext uri="{9D8B030D-6E8A-4147-A177-3AD203B41FA5}">
                      <a16:colId xmlns:a16="http://schemas.microsoft.com/office/drawing/2014/main" val="24986970"/>
                    </a:ext>
                  </a:extLst>
                </a:gridCol>
                <a:gridCol w="507914">
                  <a:extLst>
                    <a:ext uri="{9D8B030D-6E8A-4147-A177-3AD203B41FA5}">
                      <a16:colId xmlns:a16="http://schemas.microsoft.com/office/drawing/2014/main" val="390415708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647453933"/>
                    </a:ext>
                  </a:extLst>
                </a:gridCol>
                <a:gridCol w="487994">
                  <a:extLst>
                    <a:ext uri="{9D8B030D-6E8A-4147-A177-3AD203B41FA5}">
                      <a16:colId xmlns:a16="http://schemas.microsoft.com/office/drawing/2014/main" val="3357140925"/>
                    </a:ext>
                  </a:extLst>
                </a:gridCol>
                <a:gridCol w="468076">
                  <a:extLst>
                    <a:ext uri="{9D8B030D-6E8A-4147-A177-3AD203B41FA5}">
                      <a16:colId xmlns:a16="http://schemas.microsoft.com/office/drawing/2014/main" val="1095963673"/>
                    </a:ext>
                  </a:extLst>
                </a:gridCol>
                <a:gridCol w="557709">
                  <a:extLst>
                    <a:ext uri="{9D8B030D-6E8A-4147-A177-3AD203B41FA5}">
                      <a16:colId xmlns:a16="http://schemas.microsoft.com/office/drawing/2014/main" val="2955847878"/>
                    </a:ext>
                  </a:extLst>
                </a:gridCol>
                <a:gridCol w="517873">
                  <a:extLst>
                    <a:ext uri="{9D8B030D-6E8A-4147-A177-3AD203B41FA5}">
                      <a16:colId xmlns:a16="http://schemas.microsoft.com/office/drawing/2014/main" val="139780913"/>
                    </a:ext>
                  </a:extLst>
                </a:gridCol>
                <a:gridCol w="507914">
                  <a:extLst>
                    <a:ext uri="{9D8B030D-6E8A-4147-A177-3AD203B41FA5}">
                      <a16:colId xmlns:a16="http://schemas.microsoft.com/office/drawing/2014/main" val="107559214"/>
                    </a:ext>
                  </a:extLst>
                </a:gridCol>
                <a:gridCol w="517873">
                  <a:extLst>
                    <a:ext uri="{9D8B030D-6E8A-4147-A177-3AD203B41FA5}">
                      <a16:colId xmlns:a16="http://schemas.microsoft.com/office/drawing/2014/main" val="2394788251"/>
                    </a:ext>
                  </a:extLst>
                </a:gridCol>
                <a:gridCol w="577627">
                  <a:extLst>
                    <a:ext uri="{9D8B030D-6E8A-4147-A177-3AD203B41FA5}">
                      <a16:colId xmlns:a16="http://schemas.microsoft.com/office/drawing/2014/main" val="2629129985"/>
                    </a:ext>
                  </a:extLst>
                </a:gridCol>
                <a:gridCol w="487994">
                  <a:extLst>
                    <a:ext uri="{9D8B030D-6E8A-4147-A177-3AD203B41FA5}">
                      <a16:colId xmlns:a16="http://schemas.microsoft.com/office/drawing/2014/main" val="606879937"/>
                    </a:ext>
                  </a:extLst>
                </a:gridCol>
                <a:gridCol w="717052">
                  <a:extLst>
                    <a:ext uri="{9D8B030D-6E8A-4147-A177-3AD203B41FA5}">
                      <a16:colId xmlns:a16="http://schemas.microsoft.com/office/drawing/2014/main" val="2020852520"/>
                    </a:ext>
                  </a:extLst>
                </a:gridCol>
              </a:tblGrid>
              <a:tr h="265488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บัญชีจำนวนผู้ผ่านการคัดเลือกลำดับสำรองตามโครงการยกระดับเศรษฐกิจและสังคมรายตำบลแบบบูรณาการ </a:t>
                      </a:r>
                    </a:p>
                  </a:txBody>
                  <a:tcPr marL="7157" marR="7157" marT="7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362741"/>
                  </a:ext>
                </a:extLst>
              </a:tr>
              <a:tr h="265488"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สังกัด มหาวิทยาลัยราชภัฏสกลนคร (จัดทำข้อมูลโดย งานบริหารบุคคลและนิติการ)</a:t>
                      </a:r>
                    </a:p>
                  </a:txBody>
                  <a:tcPr marL="7157" marR="7157" marT="71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520852"/>
                  </a:ext>
                </a:extLst>
              </a:tr>
              <a:tr h="26548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พื้นที่ตำบล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รอบการคัดเลือก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33654"/>
                  </a:ext>
                </a:extLst>
              </a:tr>
              <a:tr h="3616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บัณฑิตจบใหม่ (สำเร็จการศึกษาไม่เกิน 3 ปี)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486607"/>
                  </a:ext>
                </a:extLst>
              </a:tr>
              <a:tr h="2654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2</a:t>
                      </a:r>
                    </a:p>
                  </a:txBody>
                  <a:tcPr marL="7157" marR="7157" marT="71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44563"/>
                  </a:ext>
                </a:extLst>
              </a:tr>
              <a:tr h="265488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คณะครุศาสตร์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51133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ตำบลท่าแร่  อำเภอเมืองสกลนคร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124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922721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ตำบลม่วงลาย อำเภอเมืองสกลนคร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850941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ตำบลม่วงลาย อำเภอเมืองสกลนคร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668892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ตำบลพังโคน อำเภอพังโคน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750835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ตำบลพังโคน อำเภอพังโคน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485800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 อำเภอพังโคน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960360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ไฮหย่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 อำเภอพังโคน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87600"/>
                  </a:ext>
                </a:extLst>
              </a:tr>
              <a:tr h="265488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คณะวิทยาศาสตร์และเทคโนโลยี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2758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ตำบลเหล่าปอแดง อำเภอเมืองสกลนคร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757285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ตำบลนาม่อง อำเภอเมืองกุดบาก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993564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ตำบลนาม่อง อำเภอเมืองกุดบาก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129952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ตำบลแพด อำเภอคำตากล้า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472825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ตำบลแพด อำเภอคำตากล้า จังหวัดสกลนคร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798952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ตำบลนาโสก อำเภอเมืองมุกดาหาร จังหวัดมุกดาหาร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52654"/>
                  </a:ext>
                </a:extLst>
              </a:tr>
              <a:tr h="26548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ตำบลนาโสก อำเภอเมืองมุกดาหาร จังหวัดมุกดาหาร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7157" marR="7157" marT="7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008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4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435DC48D-1F5A-4FD1-ADC4-52BA7D4D8B34}"/>
              </a:ext>
            </a:extLst>
          </p:cNvPr>
          <p:cNvSpPr/>
          <p:nvPr/>
        </p:nvSpPr>
        <p:spPr>
          <a:xfrm>
            <a:off x="0" y="0"/>
            <a:ext cx="12192000" cy="4711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AB898A6-A3AF-4917-A530-3EFF0EC90D08}"/>
              </a:ext>
            </a:extLst>
          </p:cNvPr>
          <p:cNvSpPr txBox="1"/>
          <p:nvPr/>
        </p:nvSpPr>
        <p:spPr>
          <a:xfrm>
            <a:off x="259282" y="27354"/>
            <a:ext cx="1219200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</a:t>
            </a:r>
            <a:r>
              <a:rPr lang="en-US" sz="2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.2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สรุปบัญชีสำรองของผู้รับจ้างงานภายใต้</a:t>
            </a:r>
            <a:r>
              <a:rPr lang="th-TH" sz="2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โครงการยกระดับ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เศรษฐกิจรายตำบลแบบบูรณาการฯ (ต่อ) </a:t>
            </a:r>
            <a:endParaRPr lang="th-TH" sz="24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6F9DE7B1-86C9-4E6A-8B30-312AAF46B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01639"/>
              </p:ext>
            </p:extLst>
          </p:nvPr>
        </p:nvGraphicFramePr>
        <p:xfrm>
          <a:off x="259282" y="471166"/>
          <a:ext cx="11451770" cy="6288139"/>
        </p:xfrm>
        <a:graphic>
          <a:graphicData uri="http://schemas.openxmlformats.org/drawingml/2006/table">
            <a:tbl>
              <a:tblPr/>
              <a:tblGrid>
                <a:gridCol w="458988">
                  <a:extLst>
                    <a:ext uri="{9D8B030D-6E8A-4147-A177-3AD203B41FA5}">
                      <a16:colId xmlns:a16="http://schemas.microsoft.com/office/drawing/2014/main" val="1561806274"/>
                    </a:ext>
                  </a:extLst>
                </a:gridCol>
                <a:gridCol w="3173580">
                  <a:extLst>
                    <a:ext uri="{9D8B030D-6E8A-4147-A177-3AD203B41FA5}">
                      <a16:colId xmlns:a16="http://schemas.microsoft.com/office/drawing/2014/main" val="2507551400"/>
                    </a:ext>
                  </a:extLst>
                </a:gridCol>
                <a:gridCol w="531116">
                  <a:extLst>
                    <a:ext uri="{9D8B030D-6E8A-4147-A177-3AD203B41FA5}">
                      <a16:colId xmlns:a16="http://schemas.microsoft.com/office/drawing/2014/main" val="2895399415"/>
                    </a:ext>
                  </a:extLst>
                </a:gridCol>
                <a:gridCol w="531116">
                  <a:extLst>
                    <a:ext uri="{9D8B030D-6E8A-4147-A177-3AD203B41FA5}">
                      <a16:colId xmlns:a16="http://schemas.microsoft.com/office/drawing/2014/main" val="1759952878"/>
                    </a:ext>
                  </a:extLst>
                </a:gridCol>
                <a:gridCol w="462266">
                  <a:extLst>
                    <a:ext uri="{9D8B030D-6E8A-4147-A177-3AD203B41FA5}">
                      <a16:colId xmlns:a16="http://schemas.microsoft.com/office/drawing/2014/main" val="3364185486"/>
                    </a:ext>
                  </a:extLst>
                </a:gridCol>
                <a:gridCol w="481939">
                  <a:extLst>
                    <a:ext uri="{9D8B030D-6E8A-4147-A177-3AD203B41FA5}">
                      <a16:colId xmlns:a16="http://schemas.microsoft.com/office/drawing/2014/main" val="3403396736"/>
                    </a:ext>
                  </a:extLst>
                </a:gridCol>
                <a:gridCol w="501609">
                  <a:extLst>
                    <a:ext uri="{9D8B030D-6E8A-4147-A177-3AD203B41FA5}">
                      <a16:colId xmlns:a16="http://schemas.microsoft.com/office/drawing/2014/main" val="3547771683"/>
                    </a:ext>
                  </a:extLst>
                </a:gridCol>
                <a:gridCol w="531116">
                  <a:extLst>
                    <a:ext uri="{9D8B030D-6E8A-4147-A177-3AD203B41FA5}">
                      <a16:colId xmlns:a16="http://schemas.microsoft.com/office/drawing/2014/main" val="1892839074"/>
                    </a:ext>
                  </a:extLst>
                </a:gridCol>
                <a:gridCol w="481939">
                  <a:extLst>
                    <a:ext uri="{9D8B030D-6E8A-4147-A177-3AD203B41FA5}">
                      <a16:colId xmlns:a16="http://schemas.microsoft.com/office/drawing/2014/main" val="1867868899"/>
                    </a:ext>
                  </a:extLst>
                </a:gridCol>
                <a:gridCol w="462266">
                  <a:extLst>
                    <a:ext uri="{9D8B030D-6E8A-4147-A177-3AD203B41FA5}">
                      <a16:colId xmlns:a16="http://schemas.microsoft.com/office/drawing/2014/main" val="1790920065"/>
                    </a:ext>
                  </a:extLst>
                </a:gridCol>
                <a:gridCol w="550786">
                  <a:extLst>
                    <a:ext uri="{9D8B030D-6E8A-4147-A177-3AD203B41FA5}">
                      <a16:colId xmlns:a16="http://schemas.microsoft.com/office/drawing/2014/main" val="266127707"/>
                    </a:ext>
                  </a:extLst>
                </a:gridCol>
                <a:gridCol w="511445">
                  <a:extLst>
                    <a:ext uri="{9D8B030D-6E8A-4147-A177-3AD203B41FA5}">
                      <a16:colId xmlns:a16="http://schemas.microsoft.com/office/drawing/2014/main" val="2924557503"/>
                    </a:ext>
                  </a:extLst>
                </a:gridCol>
                <a:gridCol w="501609">
                  <a:extLst>
                    <a:ext uri="{9D8B030D-6E8A-4147-A177-3AD203B41FA5}">
                      <a16:colId xmlns:a16="http://schemas.microsoft.com/office/drawing/2014/main" val="2839324974"/>
                    </a:ext>
                  </a:extLst>
                </a:gridCol>
                <a:gridCol w="511445">
                  <a:extLst>
                    <a:ext uri="{9D8B030D-6E8A-4147-A177-3AD203B41FA5}">
                      <a16:colId xmlns:a16="http://schemas.microsoft.com/office/drawing/2014/main" val="2726090264"/>
                    </a:ext>
                  </a:extLst>
                </a:gridCol>
                <a:gridCol w="570456">
                  <a:extLst>
                    <a:ext uri="{9D8B030D-6E8A-4147-A177-3AD203B41FA5}">
                      <a16:colId xmlns:a16="http://schemas.microsoft.com/office/drawing/2014/main" val="1774740111"/>
                    </a:ext>
                  </a:extLst>
                </a:gridCol>
                <a:gridCol w="481939">
                  <a:extLst>
                    <a:ext uri="{9D8B030D-6E8A-4147-A177-3AD203B41FA5}">
                      <a16:colId xmlns:a16="http://schemas.microsoft.com/office/drawing/2014/main" val="4199149936"/>
                    </a:ext>
                  </a:extLst>
                </a:gridCol>
                <a:gridCol w="708155">
                  <a:extLst>
                    <a:ext uri="{9D8B030D-6E8A-4147-A177-3AD203B41FA5}">
                      <a16:colId xmlns:a16="http://schemas.microsoft.com/office/drawing/2014/main" val="3586113788"/>
                    </a:ext>
                  </a:extLst>
                </a:gridCol>
              </a:tblGrid>
              <a:tr h="26243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พื้นที่ตำบล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รอบการคัดเลือก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รวมทั้งหมด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78360"/>
                  </a:ext>
                </a:extLst>
              </a:tr>
              <a:tr h="47606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ประชาชนทั่วไป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บัณฑิตจบใหม่ (สำเร็จการศึกษาไม่เกิน 3 ปี)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นักศึกษาที่กำลังศึกษาอยู่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752616"/>
                  </a:ext>
                </a:extLst>
              </a:tr>
              <a:tr h="30100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1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2</a:t>
                      </a:r>
                    </a:p>
                  </a:txBody>
                  <a:tcPr marL="6475" marR="6475" marT="64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ทั้งหมด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ใช้ไป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สละสิทธิ์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470121"/>
                  </a:ext>
                </a:extLst>
              </a:tr>
              <a:tr h="262432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คณะมนุษศาสตร์และสังคมศาสตร์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017603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ตำบลค้อเขียว อำเภอวาริชภูมิ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702177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ตำบลหนองบัว อำเภอนิคมน้ำอูน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40907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ตำบลหนองบัว อำเภอนิคมน้ำอูน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27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97554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ตำบลหนองสนม อำเภอวานรนิวาส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38527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ตำบลหนองสนม อำเภอวานรนิวาส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942862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ตำบลด่านม่วงคำ อำเภอโคกศรีสุพรรณ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70364"/>
                  </a:ext>
                </a:extLst>
              </a:tr>
              <a:tr h="262432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คณะวิทยาการจัดการ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642355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ตำบลท่าก้อน อำเภออากาศอำนวย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768552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ตำบลท่าก้อน อำเภออากาศอำนวย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283735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ตำบลพันนา อำเภอสว่างแดนดิน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201262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ตำบลพันนา อำเภอสว่างแดนดิน  จังหวัดสกลนคร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5904" marR="5904" marT="59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549370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ตำบลเหล่าโพนค้อ อำเภอโคกศรีสุพรรณ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35162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ตำบลบ้านแป้น อำเภอโพนนาแก้ว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955313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ตำบลบ้านแป้น อำเภอโพนนาแก้ว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24661"/>
                  </a:ext>
                </a:extLst>
              </a:tr>
              <a:tr h="262432">
                <a:tc gridSpan="17"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คณะเทคโนโลยีอุตสาหกรรม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042716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ตำบลนาหัวบ่อ อำเภอ</a:t>
                      </a:r>
                      <a:r>
                        <a:rPr lang="th-TH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พรรณา</a:t>
                      </a:r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นิคม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1182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ตำบลนาหัวบ่อ อำเภอพรรณานิคม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9781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ตำบลนาตาล อำเภอเต่างอย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87254"/>
                  </a:ext>
                </a:extLst>
              </a:tr>
              <a:tr h="26243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ตำบลนาตาล อำเภอเต่างอย จังหวัดสกลนคร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 Medium" panose="020B0500000000000000" pitchFamily="34" charset="-128"/>
                          <a:ea typeface="Yu Gothic Medium" panose="020B0500000000000000" pitchFamily="34" charset="-128"/>
                          <a:cs typeface="TH SarabunPSK" panose="020B0500040200020003" pitchFamily="34" charset="-34"/>
                        </a:rPr>
                        <a:t>/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475" marR="6475" marT="64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1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3250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4206</Words>
  <Application>Microsoft Office PowerPoint</Application>
  <PresentationFormat>แบบจอกว้าง</PresentationFormat>
  <Paragraphs>1630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4" baseType="lpstr">
      <vt:lpstr>Yu Gothic Medium</vt:lpstr>
      <vt:lpstr>Arial</vt:lpstr>
      <vt:lpstr>Calibri</vt:lpstr>
      <vt:lpstr>CordiaUPC</vt:lpstr>
      <vt:lpstr>DB Helvethaica X Med</vt:lpstr>
      <vt:lpstr>Tahoma</vt:lpstr>
      <vt:lpstr>TH SarabunPSK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Chanokyada</cp:lastModifiedBy>
  <cp:revision>150</cp:revision>
  <cp:lastPrinted>2021-09-28T03:03:22Z</cp:lastPrinted>
  <dcterms:created xsi:type="dcterms:W3CDTF">2019-01-14T06:35:35Z</dcterms:created>
  <dcterms:modified xsi:type="dcterms:W3CDTF">2021-09-28T03:48:53Z</dcterms:modified>
</cp:coreProperties>
</file>