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  <p:sldMasterId id="2147483726" r:id="rId3"/>
    <p:sldMasterId id="2147483729" r:id="rId4"/>
    <p:sldMasterId id="2147483731" r:id="rId5"/>
  </p:sldMasterIdLst>
  <p:notesMasterIdLst>
    <p:notesMasterId r:id="rId25"/>
  </p:notesMasterIdLst>
  <p:sldIdLst>
    <p:sldId id="257" r:id="rId6"/>
    <p:sldId id="365" r:id="rId7"/>
    <p:sldId id="384" r:id="rId8"/>
    <p:sldId id="386" r:id="rId9"/>
    <p:sldId id="366" r:id="rId10"/>
    <p:sldId id="369" r:id="rId11"/>
    <p:sldId id="380" r:id="rId12"/>
    <p:sldId id="371" r:id="rId13"/>
    <p:sldId id="385" r:id="rId14"/>
    <p:sldId id="382" r:id="rId15"/>
    <p:sldId id="383" r:id="rId16"/>
    <p:sldId id="375" r:id="rId17"/>
    <p:sldId id="372" r:id="rId18"/>
    <p:sldId id="374" r:id="rId19"/>
    <p:sldId id="376" r:id="rId20"/>
    <p:sldId id="377" r:id="rId21"/>
    <p:sldId id="378" r:id="rId22"/>
    <p:sldId id="379" r:id="rId23"/>
    <p:sldId id="262" r:id="rId24"/>
  </p:sldIdLst>
  <p:sldSz cx="12192000" cy="6858000"/>
  <p:notesSz cx="6799263" cy="99298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m ." initials="n." lastIdx="2" clrIdx="0">
    <p:extLst>
      <p:ext uri="{19B8F6BF-5375-455C-9EA6-DF929625EA0E}">
        <p15:presenceInfo xmlns:p15="http://schemas.microsoft.com/office/powerpoint/2012/main" userId="c40012625b3dc8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99"/>
    <a:srgbClr val="564FD6"/>
    <a:srgbClr val="DF3A7B"/>
    <a:srgbClr val="A2C43E"/>
    <a:srgbClr val="E5AC44"/>
    <a:srgbClr val="8BD8FF"/>
    <a:srgbClr val="FFFFCC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E6169A1B-6559-4FF5-AC01-45CF8D8449D7}" type="datetimeFigureOut">
              <a:rPr lang="th-TH" smtClean="0"/>
              <a:t>03/09/64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927" y="4778723"/>
            <a:ext cx="5439410" cy="3909864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8214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C8F1B8D8-56E3-417D-912C-90BA3020B62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209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E71866-27CB-4715-920B-7EB1CFFD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901694C-0514-41E8-A4F2-04DBEAD14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2BAA22-B77E-4C8F-B367-E50E865F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B1AE-8D64-4094-9AFF-B601F1EF52CC}" type="datetime1">
              <a:rPr lang="th-TH" smtClean="0"/>
              <a:t>03/09/64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705010-5259-4AFF-A0CD-89FD074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02E4CB-1C99-42DF-BF0A-60B69113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685800" cy="36512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781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6A1547-CA27-47F7-BD81-B95B5751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E7E434-0EC5-4096-9FDE-67705C0D4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00740F-116A-485D-B1F9-9B9C948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EF20-7DC2-4C5C-8137-A2C2A9CC47D3}" type="datetime1">
              <a:rPr lang="th-TH" smtClean="0"/>
              <a:t>03/09/64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95FADD-CA6D-4C17-B9A3-7404132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74CADE-2D03-4FAA-B689-1F724CDF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858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05F3335-38FB-491C-AABE-4073C997C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77CEF5B-8FB4-4A3C-915D-919323ED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63656D-409F-40AC-B8E8-C86082A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FB4E-63C1-4D24-8952-F40801363E91}" type="datetime1">
              <a:rPr lang="th-TH" smtClean="0"/>
              <a:t>03/09/64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98E4AD-C8F7-4643-B4C2-1274E8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D7E4E70-9F3B-42C8-8314-5194E937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7617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472" y="0"/>
            <a:ext cx="21122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45" y="1250975"/>
            <a:ext cx="2112235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052646" y="1250975"/>
            <a:ext cx="1056117" cy="468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507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3472" y="0"/>
            <a:ext cx="211223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4" y="3909054"/>
            <a:ext cx="1260665" cy="279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933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533123"/>
            <a:ext cx="12192000" cy="2324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5391415" y="3813043"/>
            <a:ext cx="1440160" cy="144016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409" y="4013590"/>
            <a:ext cx="468171" cy="103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375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</p:spTree>
    <p:extLst>
      <p:ext uri="{BB962C8B-B14F-4D97-AF65-F5344CB8AC3E}">
        <p14:creationId xmlns:p14="http://schemas.microsoft.com/office/powerpoint/2010/main" val="27274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447533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91344" y="123479"/>
            <a:ext cx="11809312" cy="6611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103893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207787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9311680" y="1797032"/>
            <a:ext cx="2880320" cy="24960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12" name="Rectangle 11"/>
          <p:cNvSpPr/>
          <p:nvPr userDrawn="1"/>
        </p:nvSpPr>
        <p:spPr>
          <a:xfrm>
            <a:off x="3104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13" name="Rectangle 12"/>
          <p:cNvSpPr/>
          <p:nvPr userDrawn="1"/>
        </p:nvSpPr>
        <p:spPr>
          <a:xfrm>
            <a:off x="6208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14" name="Rectangle 13"/>
          <p:cNvSpPr/>
          <p:nvPr userDrawn="1"/>
        </p:nvSpPr>
        <p:spPr>
          <a:xfrm>
            <a:off x="9312000" y="4293096"/>
            <a:ext cx="2880000" cy="21122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</p:spTree>
    <p:extLst>
      <p:ext uri="{BB962C8B-B14F-4D97-AF65-F5344CB8AC3E}">
        <p14:creationId xmlns:p14="http://schemas.microsoft.com/office/powerpoint/2010/main" val="2272203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909485"/>
            <a:ext cx="12192000" cy="2948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701" y="1508787"/>
            <a:ext cx="9640360" cy="490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017974" y="2168343"/>
            <a:ext cx="4620289" cy="34168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23392" y="4485118"/>
            <a:ext cx="4032448" cy="1344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</p:spTree>
    <p:extLst>
      <p:ext uri="{BB962C8B-B14F-4D97-AF65-F5344CB8AC3E}">
        <p14:creationId xmlns:p14="http://schemas.microsoft.com/office/powerpoint/2010/main" val="1909132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2346339"/>
            <a:ext cx="12192000" cy="29485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944" y="1389641"/>
            <a:ext cx="3825696" cy="463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840416" y="1566977"/>
            <a:ext cx="1344149" cy="3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524359" y="1681512"/>
            <a:ext cx="2206355" cy="3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94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40547A-2AA2-4073-87B4-136DC50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17239" cy="1325563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70DCB3-2DFF-4EF6-A25A-168D8068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17239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E4CFB9-B11C-4129-A83B-AB812F6D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15EA-8703-4A1E-A79D-1FFB91095542}" type="datetime1">
              <a:rPr lang="th-TH" smtClean="0"/>
              <a:t>03/09/64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54E89D-2EE3-48C6-AB1E-E6C2C2BC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5">
            <a:extLst>
              <a:ext uri="{FF2B5EF4-FFF2-40B4-BE49-F238E27FC236}">
                <a16:creationId xmlns:a16="http://schemas.microsoft.com/office/drawing/2014/main" id="{F08AEC3C-550A-4A7C-864B-EE4DA67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492875"/>
            <a:ext cx="685800" cy="365125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120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079776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480043" y="0"/>
            <a:ext cx="4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3" name="Rectangle 2"/>
          <p:cNvSpPr/>
          <p:nvPr userDrawn="1"/>
        </p:nvSpPr>
        <p:spPr>
          <a:xfrm>
            <a:off x="6528043" y="1749000"/>
            <a:ext cx="240000" cy="3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</p:spTree>
    <p:extLst>
      <p:ext uri="{BB962C8B-B14F-4D97-AF65-F5344CB8AC3E}">
        <p14:creationId xmlns:p14="http://schemas.microsoft.com/office/powerpoint/2010/main" val="3661773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12192000" cy="4102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8195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75787" y="242176"/>
            <a:ext cx="8016213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75787" y="1010261"/>
            <a:ext cx="8016213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079776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95293" y="1508787"/>
            <a:ext cx="4079776" cy="5349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2542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48680"/>
            <a:ext cx="8592277" cy="5760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733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29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65139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749448" y="260650"/>
            <a:ext cx="2592288" cy="63367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6117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592277" y="356659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8592277" y="3621021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4951" y="356659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314951" y="3621021"/>
            <a:ext cx="2880000" cy="28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7938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7381" y="4389107"/>
            <a:ext cx="1166461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7381" y="5157192"/>
            <a:ext cx="11664619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6618000"/>
            <a:ext cx="12192000" cy="2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23392" y="452669"/>
            <a:ext cx="4416171" cy="37440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27915" y="452669"/>
            <a:ext cx="6240693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327915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488261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9648608" y="2420765"/>
            <a:ext cx="1920000" cy="177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4381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2282552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472011" y="1508786"/>
            <a:ext cx="3799787" cy="4865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09243" y="1796667"/>
            <a:ext cx="14469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3456857" y="1650935"/>
            <a:ext cx="669775" cy="669775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865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135893" y="2393204"/>
            <a:ext cx="7056107" cy="144016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35696" y="3929373"/>
            <a:ext cx="7056107" cy="651755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867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854" y="876466"/>
            <a:ext cx="2353733" cy="522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84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762990"/>
            <a:ext cx="12192000" cy="7680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97" y="5531075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415814" y="983523"/>
            <a:ext cx="3360373" cy="33603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802" y="1518948"/>
            <a:ext cx="1092397" cy="242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1AC388-4103-413D-B410-D504CDE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9ABCE4B-AAD7-4F79-9A7D-62AA37CD2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023C9-3CBB-42AE-87BD-BA5E466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E702C-C054-4DE4-9A3D-71FDCAA17715}" type="datetime1">
              <a:rPr lang="th-TH" smtClean="0"/>
              <a:t>03/09/64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FC28F8-37AF-4674-A965-38DC43BD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0CEDFC-C5C5-4346-8A16-70F386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7953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599723" y="2468894"/>
            <a:ext cx="8592277" cy="19202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2159561" cy="6858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 dirty="0"/>
          </a:p>
        </p:txBody>
      </p:sp>
      <p:cxnSp>
        <p:nvCxnSpPr>
          <p:cNvPr id="9" name="Straight Arrow Connector 8"/>
          <p:cNvCxnSpPr>
            <a:stCxn id="7" idx="2"/>
          </p:cNvCxnSpPr>
          <p:nvPr userDrawn="1"/>
        </p:nvCxnSpPr>
        <p:spPr>
          <a:xfrm>
            <a:off x="948995" y="6602899"/>
            <a:ext cx="11243005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4175787" y="2977903"/>
            <a:ext cx="7296811" cy="53330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4800" b="1" baseline="0">
                <a:solidFill>
                  <a:schemeClr val="bg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75787" y="3578447"/>
            <a:ext cx="7296811" cy="263475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600" baseline="0">
                <a:solidFill>
                  <a:schemeClr val="bg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7" y="4442899"/>
            <a:ext cx="1449935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/>
          <p:nvPr userDrawn="1"/>
        </p:nvCxnSpPr>
        <p:spPr>
          <a:xfrm>
            <a:off x="1" y="260648"/>
            <a:ext cx="12191999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571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12144672" cy="115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575" y="141043"/>
            <a:ext cx="636320" cy="9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671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2159561" cy="6858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112000" y="34314"/>
            <a:ext cx="10080000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7" y="4442899"/>
            <a:ext cx="1449935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948995" y="6602899"/>
            <a:ext cx="11243005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9307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35101" y="1682824"/>
            <a:ext cx="2112235" cy="26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12144672" cy="110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906512" y="1802824"/>
            <a:ext cx="1920213" cy="24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964577" y="1916954"/>
            <a:ext cx="1728192" cy="215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7355712" y="1802824"/>
            <a:ext cx="1920213" cy="2400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9484301" y="1922826"/>
            <a:ext cx="1728192" cy="215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575" y="141043"/>
            <a:ext cx="636320" cy="9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6620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0000" y="239400"/>
            <a:ext cx="11712000" cy="637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76053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60000" y="590007"/>
            <a:ext cx="10272000" cy="57084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367808" y="0"/>
            <a:ext cx="3456384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47134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07" y="2180862"/>
            <a:ext cx="5622861" cy="3080977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10352" y="2308196"/>
            <a:ext cx="3936437" cy="25409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12144672" cy="115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575" y="141043"/>
            <a:ext cx="636320" cy="9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0233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407701" y="1685331"/>
            <a:ext cx="3696000" cy="460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78336" y="1685331"/>
            <a:ext cx="2447701" cy="23042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8" name="Rectangle 7"/>
          <p:cNvSpPr/>
          <p:nvPr userDrawn="1"/>
        </p:nvSpPr>
        <p:spPr>
          <a:xfrm>
            <a:off x="978336" y="3989075"/>
            <a:ext cx="2447701" cy="2304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12144672" cy="115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575" y="141043"/>
            <a:ext cx="636320" cy="9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7353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215680" y="5253203"/>
            <a:ext cx="2880320" cy="16047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9" name="Rectangle 8"/>
          <p:cNvSpPr/>
          <p:nvPr userDrawn="1"/>
        </p:nvSpPr>
        <p:spPr>
          <a:xfrm>
            <a:off x="6096000" y="0"/>
            <a:ext cx="2880320" cy="16047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215680" y="0"/>
            <a:ext cx="2880000" cy="52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096320" y="1578000"/>
            <a:ext cx="2880000" cy="52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5212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12144672" cy="115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03" y="1748645"/>
            <a:ext cx="4525744" cy="451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00822" y="1925232"/>
            <a:ext cx="4139060" cy="28479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575" y="141043"/>
            <a:ext cx="636320" cy="9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5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3E6357-914C-4E03-A668-A578994E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09EC15-DCAF-4623-90E1-7848194B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0CA9CAD-E1E3-4C48-83ED-D852074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B8564D-F8B7-422C-A2F2-3B7F74D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3A18D-7CAA-433E-81D7-15FD20C871F0}" type="datetime1">
              <a:rPr lang="th-TH" smtClean="0"/>
              <a:t>03/09/64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1E1BC8D-2780-4DAB-A849-2A8A834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A01CA86-C6EF-4998-90BA-E22BCF0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27285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3853912"/>
            <a:ext cx="12192000" cy="3004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1227596" y="2070578"/>
            <a:ext cx="1731401" cy="2990604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1326117" y="2323779"/>
            <a:ext cx="1524232" cy="2403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3880704" y="2784806"/>
            <a:ext cx="1731401" cy="2990604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979225" y="3055712"/>
            <a:ext cx="1524232" cy="2403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6533812" y="1844491"/>
            <a:ext cx="1731401" cy="2990604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632333" y="2115398"/>
            <a:ext cx="1524232" cy="2403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9186918" y="3126695"/>
            <a:ext cx="1731401" cy="2990604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3733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3733"/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9285440" y="3397602"/>
            <a:ext cx="1524232" cy="24033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12144672" cy="1152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34314"/>
            <a:ext cx="12192000" cy="1035373"/>
          </a:xfrm>
          <a:prstGeom prst="rect">
            <a:avLst/>
          </a:prstGeom>
        </p:spPr>
        <p:txBody>
          <a:bodyPr anchor="ctr"/>
          <a:lstStyle>
            <a:lvl1pPr algn="l"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3575" y="141043"/>
            <a:ext cx="636320" cy="9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90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333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472011" y="1508786"/>
            <a:ext cx="3799787" cy="4865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709243" y="1796667"/>
            <a:ext cx="144693" cy="432063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3456857" y="1650935"/>
            <a:ext cx="669775" cy="669775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733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909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F8385E-ADBD-4AE3-99CD-918BA8E2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739138-6F6F-4D1C-BB91-BB6F1F68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D1FCA3E-CD86-4A84-9451-32F2D260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AE292E0-36F9-42C3-AECC-35E70FF4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B2AD963-1A68-44C6-8967-D05DA7087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8EAF65D-5E5B-46C7-A897-550901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0D15F-C05E-45B0-9E75-E5B5AED4114E}" type="datetime1">
              <a:rPr lang="th-TH" smtClean="0"/>
              <a:t>03/09/64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99CFD50-1432-407E-B7D3-FFB245D1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272E1AB-3A84-434D-B8DB-D7EB12E1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927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FCDCC9-19B0-4A2B-96BF-DAE53430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F40710D-87DD-4D16-9FB7-0DBDD11A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F45-FB63-4FBF-918E-6C13804B2D46}" type="datetime1">
              <a:rPr lang="th-TH" smtClean="0"/>
              <a:t>03/09/64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6EE9F06-AFD7-4E80-8B18-89F5DEB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FCEFD4-A8B9-4D4C-8E03-D81DA81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245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A2BDC43-000F-4ED6-B6C0-90A6A69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70875-BE7D-4968-9849-9CC77AEC1663}" type="datetime1">
              <a:rPr lang="th-TH" smtClean="0"/>
              <a:t>03/09/64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5E93B9F-E4CF-4B4B-A48F-4E541479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9470F7D-250F-4506-A1EB-9BA0112D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88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6A23D5-8EBD-4AE9-B995-66C6A01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58FE95-F179-4C8B-8145-57DCFC49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4B7CC5-799C-4831-83A4-6B20A3C15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C3FD1A2-2C3C-48E9-A1B5-68C111A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FC34-AF73-455B-B6AC-8524E7CCEABD}" type="datetime1">
              <a:rPr lang="th-TH" smtClean="0"/>
              <a:t>03/09/64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513774E-6009-466C-B566-FAA57FE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EE7A09-7F9C-400C-80C2-438F2C81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196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0EBADC-5109-41E9-ABF3-494BAAA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594A806-1717-4108-BCCF-C512D8E89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8467629-33A9-4962-8A37-4E7404F3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1D6AA75-DA17-426A-9E7F-B6578F49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ED8A8-5C5C-4417-94E3-5C97363FCF57}" type="datetime1">
              <a:rPr lang="th-TH" smtClean="0"/>
              <a:t>03/09/64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1B8F514-5478-42DD-9889-22CDA864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40002A-00B9-45BD-B6A6-D5D57077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11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C0376D7-BC30-4793-9350-6263792E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2AF4602-FED0-49D3-89FB-A4310F05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53FF8FC-67AA-487D-91BF-E1BAEB9F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DA4D5-A62F-4E96-9587-1572B11FD043}" type="datetime1">
              <a:rPr lang="th-TH" smtClean="0"/>
              <a:t>03/09/64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1FC536-CE1B-49B1-8552-9287227FD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C6D3FF-C692-4D31-A245-C983EB7F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21D7-7E49-43BA-B424-47CE1BDC8B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44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166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44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064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96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di.snru.ac.th/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n.snru.ac.th/" TargetMode="External"/><Relationship Id="rId2" Type="http://schemas.openxmlformats.org/officeDocument/2006/relationships/hyperlink" Target="https://snru.ac.th/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rdi.snru.ac.th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160CD8A4-6FA3-4D25-9558-CCEEED14FCCF}"/>
              </a:ext>
            </a:extLst>
          </p:cNvPr>
          <p:cNvSpPr txBox="1"/>
          <p:nvPr/>
        </p:nvSpPr>
        <p:spPr>
          <a:xfrm>
            <a:off x="0" y="2462100"/>
            <a:ext cx="12192000" cy="1335920"/>
          </a:xfrm>
          <a:prstGeom prst="rect">
            <a:avLst/>
          </a:prstGeom>
          <a:solidFill>
            <a:srgbClr val="0070C0"/>
          </a:solidFill>
        </p:spPr>
        <p:txBody>
          <a:bodyPr wrap="square" lIns="72000" tIns="180000" rIns="72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กิจกรรมการสนทนากลุ่มแบบเจาะลึก (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depth discussions) 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ระหว่างมหาวิทยาลัยราชภัฏสกลนคร กับ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Times Higher Education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46BBD00A-1C7E-4B49-A912-6F907E886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69" y="403190"/>
            <a:ext cx="1355529" cy="1730463"/>
          </a:xfrm>
          <a:prstGeom prst="rect">
            <a:avLst/>
          </a:prstGeom>
        </p:spPr>
      </p:pic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66564E06-5FA7-446C-B23D-BC435C70B5A4}"/>
              </a:ext>
            </a:extLst>
          </p:cNvPr>
          <p:cNvSpPr/>
          <p:nvPr/>
        </p:nvSpPr>
        <p:spPr>
          <a:xfrm>
            <a:off x="0" y="5223817"/>
            <a:ext cx="121919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วันศุกร์ที่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3 กันยายน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พ.ศ.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2564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เวลา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14.00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น.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ณ ห้องประชุมสร้อยสุวรรณา ชั้น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อาคาร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10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มหาวิทยาลัยราชภัฏสกลนคร  </a:t>
            </a:r>
          </a:p>
        </p:txBody>
      </p: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71036C31-8117-4D88-86A7-8D5C5A39E523}"/>
              </a:ext>
            </a:extLst>
          </p:cNvPr>
          <p:cNvGrpSpPr/>
          <p:nvPr/>
        </p:nvGrpSpPr>
        <p:grpSpPr>
          <a:xfrm>
            <a:off x="1951177" y="671281"/>
            <a:ext cx="4972306" cy="1194281"/>
            <a:chOff x="1951177" y="967021"/>
            <a:chExt cx="4443346" cy="1067232"/>
          </a:xfrm>
        </p:grpSpPr>
        <p:pic>
          <p:nvPicPr>
            <p:cNvPr id="6" name="Picture 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A5CF288C-4CC5-4C75-90A2-73AAA5B8C3C9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8751" y="967021"/>
              <a:ext cx="3055772" cy="1067232"/>
            </a:xfrm>
            <a:prstGeom prst="rect">
              <a:avLst/>
            </a:prstGeom>
            <a:noFill/>
          </p:spPr>
        </p:pic>
        <p:pic>
          <p:nvPicPr>
            <p:cNvPr id="7" name="Picture 5" descr="Icon&#10;&#10;Description automatically generated">
              <a:extLst>
                <a:ext uri="{FF2B5EF4-FFF2-40B4-BE49-F238E27FC236}">
                  <a16:creationId xmlns:a16="http://schemas.microsoft.com/office/drawing/2014/main" id="{8ADEB94E-AC9A-4561-BA85-A0C8327F3BE1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1177" y="967021"/>
              <a:ext cx="1147533" cy="839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3127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521076"/>
              </p:ext>
            </p:extLst>
          </p:nvPr>
        </p:nvGraphicFramePr>
        <p:xfrm>
          <a:off x="141168" y="150712"/>
          <a:ext cx="11898431" cy="6264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511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1973989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7694931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5136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1201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2.2. บุคคล/ฝ่ายใดในมหาวิทยาลัยที่มีส่วนร่วมในกระบวนการนี้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ผู้รับผิดชอบยุทธศาสตร์ ฝ่ายบริหาร นักวิจัย นักศึกษา ฯลฯ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lvl="0" indent="-102870" algn="l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ผู้บริหาร  อาจารย์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นักวิจัย</a:t>
                      </a:r>
                    </a:p>
                    <a:p>
                      <a:pPr marL="102870" marR="0" lvl="0" indent="-102870" algn="l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บุคลาการสายสนับสนุน</a:t>
                      </a:r>
                      <a:endParaRPr lang="th-TH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lvl="0" indent="-102870" algn="l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ผู้บริหาร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กำหนดนโยบาย และ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ส่งเสริมสนับสนุนให้มีการดำเนินโครงการกิจกรรมที่สอดคล้องกับการพัฒนาที่ยั่งยืน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(SDGs) 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งบประมาณ ครุภัณฑ์ สถานที่ </a:t>
                      </a:r>
                      <a:endParaRPr lang="th-TH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02870" marR="0" lvl="0" indent="-102870" algn="l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อาจารย์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สอน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วิจัย บริการวิชาการ โดย</a:t>
                      </a:r>
                      <a:r>
                        <a:rPr lang="th-TH" sz="1800" kern="1200" baseline="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การการสอนกับการวิจัย ให้นักศึกษาได้เรียนรู้จากสถานการณ์จริง และนำถ่ายทอดสู่การบริการวิชาการการชุมชน</a:t>
                      </a:r>
                    </a:p>
                    <a:p>
                      <a:pPr marL="102870" marR="0" lvl="0" indent="-102870" algn="l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นักวิจัย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วิจัยและสร้างนวัตกรรมที่สอดคล้องตามยุทธศาสตร์ </a:t>
                      </a:r>
                    </a:p>
                    <a:p>
                      <a:pPr marL="102870" marR="0" lvl="0" indent="-102870" algn="l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บุคลากรสายสนับสนุน </a:t>
                      </a:r>
                      <a:endParaRPr lang="th-TH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  <a:tr h="1201061">
                <a:tc>
                  <a:txBody>
                    <a:bodyPr/>
                    <a:lstStyle/>
                    <a:p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2.3. มีปัญหาหรือความท้าทาย</a:t>
                      </a:r>
                    </a:p>
                    <a:p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ในการดำเนินกิจกรรมเกี่ยวกับ 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SDG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หรือไม่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(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เช่น ใช้เวลานาน กิจกรรมไม่สอดคล้องกับเป้าหมายการพัฒนาอย่างยั่งยืน คณาจารย์ และการมีส่วนร่วมของพนักงาน ฯลฯ)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มีความท้าทาย</a:t>
                      </a:r>
                    </a:p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ในการ</a:t>
                      </a:r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ดำเนิน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กิจกรรม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มหาวิทยาลัยมีความท้าทายในการขับเคลื่อนกิจกรรมเพื่อให้สอดคล้องนโยบายด้านการอนุรักษ์และการประหยัดพลังงาน      ให้เกิดการมีส่วนร่วมอย่างแท้จริงของทุกภาคส่วนในมหาวิทยาลัย เพื่อให้เกิดประสิทธิภาพสูงสุดในการดำเนินกิจกรรมเพื่อนำไปสู่ความยั่งยืน</a:t>
                      </a:r>
                    </a:p>
                    <a:p>
                      <a:pPr algn="thaiDist"/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SDG1 </a:t>
                      </a: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ขจัดความยากจนทุกรูปแบบในทุกพื้นที่</a:t>
                      </a:r>
                      <a:r>
                        <a:rPr lang="th-TH" sz="1800" b="1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th-TH" sz="18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algn="thaiDist"/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- </a:t>
                      </a:r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การยกระดับคุณภาพชีวิตคนจนบนฐานอาชีพด้วยการเพิ่มรายได้ </a:t>
                      </a:r>
                    </a:p>
                    <a:p>
                      <a:pPr algn="thaiDist"/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- คนจนในจังหวัดสกลนครลดลง และมีสุขภาวะที่ดี</a:t>
                      </a:r>
                    </a:p>
                    <a:p>
                      <a:pPr algn="thaiDist"/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- การบูรณการร่วมกับภาคีเครือข่ายในการแก้ปัญหาความยากจนร่วมกัน</a:t>
                      </a:r>
                    </a:p>
                    <a:p>
                      <a:pPr algn="thaiDi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SDG4 </a:t>
                      </a: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สร้างหลักประกันว่าทุกคนมีการศึกษาที่มีคุณภาพอ่างครอบคลุมและเท่าเทียมและสนับสนุนโอกาสในการเรียนรู้ตลอดชีวิต</a:t>
                      </a:r>
                      <a:r>
                        <a:rPr lang="th-TH" sz="1800" b="1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</a:t>
                      </a: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- </a:t>
                      </a:r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การจัดการเรียนการสอนต้องสอดคล้องกับความต้องการของชุมชนและตลาดแรงงาน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- การจัดการศึกษาสำหรับคนพิการและผู้ด้อยโอกาสในสังคม</a:t>
                      </a:r>
                      <a:r>
                        <a:rPr lang="th-TH" sz="18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endParaRPr lang="th-TH" sz="1800" b="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-  ขาดการมีส่วนร่วมของผู้มีส่วนได้ส่วนเสียภายในมหาวิทยาลัย  </a:t>
                      </a:r>
                      <a:b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-  ยังไม่มีศูนย์กลางในการรวบรวมแหล่งข้อมูล </a:t>
                      </a:r>
                    </a:p>
                    <a:p>
                      <a:pPr marL="102870" marR="0" lvl="0" indent="-10287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SDG 6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สร้างหลักประกันว่าจะมีการจัดการน้ำและสุขอนามัยสำหรับทุกคนและมีการบริหารจัดการที่ยั่งยืน</a:t>
                      </a:r>
                      <a:endParaRPr lang="th-TH" sz="18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SDG7 </a:t>
                      </a:r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สร้างหลักประกันให้ทุกคนสามารถเข้าถึงพลังงานสมัยใหม่ที่ยั่งยืนในราคาที่ย่อมเยา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- การมีส่วนร่วมของกลุ่มเป้าหมาย ในการรวมกลุ่ม     - อุปสรรคในการเดินทาง ระยะทาง</a:t>
                      </a: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489568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282358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62639"/>
              </p:ext>
            </p:extLst>
          </p:nvPr>
        </p:nvGraphicFramePr>
        <p:xfrm>
          <a:off x="471369" y="488252"/>
          <a:ext cx="1088243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221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6164210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41132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1874679">
                <a:tc>
                  <a:txBody>
                    <a:bodyPr/>
                    <a:lstStyle/>
                    <a:p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2.4 การค้นหาข้อมูลเกี่ยวกับกิจกรรมเพื่อความยั่งยืนในมหาวิทยาลัยทำได้ง่ายเพียงใด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ค้นหาได้ค่อนข้างง่าย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indent="-1028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มหาวิทยาลัยมีระบบฐานข้อมูลออนไลน์สำหรับการบริหารจัดการโครงการ ที่แสดงให้เห็น</a:t>
                      </a:r>
                    </a:p>
                    <a:p>
                      <a:pPr marL="102870" indent="-10287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การดำเนินกิจกรรมทั้งกิจกรรมที่กำลังดำเนินการ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และกิจกรรมที่ดำเนินการผ่านมาแล้ว </a:t>
                      </a:r>
                      <a:endParaRPr lang="th-TH" sz="20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102870"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สามารถค้นหา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และดาวน์โหลด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ข้อมูล เช่น ผลงานวิจัยและนวัตกรรม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marL="102870"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Website :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u="non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https://rdi.snru.ac.th</a:t>
                      </a:r>
                      <a:r>
                        <a:rPr lang="en-US" sz="2000" u="none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Youtube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: RDI SNRU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ฐานข้อมูลเกี่ยวกับการเรียน</a:t>
                      </a:r>
                    </a:p>
                    <a:p>
                      <a:pPr marL="102870"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การสอน (</a:t>
                      </a:r>
                      <a:r>
                        <a:rPr lang="th-TH" sz="2000" kern="1200" dirty="0" err="1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มคอ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.3)  และระบบที่รองรับการเรียนการสอน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017094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3550427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582361"/>
              </p:ext>
            </p:extLst>
          </p:nvPr>
        </p:nvGraphicFramePr>
        <p:xfrm>
          <a:off x="732421" y="1232000"/>
          <a:ext cx="10882431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449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211185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5385797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3708400"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สถาบันมีการจัดทำรายงานเกี่ยวกับ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SDG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โดยเฉพาะหรือไม่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[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ใช่/ ไม่ใช่]</a:t>
                      </a: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3.1. บุคคล/ฝ่ายใดเป็นผู้จัดทำรายงาน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3.2. รายงานนี้เกี่ยวข้องกับอะไร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3.3. มีการเผยแพร่ข้อมูลผ่านช่องทางใด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เว็บไซต์มหาวิทยาลัย ฯลฯ)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3.4. การจัดทำรายงานมีความสำคัญอย่างไรและ เพราะเหตุใด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219170" rtl="0" eaLnBrk="1" latinLnBrk="1" hangingPunct="1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ไม่ใช่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102870" algn="l" defTabSz="121917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มหาวิทยาลัยไม่มีการรายงานเกี่ยวกับ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โดยเฉพาะ แต่มีการรายงานเป็นรายประเด็นตามโครงการกิจกรรมที่ดำเนินการในหน่วยงานต่างๆ  </a:t>
                      </a:r>
                    </a:p>
                    <a:p>
                      <a:pPr marL="0" indent="-102870" algn="l" defTabSz="121917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มหาวิทยาลัยมีการเตรียมความพร้อมในการขับเคลื่อน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อย่างเป็นระบบ</a:t>
                      </a:r>
                    </a:p>
                    <a:p>
                      <a:pPr marL="0" indent="-102870" algn="l" defTabSz="1219170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การแต่งตั้งคณะกรรมการขับเคลื่อนมหาวิทยาลัยสู่การพัฒนาอย่างยั่งยืน</a:t>
                      </a:r>
                    </a:p>
                    <a:p>
                      <a:pPr marL="0" marR="0" lvl="0" indent="-10287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ปัจจุบันได้มีการรวบรวมข้อมูลเบื้องต้นในการใช้ทรัพยากรในมหาวิทยาลัย เช่น น้ำ ไฟ กระดาษ ตลอดจนการเดินทางของบุคลากร แต่ยังไม่มีผู้รับผิดชอบหลัก และยังไม่มีการจัดทำรายงานเกี่ยวกับ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โดยเฉพาะ 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-102870" algn="l" defTabSz="1219170" rtl="0" eaLnBrk="1" latinLnBrk="1" hangingPunct="1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-102870" algn="l" defTabSz="1219170" rtl="0" eaLnBrk="1" latinLnBrk="1" hangingPunct="1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ECE671C-CB33-4C76-A4F8-CE65B6363E65}"/>
              </a:ext>
            </a:extLst>
          </p:cNvPr>
          <p:cNvSpPr/>
          <p:nvPr/>
        </p:nvSpPr>
        <p:spPr>
          <a:xfrm>
            <a:off x="732422" y="348059"/>
            <a:ext cx="10882431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มหาวิทยาลัยมีการจัดทำรายงานเกี่ยวกับ </a:t>
            </a:r>
            <a:r>
              <a:rPr lang="en-GB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SDG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โดยเฉพาะหรือไม่</a:t>
            </a:r>
            <a:r>
              <a:rPr lang="en-GB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? [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ใช่/ ไม่ใช่]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68585760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608283"/>
              </p:ext>
            </p:extLst>
          </p:nvPr>
        </p:nvGraphicFramePr>
        <p:xfrm>
          <a:off x="371303" y="1459308"/>
          <a:ext cx="11519875" cy="4383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057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3330519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6131299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9852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3985293">
                <a:tc>
                  <a:txBody>
                    <a:bodyPr/>
                    <a:lstStyle/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4.1. อะไรทำให้มหาวิทยาลัยบ่งบอกว่า 4 ประเด็น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นี้มีความสำคัญ 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(เช่น นโยบายมหาวิทยาลัย วัตถุประสงค์เชิงกลยุทธ์ 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การพัฒนาชุมชน เครือข่าย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ความร่วมมือ ฯลฯ)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1" hangingPunct="1">
                        <a:lnSpc>
                          <a:spcPct val="90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มหาวิทยาลัยมีนโยบายและยุทธศาสตร์ ตามภารกิจ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การจัดการเรียนการสอน การวิจัย การบริการวิชาการ และการบริหารจัดการ      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มีความสอดคล้องกับเป้าหมาย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 </a:t>
                      </a:r>
                    </a:p>
                    <a:p>
                      <a:pPr marL="0" algn="l" defTabSz="1219170" rtl="0" eaLnBrk="1" latinLnBrk="1" hangingPunct="1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บุคลากรในมหาวิทยาลัยมีความเชี่ยวชาญในการดำเนินงานทั้ง 4 ประเด็น</a:t>
                      </a:r>
                    </a:p>
                    <a:p>
                      <a:pPr marL="0" algn="l" defTabSz="1219170" rtl="0" eaLnBrk="1" latinLnBrk="1" hangingPunct="1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มีภาคีเครือข่ายความร่วมมือ ได้แก่ ชุมชนเครือข่าย หน่วยงานภาครัฐ ภาคเอกชน ภาคประชาสังคม มหาวิทยาลัยในพื้นที่</a:t>
                      </a:r>
                    </a:p>
                    <a:p>
                      <a:pPr marL="0" algn="l" defTabSz="1219170" rtl="0" eaLnBrk="1" latinLnBrk="1" hangingPunct="1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มีการจัดสรรงบประมาณในการดำเนินงานตามยุทธศาสตร์ที่สอดคล้องกับ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SDDs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เป้าหมายการพัฒนาอย่างยั่งยืน (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SDGs)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ที่มหาวิทยาลัยมีส่วนร่วมในการขับเคลื่อน และให้ความสำคัญเลือกดำเนินการ 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4 เป้าหมาย จากเป้าหมายทั้งหมด 17 เป้าหมาย ดังนี้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1. ขจัดความยากจนทุกรูปแบบในทุกพื้นที่ (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SDG1)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2. สร้างหลักประกันว่าทุกคนมีการศึกษาที่มีคุณภาพอย่างครอบคลุมและเท่าเทียม และสนับสนุนโอกาสในการเรียนรู้ตลอดชีวิต (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SDG4)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3. สร้างหลักประกันว่าจะมีการจัดให้มีน้ำและสุขอนามัยสำหรับทุกคนและมีการบริหารจัดการที่ยั่งยืน (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SDG6)</a:t>
                      </a:r>
                    </a:p>
                    <a:p>
                      <a:pPr marL="0" algn="l" defTabSz="1219170" rtl="0" eaLnBrk="1" latinLnBrk="1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4.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สร้างหลักประกันให้ทุกคนสามารถเข้าถึงพลังงานสมัยใหม่ที่ยั่งยืนในราคาที่ย่อมเยา (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SDG6)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**หมายเหตุ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: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เป้าหมาย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SDG17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ร้างพลังแห่งการเป็นหุ้นส่วนความร่วมมือระดับสากลต่อการพัฒนาที่ยั่งยืนเป็นเป้าหมายที่บังคับในการพัฒนา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ECE671C-CB33-4C76-A4F8-CE65B6363E65}"/>
              </a:ext>
            </a:extLst>
          </p:cNvPr>
          <p:cNvSpPr/>
          <p:nvPr/>
        </p:nvSpPr>
        <p:spPr>
          <a:xfrm>
            <a:off x="300822" y="329998"/>
            <a:ext cx="1159035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ในคำถามแบบสำรวจ </a:t>
            </a:r>
            <a:r>
              <a:rPr lang="en-GB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SDG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ใดมีความสำคัญสูงสุดที่จะยกระดับเข้าสู่ประเภทมหาวิทยาลัยที่เลือก 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(มหาวิทยาลัยเพื่อการพัฒนาท้องถิ่น)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3271354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303919"/>
              </p:ext>
            </p:extLst>
          </p:nvPr>
        </p:nvGraphicFramePr>
        <p:xfrm>
          <a:off x="721459" y="1387661"/>
          <a:ext cx="10882431" cy="4898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266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4736365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26981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3269813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SDGs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ที่สำคัญลำดับต่อจาก 4 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5.1 สิ่งที่คุณให้ความสำคัญเป็นอันดับแรกคืออะไร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การเงิน การจัดหาทรัพยากร จุดแข็งของมหาวิทยาลัย ทัศนคติทั่วไป เป็นต้น</a:t>
                      </a:r>
                    </a:p>
                    <a:p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5.2 บุคคล/ฝ่ายใดเป็นผู้กำหนดลำดับความสำคัญ</a:t>
                      </a:r>
                    </a:p>
                    <a:p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5.3 มหาวิทยาลัยจัดกิจกรรมเพื่อความยั่งยืนที่สอดคล้องตามความสำคัญในท้องถิ่นหรือไม่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SDG 2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ยุติความหิวโหย บรรลุความมั่นคงทางอาหารและยกระดับโภชนาการและส่งเสริมเกษตรกรรมที่ยั่งยืน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มีหลักสูตรด้านการเกษตร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ที่เน้นการเกษตรแบบยั่งยืน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มีการวิจัย การจัดการเรียนการสอน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การบูรณาการวิชาการแก่ชุมชน ภายใต้ปรัชญาเศรษฐกิจพอเพียง</a:t>
                      </a: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คณะกรรมการขับเคลื่อนมหาวิทยาลัยสู่การพัฒนาอย่างยั่งยืน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มีการดำเนินการโครงการเพื่อพัฒนาชุมชนท้องถิ่นตามความต้องการของชุมชน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ดำเนินการด้วยกระบวนการ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แบบมีส่วนร่วม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 2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02870" indent="-1028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มหาวิทยาลัยมีการจัดการเรียนการสอนที่บูรณา</a:t>
                      </a:r>
                    </a:p>
                    <a:p>
                      <a:pPr marL="102870" indent="-1028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การกับการวิจัยและการบริการวิชาการที่สอดคล้องกับ 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SDGs2 </a:t>
                      </a: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102870" indent="-10287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เศรษฐกิจพอเพียง </a:t>
                      </a:r>
                    </a:p>
                    <a:p>
                      <a:pPr marL="102870" marR="0" lvl="0" indent="-10287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มีการดำเนินงาน แต่ยังขาดกระบวนการรวบรวม</a:t>
                      </a:r>
                    </a:p>
                    <a:p>
                      <a:pPr marL="102870" marR="0" lvl="0" indent="-10287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ข้อมูล เพื่อนำมาวิเคราะห์ สังเคราะห์ และนำไปใช้ประโยชน์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marL="102870"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ECE671C-CB33-4C76-A4F8-CE65B6363E65}"/>
              </a:ext>
            </a:extLst>
          </p:cNvPr>
          <p:cNvSpPr/>
          <p:nvPr/>
        </p:nvSpPr>
        <p:spPr>
          <a:xfrm>
            <a:off x="654785" y="336569"/>
            <a:ext cx="10882432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นอกเหนือจากการเลือกลำดับความสำคัญของ </a:t>
            </a:r>
            <a:r>
              <a:rPr lang="en-GB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SDG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ของมหาวิทยาลัย 4 อันดับแรก – มี </a:t>
            </a:r>
            <a:r>
              <a:rPr lang="en-GB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SDG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 ๆ ที่สถาบันจะพิจารณาเป็นลำดับความสำคัญถัดไป</a:t>
            </a:r>
            <a:r>
              <a:rPr lang="en-GB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9906033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79972"/>
              </p:ext>
            </p:extLst>
          </p:nvPr>
        </p:nvGraphicFramePr>
        <p:xfrm>
          <a:off x="122830" y="627748"/>
          <a:ext cx="11916770" cy="574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006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9514764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</a:tblGrid>
              <a:tr h="323388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3703092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มหาวิทยาลัยมีแผนที่จะขยายขอบเขตกิจกรรมที่เกี่ยวข้องกับ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SDG 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หรือไม่ (ใช่/ ไม่ใช่)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1.1.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a typeface="Calibri"/>
                          <a:cs typeface="TH SarabunPSK"/>
                        </a:rPr>
                        <a:t>ขยายอย่างไร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TH SarabunPSK"/>
                          <a:ea typeface="Calibri"/>
                        </a:rPr>
                        <a:t>?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TH SarabunPSK"/>
                        <a:ea typeface="Calibri"/>
                      </a:endParaRPr>
                    </a:p>
                    <a:p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1.1.1 เชิงลึก – ทำงานมากขึ้นในพื้นที่ที่มหาวิทยาลัยได้ครอบคลุมหรือใช้งานอยู่แล้ว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?</a:t>
                      </a:r>
                      <a:endParaRPr lang="en-US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1.1.1 เชิงกว้าง – ทำงานมากขึ้นในพื้นที่ใหม่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?</a:t>
                      </a:r>
                      <a:endParaRPr lang="en-US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H SarabunPSK" pitchFamily="34" charset="-34"/>
                          <a:cs typeface="TH SarabunPSK" pitchFamily="34" charset="-34"/>
                        </a:rPr>
                        <a:t>ใช่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  <a:p>
                      <a:pPr algn="thaiDist"/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thaiDist"/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thaiDist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ดำเนินการขยายทั้งใน เชิงลึก และ เชิงกว้าง</a:t>
                      </a:r>
                    </a:p>
                    <a:p>
                      <a:pPr algn="l"/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มหาวิทยาลัยมีแผนที่จะขยายขอบเขตของกิจกรรมที่เกี่ยวข้องกับ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SDG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ควบคู่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ทั้ง 2 ลักษณะคือ</a:t>
                      </a:r>
                    </a:p>
                    <a:p>
                      <a:pPr lvl="0" algn="l"/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 เชิงลึก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1) สร้าง/พัฒนากิจกรรมใหม่ๆ</a:t>
                      </a:r>
                      <a:r>
                        <a:rPr lang="th-TH" sz="18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ให้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ครอบคลุมทุกมิติในพื้นที่ที่สอดคล้องกับความต้องการของชุมชน </a:t>
                      </a:r>
                    </a:p>
                    <a:p>
                      <a:pPr lvl="0" algn="l"/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เช่น  -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ดำเนินการจัดการเรียนการสอนตลอดชีวิต หลักสูตรระยะสั้น และหลักสูตร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NoN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-Degree ,credit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bank </a:t>
                      </a:r>
                      <a:endParaRPr lang="th-TH" sz="1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 algn="l"/>
                      <a:r>
                        <a:rPr lang="en-US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-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ส่งเสริมการวิจัย/นวัตกรรมสร้างอาชีพใหม่ๆ เป็นต้น 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lvl="0" algn="l"/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2) ขยายขอบเขตกิจกรรมเดิม โดยจัดกิจกรรมที่นำมีรายละเอียดมากขึ้นเน้นการนำสู่การยกระดับคุณภาพชีวิตคนในชุมชน</a:t>
                      </a:r>
                      <a:r>
                        <a:rPr lang="th-TH" sz="18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เช่น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</a:p>
                    <a:p>
                      <a:pPr lvl="0" algn="l"/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- พัฒนาเทคโนโลยีบำบัดน้ำเสียที่เหมาะสมต่อการบำบัดน้ำเสียที่เกิดจากการประกอบอาชีพในพื้นที่ เช่น การย้อมผ้าคราม การทำปลาส้ม เป็นต้น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lvl="0" algn="l"/>
                      <a:r>
                        <a:rPr lang="th-TH" sz="18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2. เชิงกว้าง -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ขยายการทำงานลงสู่ชุมชนให้ครอบคลุมทุกพื้นที่ที่รับผิดชอบ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หรือในส่วนที่เกี่ยวข้อง หรือจากความต้องการของชุมชนที่สอดคล้องกับประเด็น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SDGs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เนื่องจากเป็นมหาวิทยาลัยเชิงพื้นที่ซึ่งจะต้องมีการบูรณาการในการทำงานร่วมกันของมหาวิทยาลัยและประชาชน ชุมชน และสังคมในพื้นที่</a:t>
                      </a:r>
                    </a:p>
                    <a:p>
                      <a:pPr lvl="0" algn="l"/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                  - ขยายพื้นที่ในการจัดการแหล่งน้ำที่ใช้ในการอุปโภคและบริโภคที่สะอาด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การบริหารจัดการน้ำสำหรับกิจกรรมด้านการเกษตร เป็นต้น</a:t>
                      </a:r>
                      <a:endParaRPr lang="th-TH" sz="18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  <a:tr h="1720694">
                <a:tc>
                  <a:txBody>
                    <a:bodyPr/>
                    <a:lstStyle/>
                    <a:p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1.2. มหาวิทยาลัยมีการวางแผน</a:t>
                      </a:r>
                    </a:p>
                    <a:p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ดำเนินการอย่างไร </a:t>
                      </a:r>
                    </a:p>
                    <a:p>
                      <a:r>
                        <a:rPr lang="th-TH" sz="1800" b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เช่น มีการเพิ่มในส่วนของการดำเนินการภายใน เงินทุน ความร่วมมือกับภาค ส่วน</a:t>
                      </a:r>
                      <a:r>
                        <a:rPr lang="th-TH" sz="1800" b="0" dirty="0" err="1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ต่างๆ</a:t>
                      </a:r>
                      <a:r>
                        <a:rPr lang="th-TH" sz="1800" b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เครือข่ายใหม่ ฯลฯ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-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อยู่ระหว่างเตรียมการวางแผน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การขยายขอบเขตของกิจกรรมที่เกี่ยวข้องกับ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SDG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ใน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ทุกมิติ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ทั้งในส่วนการดำเนินการอย่างมีส่วนร่วมขององค์กร งบประมาณหรือทุนสนับสนุนการดำเนินการ ตลอดจนการบูรณาการในการดำเนินการร่วมกับทุกภาคส่วนเชิงพื้นที่ และการประสานสร้างความร่วมมือกับเครือข่ายชุมชนในพื้นที่ซึ่งเกี่ยวข้อง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- มีนโยบายที่เกี่ยวข้อง  เช่น</a:t>
                      </a:r>
                      <a:r>
                        <a:rPr lang="th-TH" sz="18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มีการกำหนด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ข้อบังคับ คณะกรรมการดำเนินการพัฒนาการศึกษาตลอดชีวิต</a:t>
                      </a: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- มีนโยบายการบริหาจัดการน้ำเสียเพื่อลดการปล่อยน้ำเสียสู่แหล่งน้ำสาธารณะโดยมีโครงการพัฒนาระบบบำบัดน้ำเสียรวมของมหาวิทยาลัยให้ครบถ้วน</a:t>
                      </a: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723722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F641C5F1-5717-44BC-BE33-FE5F3D04C005}"/>
              </a:ext>
            </a:extLst>
          </p:cNvPr>
          <p:cNvSpPr txBox="1"/>
          <p:nvPr/>
        </p:nvSpPr>
        <p:spPr>
          <a:xfrm>
            <a:off x="0" y="0"/>
            <a:ext cx="12192000" cy="517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tIns="7200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2. สำรวจแผนงานในอนาคต – การวางแผน/จัดกิจกรรมให้สอดคล้องกับลำดับความสำคัญในท้องถิ่น/พื้นที่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0642334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027223"/>
              </p:ext>
            </p:extLst>
          </p:nvPr>
        </p:nvGraphicFramePr>
        <p:xfrm>
          <a:off x="654785" y="1277351"/>
          <a:ext cx="11207478" cy="1582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801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7541677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</a:tblGrid>
              <a:tr h="24987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คำตอบ/การดำเนินงานของมหาวิทยาลัย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1300571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ตามที่กล่าวไว้ข้างต้นนั้นเป็นส่วนสำคัญของการดำเนินงานตามแผนหรือไม่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? [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ใช่/ ไม่ใช่]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&gt;&gt; 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เลือก ใช่</a:t>
                      </a:r>
                      <a:endParaRPr lang="en-US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มีแผน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ที่จะจัดกิจกรรมเพื่อความยั่งยืนตามลำดับความสำคัญระดับภูมิภาค เพื่อให้เกิดความสอดคล้องกับบริบทประเด็นการพัฒนาภาพรวมของ เพื่อให้การขับเคลื่อนเป็นไปในทิศทางเดียวกันในระดับภูมิภาค เพื่อมุ่งเน้นสู่การพัฒนาท้องถิ่นอย่างยั่งยืน</a:t>
                      </a:r>
                      <a:r>
                        <a:rPr lang="th-TH" sz="20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000" i="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AECE671C-CB33-4C76-A4F8-CE65B6363E65}"/>
              </a:ext>
            </a:extLst>
          </p:cNvPr>
          <p:cNvSpPr/>
          <p:nvPr/>
        </p:nvSpPr>
        <p:spPr>
          <a:xfrm>
            <a:off x="654784" y="127544"/>
            <a:ext cx="1111164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2. มหาวิทยาลัยมีแผนที่เกี่ยวกับการจัดกิจกรรมเพื่อความยั่งยืนที่สอดคล้องกับความสำคัญในพื้นที่ตามที่กล่าวไว้ข้างต้นหรือไม่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8" name="ตาราง 3">
            <a:extLst>
              <a:ext uri="{FF2B5EF4-FFF2-40B4-BE49-F238E27FC236}">
                <a16:creationId xmlns:a16="http://schemas.microsoft.com/office/drawing/2014/main" id="{A9730BA3-78C4-49F6-9745-DF0E9FFF0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9916"/>
              </p:ext>
            </p:extLst>
          </p:nvPr>
        </p:nvGraphicFramePr>
        <p:xfrm>
          <a:off x="654783" y="3883917"/>
          <a:ext cx="11207479" cy="2051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801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7541678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</a:tblGrid>
              <a:tr h="330553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คำตอบ/การดำเนินงานของมหาวิทยาลัย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1720505"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3.1 ถ้าใช่: มหาวิทยาลัยมีการเตรียมตัวอย่างไรสำหรับการเข้าร่วมการจัดอันดับนี้ ผู้ใดมีส่วนเกี่ยวข้อง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3.2 หากไม่ใช่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มีอุปสรรคหรือปัญหาใดที่จะเข้าร่วมการจัดอันดับ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มหาวิทยาลัยมีแผนที่จะเข้าสู่การจัดอันดับของ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THE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Impact Rankings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โดยมีการเตรียมการ ดังนี้</a:t>
                      </a:r>
                    </a:p>
                    <a:p>
                      <a:pPr marL="457200" indent="-457200"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1) การแต่งตั้งคณะทำงานเพื่อขับเคลื่อนงานอย่างมีส่วนร่วมทั้งองค์กรตั้งแต่ระดับผู้บริหาร คณาจารย์ </a:t>
                      </a:r>
                    </a:p>
                    <a:p>
                      <a:pPr marL="457200" indent="-457200"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และเจ้าหน้าที่ผู้ปฏิบัติงาน</a:t>
                      </a:r>
                    </a:p>
                    <a:p>
                      <a:pPr marL="457200" indent="-457200" algn="thaiDist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2) มีกำหนดนโยบายและทิศทาง</a:t>
                      </a:r>
                      <a:r>
                        <a:rPr lang="th-TH" sz="20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และจัดทำแผนพัฒนาความเป็นเลิศด้านที่เกี่ยวข้อง </a:t>
                      </a:r>
                    </a:p>
                    <a:p>
                      <a:pPr marL="457200" indent="-457200" algn="thaiDist"/>
                      <a:r>
                        <a:rPr lang="th-TH" sz="20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3)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ส่งเสริมการพัฒนางานวิจัย นวัตกรรม ที่เกี่ยวข้องสอดคล้องกับ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SDGs </a:t>
                      </a:r>
                      <a:endParaRPr lang="th-TH" sz="2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AD0E598F-61E1-44C0-8104-DF5044D14F83}"/>
              </a:ext>
            </a:extLst>
          </p:cNvPr>
          <p:cNvSpPr/>
          <p:nvPr/>
        </p:nvSpPr>
        <p:spPr>
          <a:xfrm>
            <a:off x="654783" y="3167390"/>
            <a:ext cx="1120747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thai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3. มหาวิทยาลัยมีแผนที่จะเข้าสู่การจัดอันดับของ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THE Impact Rankings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หรือไม่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? [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ใช่/ ไม่ใช่]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&gt;&gt;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เลือก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H SarabunPSK" pitchFamily="34" charset="-34"/>
                <a:cs typeface="TH SarabunPSK" pitchFamily="34" charset="-34"/>
              </a:rPr>
              <a:t>ใช่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2414430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3755"/>
              </p:ext>
            </p:extLst>
          </p:nvPr>
        </p:nvGraphicFramePr>
        <p:xfrm>
          <a:off x="152399" y="614547"/>
          <a:ext cx="11887201" cy="5540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873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8097328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คำตอบ/การดำเนินงานของมหาวิทยาลัย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233926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มหาวิทยาลัยต้องการการสนับสนุนเพิ่มเติมในด้านใดที่จะช่วยเพิ่ม 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Impact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ในกิจกรรมความยั่งยืน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เช่น เงินทุน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ทรัพยากร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พนักงาน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เครือข่ายกับมหาวิทยาลัยอื่นๆ/ภาคเอกชน/รัฐบาล/ชุมชน ฯลฯ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มหาวิทยาลัยต้องการการสนับสนุนเพิ่มเติม ดังนี้</a:t>
                      </a:r>
                    </a:p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1) เงินทุนสนับสนุนการบริหารจัดการเพื่อให้เกิดการ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พัฒนาอย่างยั่งยืน</a:t>
                      </a:r>
                    </a:p>
                    <a:p>
                      <a:pPr algn="l"/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2) ง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บประมาณในการวิจัยและพัฒนานวัตกรรมเฉพาะทาง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พัฒนาหลักสูตรบัณฑิตพันธุ์ใหม่ การเชื่อมโยงกับสถานประกอบการและหน่วยงานที่เกี่ยวข้อง</a:t>
                      </a:r>
                    </a:p>
                    <a:p>
                      <a:pPr algn="l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3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เครือข่ายกับมหาวิทยาลัย</a:t>
                      </a:r>
                      <a:r>
                        <a:rPr lang="th-TH" sz="2000" b="0" kern="1200" dirty="0" err="1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อื่นๆ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และภาคเอกชน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ภาคประชาชน ที่มีส่วนสนับสนุน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เพื่อความร่วมมือในการขับเคลื่อน </a:t>
                      </a:r>
                    </a:p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ให้เกิดการ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พัฒนาอย่างยั่งยืน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4) ต้องการทรัพยากรบุคคล (ผู้เชี่ยวชาญ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ผู้ปฏิบัติงาน เจ้าหน้าที่พัฒนาความยั่งยืน การควบคุมดูแลระบบบำบัดน้ำเสีย)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ที่มีความรู้ความเข้าใจ มีทักษะ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ในกระบวนการ    ที่จำเป็น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เช่น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การควบคุมดูแลระบบบำบัดน้ำเสีย</a:t>
                      </a: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  <a:tr h="2658979">
                <a:tc>
                  <a:txBody>
                    <a:bodyPr/>
                    <a:lstStyle/>
                    <a:p>
                      <a:pPr marL="265113" marR="0" lvl="0" indent="-265113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มหาวิทยาลัยต้องการการสนับสนุนเพิ่มเติมในส่วน</a:t>
                      </a:r>
                    </a:p>
                    <a:p>
                      <a:pPr marL="265113" marR="0" lvl="0" indent="-265113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ที่จะช่วยขยายกิจกรรมเพื่อความยั่งยืนหรือครอบคลุม</a:t>
                      </a:r>
                    </a:p>
                    <a:p>
                      <a:pPr marL="265113" marR="0" lvl="0" indent="-265113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กิจกรรมความยั่งยืน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เช่น เงินทุน ทรัพยากร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พนักงาน</a:t>
                      </a:r>
                    </a:p>
                    <a:p>
                      <a:pPr marL="265113" marR="0" lvl="0" indent="-265113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เครือข่ายกับมหาวิทยาลัย/ ภาคเอกชน/รัฐบาล/</a:t>
                      </a:r>
                    </a:p>
                    <a:p>
                      <a:pPr marL="265113" marR="0" lvl="0" indent="-265113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ชุมชน</a:t>
                      </a:r>
                      <a:r>
                        <a:rPr lang="th-TH" sz="2000" b="0" kern="1200" dirty="0" err="1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อื่นๆ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เป็นต้น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มหาวิทยาลัยต้องการการสนับสนุนเพิ่มเติม ดังนี้</a:t>
                      </a:r>
                      <a:endParaRPr lang="th-TH" sz="20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1) เงินทุนสนับสนุนการบริหารจัดการเพื่อให้เกิดการ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พัฒนาอย่างยั่งยืน</a:t>
                      </a:r>
                    </a:p>
                    <a:p>
                      <a:pPr algn="l"/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2) ง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บประมาณในการวิจัยและพัฒนานวัตกรรมเฉพาะทาง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พัฒนาหลักสูตรบัณฑิตพันธุ์ใหม่ การเชื่อมโยงกับสถานประกอบการและหน่วยงานที่เกี่ยวข้อง</a:t>
                      </a:r>
                    </a:p>
                    <a:p>
                      <a:pPr algn="l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3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เครือข่ายกับมหาวิทยาลัย </a:t>
                      </a:r>
                      <a:r>
                        <a:rPr lang="th-TH" sz="2000" b="0" kern="1200" dirty="0" err="1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อื่นๆ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และภาคเอกชน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ภาคประชาชน ที่มีส่วนสนับสนุน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เพื่อความร่วมมือในการขับเคลื่อน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ให้เกิดการ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พัฒนาอย่างยั่งยืน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4) ต้องการทรัพยากรบุคคล (ผู้เชี่ยวชาญ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ผู้ปฏิบัติงาน เจ้าหน้าที่พัฒนาความยั่งยืน การควบคุมดูแลระบบบำบัดน้ำเสีย)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ที่มีความรู้ความเข้าใจ มีทักษะ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ในกระบวนการที่จำเป็น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เช่น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การควบคุมดูแลระบบบำบัดน้ำเสีย</a:t>
                      </a:r>
                      <a:endParaRPr lang="th-TH" sz="20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895287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F641C5F1-5717-44BC-BE33-FE5F3D04C005}"/>
              </a:ext>
            </a:extLst>
          </p:cNvPr>
          <p:cNvSpPr txBox="1"/>
          <p:nvPr/>
        </p:nvSpPr>
        <p:spPr>
          <a:xfrm>
            <a:off x="0" y="78150"/>
            <a:ext cx="12192000" cy="517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tIns="72000" rtlCol="0" anchor="ctr" anchorCtr="0">
            <a:spAutoFit/>
          </a:bodyPr>
          <a:lstStyle>
            <a:defPPr>
              <a:defRPr lang="th-TH"/>
            </a:defPPr>
            <a:lvl1pPr algn="ctr">
              <a:lnSpc>
                <a:spcPct val="90000"/>
              </a:lnSpc>
              <a:defRPr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3. สำรวจความต้องการการสนับสนุนเพื่อที่จะส่งผลต่อการจัดกิจกรรมเพื่อความยั่งยืนและครอบคลุมขอบเขตของ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t>SDG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1531839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940422"/>
              </p:ext>
            </p:extLst>
          </p:nvPr>
        </p:nvGraphicFramePr>
        <p:xfrm>
          <a:off x="304800" y="298944"/>
          <a:ext cx="11582400" cy="494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0567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7571833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</a:tblGrid>
              <a:tr h="30126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2640359">
                <a:tc>
                  <a:txBody>
                    <a:bodyPr/>
                    <a:lstStyle/>
                    <a:p>
                      <a:pPr marL="265113" indent="-265113"/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มหาวิทยาลัยต้องการการสนับสนุนเพิ่มเติมด้านใด</a:t>
                      </a:r>
                    </a:p>
                    <a:p>
                      <a:pPr marL="265113" indent="-265113"/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เพื่อที่จะให้กิจกรรมความยั่งยืนสอดคล้อง</a:t>
                      </a:r>
                    </a:p>
                    <a:p>
                      <a:pPr marL="265113" indent="-265113"/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กับความสำคัญของพื้นที่ระบุไว้ข้างต้น</a:t>
                      </a:r>
                    </a:p>
                    <a:p>
                      <a:pPr marL="265113" indent="-265113"/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(หากมีความประสงค์ที่จะดำเนินงาน)เช่น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เงินทุน</a:t>
                      </a:r>
                    </a:p>
                    <a:p>
                      <a:pPr marL="265113" indent="-265113"/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ทรัพยากร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พนักงาน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เครือข่ายกับมหาวิทยาลัย/ธุรกิจ</a:t>
                      </a:r>
                    </a:p>
                    <a:p>
                      <a:pPr marL="265113" indent="-265113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/รัฐบาล/ ชุมชน เป็นต้น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มหาวิทยาลัยมีกิจกรรมที่จะดำเนินการที่จะทำให้เกิดความยั่งยืน เช่น การยกระดับคุณภาพชีวิตให้กับคนในชุมชน การพัฒนาอาชีพใหม่ การส่งเสริมอาชีพเดิม จึงต้องการสิ่งสนับสนุน</a:t>
                      </a:r>
                      <a:r>
                        <a:rPr lang="th-TH" sz="20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คือ 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1) เงินทุนสนับสนุนการบริหารจัดการเพื่อขยายกิจกรรมให้เกิด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ความยั่งยืน และครอบคลุมพื้นที่ 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2) ง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บประมาณในการวิจัยและพัฒนานวัตกรรมเฉพาะทาง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พัฒนาหลักสูตรบัณฑิตพันธุ์ใหม่ การเชื่อมโยงกับสถานประกอบการและหน่วยงานที่เกี่ยวข้อง</a:t>
                      </a:r>
                    </a:p>
                    <a:p>
                      <a:pPr algn="l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3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)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เครือข่ายกับมหาวิทยาลัยอื่น ๆ และภาคเอกชน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ภาคประชาชน ที่มีส่วนสนับสนุน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เพื่อความร่วมมือ</a:t>
                      </a:r>
                    </a:p>
                    <a:p>
                      <a:pPr algn="l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ในการขับเคลื่อน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ให้เกิดการ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พัฒนาอย่างยั่งยืน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4) ต้องการทรัพยากรบุคคล (ผู้เชี่ยวชาญ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ผู้ปฏิบัติงาน เจ้าหน้าที่พัฒนาความยั่งยืน การควบคุมดูแลระบบบำบัดน้ำเสีย)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ที่มีความรู้ความเข้าใจ มีทักษะ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ในกระบวนการที่จำเป็น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เช่น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การควบคุมดูแลระบบบำบัดน้ำเสีย</a:t>
                      </a:r>
                      <a:endParaRPr lang="th-TH" sz="20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  <a:tr h="1830191">
                <a:tc>
                  <a:txBody>
                    <a:bodyPr/>
                    <a:lstStyle/>
                    <a:p>
                      <a:r>
                        <a:rPr lang="th-TH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4. มหาวิทยาลัยมีความต้องรับการสนับสนุนด้านใดในการเข้าสู่การจัดอันดับของ </a:t>
                      </a:r>
                      <a:r>
                        <a:rPr lang="en-GB" sz="2000" b="1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THE Impact Rankings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เช่น ความช่วยเหลือ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การจัดฝึกอบรม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จากบุคคล/ฝ่ายใด (โปรดระบุ)</a:t>
                      </a:r>
                      <a:endParaRPr lang="en-US" sz="2000" b="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1) คำแนะนำในการดำเนินงานการประเมิน มีการชี้แจงทำความเข้าใจต่อรายละเอียดตัวชี้วัด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เกณฑ์การประเมิน แนวปฏิบัติเพื่อให้บรรลุตามเป้าหมาย 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2) การฝึกอบรมผู้บริหาร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อาจารย์ บุคลากร ที่เกี่ยวข้อง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3) มี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พี่เลี้ยงที่ช่วยเหลือให้คำแนะนำ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และเป็นแบบอย่างให้เรียนรู้ </a:t>
                      </a:r>
                    </a:p>
                  </a:txBody>
                  <a:tcPr marL="68580" marR="68580" marT="72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895287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2406081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4748259"/>
            <a:ext cx="12192000" cy="76808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จบการนำเสนอ</a:t>
            </a:r>
            <a:endParaRPr lang="en-US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" name="Straight Connector 13">
            <a:extLst>
              <a:ext uri="{FF2B5EF4-FFF2-40B4-BE49-F238E27FC236}">
                <a16:creationId xmlns:a16="http://schemas.microsoft.com/office/drawing/2014/main" id="{B873734F-7243-4AF0-8C37-DAE3B0D605E6}"/>
              </a:ext>
            </a:extLst>
          </p:cNvPr>
          <p:cNvCxnSpPr/>
          <p:nvPr/>
        </p:nvCxnSpPr>
        <p:spPr>
          <a:xfrm>
            <a:off x="2063552" y="4576149"/>
            <a:ext cx="8064896" cy="0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3">
            <a:extLst>
              <a:ext uri="{FF2B5EF4-FFF2-40B4-BE49-F238E27FC236}">
                <a16:creationId xmlns:a16="http://schemas.microsoft.com/office/drawing/2014/main" id="{5C590C1D-7FE2-405A-ABE1-CF6B10D510C4}"/>
              </a:ext>
            </a:extLst>
          </p:cNvPr>
          <p:cNvCxnSpPr/>
          <p:nvPr/>
        </p:nvCxnSpPr>
        <p:spPr>
          <a:xfrm>
            <a:off x="2063552" y="5516343"/>
            <a:ext cx="8064896" cy="0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C1441FA1-DA57-4013-BAA2-29A9152040E2}"/>
              </a:ext>
            </a:extLst>
          </p:cNvPr>
          <p:cNvSpPr txBox="1"/>
          <p:nvPr/>
        </p:nvSpPr>
        <p:spPr>
          <a:xfrm>
            <a:off x="0" y="158746"/>
            <a:ext cx="12192000" cy="8787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 algn="ctr">
              <a:lnSpc>
                <a:spcPct val="90000"/>
              </a:lnSpc>
              <a:buAutoNum type="arabicPeriod"/>
              <a:defRPr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สำรวจประเด็นกลยุทธ์ของมหาวิทยาลัยและการดำเนินงานโครงการกิจกรรรมที่สอดคล้องกับความยั่งยืน </a:t>
            </a:r>
          </a:p>
          <a:p>
            <a:pPr lvl="0" algn="ctr">
              <a:lnSpc>
                <a:spcPct val="90000"/>
              </a:lnSpc>
              <a:defRPr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หรือเป้าหมายของการพัฒนาที่ยั่งยืน (</a:t>
            </a:r>
            <a:r>
              <a:rPr lang="en-GB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SDGs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554403"/>
              </p:ext>
            </p:extLst>
          </p:nvPr>
        </p:nvGraphicFramePr>
        <p:xfrm>
          <a:off x="74815" y="1501427"/>
          <a:ext cx="11964785" cy="507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697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796093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7318995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5496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47238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1.1 ความยั่งยืนเป็นกลยุทธ์ในระดับใด</a:t>
                      </a:r>
                      <a:r>
                        <a:rPr lang="th-TH" sz="180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(เช่น กลยุทธ์ระดับชาติหรือ นโยบายมหาวิทยาลัย วัตถุประสงค์ กลยุทธ์ ของมหาวิทยาลัย ฯลฯ)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เป็นยุทธศาสตร์มหาวิทยาลัยราชภัฏสกลนคร ที่มีความเชื่อมโยงกับยุทธศาสตร์มหาวิทยาลัยราชภัฏ ระยะ 20ปี แผนแม่บทภายใต้</a:t>
                      </a:r>
                      <a:r>
                        <a:rPr lang="th-TH" sz="180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ยุทธศาสตร์ชาติ ระยะ 20 ปี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ประกอบด้วย 4 ยุทธศาสตร์ที่มีการดำเนินโครงการกิจกรรมเพื่อเป้าหมายการพัฒนาที่ยั่งยืน</a:t>
                      </a:r>
                      <a:r>
                        <a:rPr lang="th-TH" sz="180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คือ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1) การผลิตบัณฑิตและพัฒนาครูให้มีคุณภาพตามมาตรฐานวิชาชีพ สอดคล้องกับ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4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2) การยกระดับคุณภาพการศึกษา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สู่ระดับสากล สอดคล้องกับ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 4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3) การพัฒนาท้องถิ่นอย่างยั่งยืน  สอดคล้องกับ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1</a:t>
                      </a:r>
                    </a:p>
                    <a:p>
                      <a:pPr lv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4) การพัฒนาระบบบริหารจัดการให้มีประสิทธิภาพ สอดคล้องกับ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6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และ7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มีการดำเนินโครงการกิจกรรมเพื่อเป้าหมายการพัฒนาที่ยั่งยืน จำแนกตามยุทธศาสตร์ ดังนี้</a:t>
                      </a:r>
                    </a:p>
                    <a:p>
                      <a:pPr marL="0" lvl="0" indent="0">
                        <a:buNone/>
                      </a:pP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ย.</a:t>
                      </a:r>
                      <a:r>
                        <a:rPr lang="th-TH" sz="1800" b="1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การผลิตบัณฑิตและ พัฒนาครูให้มีคุณภาพตามมาตรฐานวิชาชีพ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ย. 2. การยกระดับคุณภาพการศึกษา</a:t>
                      </a:r>
                    </a:p>
                    <a:p>
                      <a:pPr marL="0" lvl="0" indent="0">
                        <a:buNone/>
                      </a:pPr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สู่ระดับสากล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สอดคล้องกับ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4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เช่น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มีหลักสูตรในการพัฒนานักศึกษาต่อเนื่องจากระดับมัธยมศึกษา</a:t>
                      </a:r>
                      <a:r>
                        <a:rPr lang="th-TH" sz="180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เพื่อสู่อาชีพทั้งในท้องถิ่นและระดับสากล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th-TH" sz="1800" kern="1200" baseline="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- ส่งเสริมและจัดการศึกษาสำหรับคนพิการด้อยโอกาสในสังคม </a:t>
                      </a:r>
                    </a:p>
                    <a:p>
                      <a:pPr lvl="0"/>
                      <a:r>
                        <a:rPr lang="th-TH" sz="18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ย.3. การพัฒนาท้องถิ่นอย่างยั่งยืน 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สอดคล้องกับ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1</a:t>
                      </a:r>
                    </a:p>
                    <a:p>
                      <a:pPr algn="thaiDist"/>
                      <a:r>
                        <a:rPr lang="th-TH" sz="18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มหาวิทยาลัยขับเคลื่อนการพัฒนาชุมชนและท้องถิ่นตามยุทธศาสตร์ราชภัฏเพื่อการพัฒนาท้องถิ่น และการแก้ไขปัญหาความเหลื่อมล้ำ และมีนโยบายด้านการอนุรักษ์และการประหยัดพลังงาน เพื่อให้นักศึกษาและบุคลากรทุกคนยึดถือเป็นวัฒนธรรมขององค์กรร่วมกันในการดำเนินการจัดการพลังงานและสิ่งแวดล้อมในหน่วยงานให้เกิดประสิทธิภาพสูงสุดตลอดจนการลดการใช้ทรัพยากร เช่น การใช้น้ำ และการใช้พลังงานทดแทน</a:t>
                      </a:r>
                    </a:p>
                    <a:p>
                      <a:pPr algn="thaiDist"/>
                      <a:r>
                        <a:rPr lang="th-TH" sz="18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</a:t>
                      </a:r>
                      <a:r>
                        <a:rPr lang="th-TH" sz="1800" kern="1200" baseline="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- </a:t>
                      </a:r>
                      <a:r>
                        <a:rPr lang="th-TH" sz="18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มีภารกิจในการส่งเสริมสนับสนุน บริการวิชาการด้วยกระบวนการมีส่วนร่วมของชุมชน การดำเนินงานเป็นแบบหุ้นส่วนเพื่อยกระดับคุณภาพชีวิตและลดความเหลื่อมล้ำในสังคมสู่การพัฒนาที่ยั่งยืนผ่านการถ่ายทอดองค์ความรู้ภายใต้โครงการบริการวิชาการ โดยการบูรณาการกับการเรียนการสอน เช่น โครงการพัฒนาคุณภาพชีวิตและยกระดับรายได้ให้กับคนในชุมชนฐาน</a:t>
                      </a:r>
                    </a:p>
                    <a:p>
                      <a:pPr marL="0" marR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  - มีการกำหนดพื้นที่เป้าหมายเพื่อแก้ไขปัญหาความยากจนแบบเบ็ดเสร็จและแม่นยำและโครงการวิจัยการสร้างนวัตกรรมเศรษฐกิจฐานรากเพื่อบรรเทาผลกระทบจากโควิด-19 พื้นที่จังหวัดสกลนคร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lvl="0"/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F9EFB6C-76B1-465D-A06D-4034529DF14C}"/>
              </a:ext>
            </a:extLst>
          </p:cNvPr>
          <p:cNvSpPr/>
          <p:nvPr/>
        </p:nvSpPr>
        <p:spPr>
          <a:xfrm>
            <a:off x="0" y="978207"/>
            <a:ext cx="3975768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th-TH" b="1" dirty="0">
                <a:ea typeface="Calibri" panose="020F0502020204030204" pitchFamily="34" charset="0"/>
                <a:cs typeface="TH SarabunPSK" panose="020B0500040200020003" pitchFamily="34" charset="-34"/>
              </a:rPr>
              <a:t>1. กลยุทธ์สถาบัน</a:t>
            </a:r>
            <a:r>
              <a:rPr lang="th-TH" sz="2600" b="1" dirty="0">
                <a:ea typeface="Calibri" panose="020F0502020204030204" pitchFamily="34" charset="0"/>
                <a:cs typeface="TH SarabunPSK" panose="020B0500040200020003" pitchFamily="34" charset="-34"/>
              </a:rPr>
              <a:t>ปัจจุบัน</a:t>
            </a:r>
            <a:r>
              <a:rPr lang="th-TH" b="1" dirty="0">
                <a:ea typeface="Calibri" panose="020F0502020204030204" pitchFamily="34" charset="0"/>
                <a:cs typeface="TH SarabunPSK" panose="020B0500040200020003" pitchFamily="34" charset="-34"/>
              </a:rPr>
              <a:t>มุ่งเน้นที่อะไร</a:t>
            </a:r>
            <a:r>
              <a:rPr lang="en-GB" b="1" dirty="0">
                <a:latin typeface="TH SarabunPSK" panose="020B0500040200020003" pitchFamily="34" charset="-34"/>
                <a:ea typeface="Calibri" panose="020F0502020204030204" pitchFamily="34" charset="0"/>
              </a:rPr>
              <a:t>?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2745394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96924"/>
              </p:ext>
            </p:extLst>
          </p:nvPr>
        </p:nvGraphicFramePr>
        <p:xfrm>
          <a:off x="381001" y="196358"/>
          <a:ext cx="11658599" cy="526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425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631815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7150359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3708400">
                <a:tc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 4. การพัฒนาระบบบริหารจัดการให้มีประสิทธิภาพ 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สอดคล้องกับ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6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และ7 มีนโยบายและแนวทางปฏิบัติที่มุ่งลดการใช้พลังงาน ดังนี้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lvl="0"/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1) มีมาตรการประหยัดพลังงานไฟฟ้าและน้ำมันเชื้อเพลิงและประกาศนโยบายอนุรักษ์พลังงานและสิ่งแวดล้อม ตามประกาศมหาวิทยาลัยราช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ภัฎ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สกลนคร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2) มีศูนย์กักเก็บพลังงานไฟฟ้าและถ่ายทอดเทคโนโลยียานยนต์ไฟฟ้า โดยมีโครงการย่อย 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 โครงการ ดังนี้     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2.1 การพัฒนาสถานีอัดประจุแบตเตอรี่รถยนต์ไฟฟ้าแบบรวดเร็วให้สามารถจ่ายกำลังไฟฟ้าได้ 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 ทิศทาง เพื่อรองรับการจ่ายพลังงานไฟฟ้าของระบบสะสมพลังงานแบตเตอรี่ภายในรถยนต์ไฟฟ้า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2.2 การสร้างรถรางไฟฟ้าเพื่อรับส่งนักศึกษาของมหาวิทยาลัยราชภัฏสกลนครและใช้ระบบสะสมพลังงานแบตเตอรี่ภายในรถรางไฟฟ้าเพื่อเพิ่มเสถียรภาพของระบบไฟฟ้าในช่วงความต้องการกำลังไฟฟ้าสูงสุด 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2.3 การสร้างระบบ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Battery Swapping 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เพื่อรักษาเสถียรภาพทางไฟฟ้าของสถานีอัดประจุแบตเตอรี่รถยนต์ไฟฟ้าแบบรวดเร็ว และจ่ายกำลังไฟฟ้าคืนสู่ระบบในช่วงความด้องการกำลังไฟฟ้าสูงสุด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3) มีโครงการในการติดตั้ง 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Sola </a:t>
                      </a:r>
                      <a:r>
                        <a:rPr lang="en-GB" sz="200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Ioop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top 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ที่ติดตั้งบนหลังคาอาคารต่างๆ ภายในมหาวิทยาลัย ภายใต้โครงการด้านพลังงานทดแทน ขนาด 505 กิโลวัตต์ และระบบกักเก็บพลังงาน 300 กิโลวัตต์ชั่วโมงเพื่อ</a:t>
                      </a: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ใช้ลดพลังงานการใช้ไฟฟ้าภายในอาคาร และใช้เป็นแหล่งข้อมูลที่นำมาใช้ในการวิจัยเกี่ยวกับพลังงาน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0437503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84637"/>
              </p:ext>
            </p:extLst>
          </p:nvPr>
        </p:nvGraphicFramePr>
        <p:xfrm>
          <a:off x="381001" y="196358"/>
          <a:ext cx="11658599" cy="609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6425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631815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7150359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3708400">
                <a:tc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ย 4. การพัฒนาระบบบริหารจัดการให้มีประสิทธิภาพ </a:t>
                      </a:r>
                      <a:r>
                        <a:rPr lang="th-TH" sz="20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(ต่อ)</a:t>
                      </a:r>
                      <a:endParaRPr lang="th-TH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4) มีศูนย์ความเป็นเลิศด้านพลังงานทางเลือก สถาบันวิจัยและพัฒนา </a:t>
                      </a:r>
                      <a:endParaRPr lang="en-US" sz="2000" b="1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4.1 ดำเนินการพัฒนางานวิจัย สั่งประดิษฐ์ และนวัตกรรมต้านพลังงานทางเลือก ได้แก่ </a:t>
                      </a: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เทอร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์โ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มอิเล็กทริก 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ฟิโ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ซอิเล็กทริก ฟิล์มบาง แสง พลังงานชีวมวลและแบตเตอรี่ ให้มีคุณภาพสามารถลงพิมพ์ในวารสารวิชาการระดับชาติและนานาชาติ รวมถึงการนำผลงานวิจัยหรือนวัตกรรมไปประยุกต์ใช้งานในพื้นที่กลุ่มเป้าหมาย การพัฒนานวัตกรรมจนสามารถนำไปใช้ในชุมชน ได้แก่ เครื่องสูบน้ำพลังงานเซลล์แสงอาทิตย์ ชุดผลิตไฟฟ้าพลังงานเซลล์แสงอาทิตย์เอนกประสงค์ ระบบผลิตไฟฟ้าพลังงานเซลล์แสงอาทิตย์ติดตั้งบนหลังคา และเครื่องผลิตน้ำมันไบโอดีเซลพลังงานแสงอาทิตย์ มีการพัฒนาชุดเรียนรู้ต้านพลังงานทางเลือกสำหรับจัดอบรมให้สถาบันการศึกษา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4.2 เผยแพร่ผลงานวิจัยได้แก่ การตีพิมพ์ในการจดทะเบียนทรัพย์สินทางปัญญา การนำเสนอผลงานในงานประชุมวิชาการ การจัดแสดงนิทรรศการและการประกวดนวัตกรรม ด้านเทอร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์โ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มอิเล็กทริก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ส์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r>
                        <a:rPr lang="th-TH" sz="200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ฟีโ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ซอิเล็กทริก ฟิล์มบาง แสง พลังงานชีวมวล และแบตเตอรี่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4.3 บริการวิชาการด้านพลังงานทางเลือกโดยการจัดอบรมเชิงปฏิบัติการด้านพลังงานทางเลือกและเป็นสถานที่ฝึกประสบการณ์อาชีพ รวมถึงเป็นที่ปรึกษาพิเศษให้นักเรียน นักศึกษาทั้งภายในและภายนอกมหาวิทยาลัย เป็นการถ่ายทอดองค์ความรู้และเสริมสร้างทักษะรวมถึงการตระหนักถึงความสำคัญของพลังงานทางเลือกให้กับพื้นที่กลุ่มเป้าหมาย รวมถึงบุคคลทั่วไปที่สนใจ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0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5) มีโครงการ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SNRU Zero Waste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เน้นการจัดการขยะและน้ำเสียภายในมหาวิทยาลัย 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ประกาศงดใช้กล่องโฟมบรรจุอาหาร มีโครงการก่อสร้างระบบบำบัดน้ำเสียและการนำกลับมาใช้ประโยชน์กับพื้นที่             สีเขียวลดการปล่อยลงสู่แหล่งรับน้ำสาธารณะ</a:t>
                      </a: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3006891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708094"/>
              </p:ext>
            </p:extLst>
          </p:nvPr>
        </p:nvGraphicFramePr>
        <p:xfrm>
          <a:off x="114300" y="154501"/>
          <a:ext cx="11925301" cy="6218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800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5981701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952939">
                <a:tc>
                  <a:txBody>
                    <a:bodyPr/>
                    <a:lstStyle/>
                    <a:p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1.2 ความยั่งยืนมีส่วนในการตัดสินใจ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เชิงกลยุทธ์มากน้อยเพียงใด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มีความสำคัญในระดับ 8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(ระดับ 10 คือมีความสำคัญมากที่สุด)  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แผนยุทธศาสตร์ของมหาวิทยาลัยส่วนใหญ่มีความสอดคล้องและครอบคลุมถึง</a:t>
                      </a:r>
                    </a:p>
                    <a:p>
                      <a:pPr marL="102870" indent="-1028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เป้าหมายการพัฒนาที่ยั่งยืน (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SDGs)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ใน</a:t>
                      </a:r>
                      <a:r>
                        <a:rPr lang="th-TH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4 </a:t>
                      </a:r>
                      <a:r>
                        <a:rPr lang="en-US" sz="200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 : SDG1, SDG4, SDG6, SDG7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  <a:tr h="370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1.3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มหาวิทยาลัยมีกลยุทธ์ที่เป็นลายลักษณ์อักษรหรือไม่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? [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ใช่/ ไม่ใช่] 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1.3.1 มีการเผยแพร่สู่สาธารณะหรือไม่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? </a:t>
                      </a: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[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ใช่/ ไม่ใช่]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1.3.2 มีความเกี่ยวข้องกับความยั่งยืนหรือไม่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[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ใช่/ไม่ใช่]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1.3.2.1 มหาวิทยาลัยมีการกำหนด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กลยุทธ์ความยั่งยืนหรือไม่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? [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ใช่/ ไม่ใช่]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1.3.2.1.1 เผยแพร่สู่สาธารณะ 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                  หรือไม่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? [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ใช่/ ไม่ใช่]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ใช่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ไม่ใช่</a:t>
                      </a: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ไม่ใช่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มีแผนยุทธศาสตร์มหาวิทยาลัยราชภัฏสกลนคร ระยะ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5 ปี (พ.ศ. 2565-2569)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baseline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ช่องทางการเผยแพร่</a:t>
                      </a: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Website :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https://snru.ac.th/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https://plan.snru.ac.th/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-ไม่ได้กำหนดชัดเจน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แต่เป็นยุทธศาสตร์ที่มุ่งเน้นการดำเนินกิจกรรมที่เกี่ยวข้องและสอดคล้องกับ 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SDGs 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ประกอบด้วย 4 ยุทธศาสตร์ดังนี้</a:t>
                      </a: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การผลิตบัณฑิตและ พัฒนาครูให้มีคุณภาพตามมาตรฐานวิชาชีพ </a:t>
                      </a: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สอดคล้องกับ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4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การยกระดับคุณภาพการศึกษาสู่ระดับสากล สอดคล้องกับ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4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การพัฒนาท้องถิ่นอย่างยั่งยืน  สอดคล้องกับ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SDG 1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การพัฒนาระบบบริหารจัดการให้มีประสิทธิภาพ สอดคล้องกับ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 6</a:t>
                      </a:r>
                      <a:r>
                        <a:rPr lang="th-TH" sz="20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และ7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-มีการเผยแพร่ผลการดำเนินโครงการกิจกรรมที่เกี่ยวข้องในช่องทาง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endParaRPr lang="th-TH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Website :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https://snru.ac.th/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https://plan.snru.ac.th/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-ผลงานวิจัยและนวัตกรรม เผยแพร่ใน</a:t>
                      </a:r>
                      <a:r>
                        <a:rPr lang="th-TH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Website :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https://rdi.snru.ac.th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,</a:t>
                      </a:r>
                      <a:r>
                        <a:rPr lang="en-US" sz="2000" b="0" kern="12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You tube : RDI SNRU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048112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68031144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276919"/>
              </p:ext>
            </p:extLst>
          </p:nvPr>
        </p:nvGraphicFramePr>
        <p:xfrm>
          <a:off x="539455" y="1234980"/>
          <a:ext cx="11157245" cy="500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470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590885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5759890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41937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1920994">
                <a:tc>
                  <a:txBody>
                    <a:bodyPr/>
                    <a:lstStyle/>
                    <a:p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2.1. มหาวิทยาลัยดำเนินกิจกรรมเพื่อความยั่งยืนเกี่ยวกับ </a:t>
                      </a:r>
                      <a:r>
                        <a:rPr lang="en-GB" sz="2000" dirty="0">
                          <a:latin typeface="TH SarabunPSK" pitchFamily="34" charset="-34"/>
                          <a:cs typeface="TH SarabunPSK" pitchFamily="34" charset="-34"/>
                        </a:rPr>
                        <a:t>SDG </a:t>
                      </a: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บ่อยเพียงใด</a:t>
                      </a:r>
                    </a:p>
                    <a:p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(นานๆ ครั้ง  เป็นระยะ ดำเนินการสม่ำเสมอ)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ดำเนินการสม่ำเสมอ</a:t>
                      </a: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เป็นภารกิจหลักของมหาวิทยาลัยในการขับเคลื่อนการพัฒนาชุมชนและท้องถิ่นตามยุทธศาสตร์ราชภัฏ เพื่อการพัฒนาท้องถิ่นและการแก้ไขปัญหาความเหลื่อมล้ำ และมีนโยบายด้านการอนุรักษ์และการประหยัดพลังงาน เพื่อให้นักศึกษาและบุคลากรทุกคนยึดถือเป็นวัฒนธรรมขององค์กรร่วมกันในการดำเนินการจัดการพลังงานและสิ่งแวดล้อมในหน่วยงานให้เกิดประสิทธิภาพสูงสุดตลอดจนการลดการใช้ทรัพยากร เช่น การใช้น้ำ และการใช้พลังงานทดแทน 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</a:t>
                      </a:r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SDG1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ขจัดความยากจน  </a:t>
                      </a:r>
                    </a:p>
                    <a:p>
                      <a:pPr algn="thaiDist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  1.1 มหาวิทยาลัยมีภารกิจในการส่งเสริมสนับสนุน บริการวิชาการด้วยกระบวนการมีส่วนร่วมของชุมชน การดำเนินงานเป็นแบบหุ้นส่วนเพื่อยกระดับคุณภาพชีวิตและลดความเหลื่อมล้ำในสังคมสู่การพัฒนาที่ยั่งยืนผ่านการถ่ายทอดองค์ความรู้ภายใต้โครงการบริการวิชาการ โดยการบูรณาการกับการเรียนการสอน เช่น โครงการพัฒนาคุณภาพชีวิตและยกระดับรายได้ให้กับคนในชุมชนฐานราก                     โดยดำเนินงานใน 30 หมู่บ้าน (ชุมชน) กลุ่มเป้าหมาย จำนวน 2,697 ครัวเรือน         ในระยะเวลา 3 ปี โครงการนวัตกรรมผ้าทอย้อมครามและสีธรรมชาติ โครงการด้านการเกษตรและการท่องเที่ยว</a:t>
                      </a: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3F9EFB6C-76B1-465D-A06D-4034529DF14C}"/>
              </a:ext>
            </a:extLst>
          </p:cNvPr>
          <p:cNvSpPr/>
          <p:nvPr/>
        </p:nvSpPr>
        <p:spPr>
          <a:xfrm>
            <a:off x="517377" y="217018"/>
            <a:ext cx="11157245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2. มหาวิทยาลัยวางแผนกิจกรรมเพื่อความยั่งยืนที่สอดคล้องกับเป้าหมายการพัฒนาที่ยั่งยืน</a:t>
            </a:r>
          </a:p>
          <a:p>
            <a:pPr algn="ctr"/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ของสหประชาชาติ </a:t>
            </a:r>
            <a:r>
              <a:rPr lang="en-GB" sz="2200" b="1" dirty="0">
                <a:latin typeface="TH SarabunPSK" pitchFamily="34" charset="-34"/>
                <a:cs typeface="TH SarabunPSK" pitchFamily="34" charset="-34"/>
              </a:rPr>
              <a:t>(SDGs) </a:t>
            </a:r>
            <a:r>
              <a:rPr lang="th-TH" sz="2200" b="1" dirty="0">
                <a:latin typeface="TH SarabunPSK" pitchFamily="34" charset="-34"/>
                <a:cs typeface="TH SarabunPSK" pitchFamily="34" charset="-34"/>
              </a:rPr>
              <a:t>กระบวนการนี้มีลักษณะอย่างไร การวิจัย / การสอน / การดำเนินงานและการกำกับดูแล / การขยายงาน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23750357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991963"/>
              </p:ext>
            </p:extLst>
          </p:nvPr>
        </p:nvGraphicFramePr>
        <p:xfrm>
          <a:off x="361507" y="392898"/>
          <a:ext cx="11430000" cy="616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212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1823602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6592186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35136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1201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lvl="0" indent="-10287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1.2 มหาวิทยาลัยได้รับงบประมาณในการดำเนินการวิจัยในการขับเคลื่อนการแก้ปัญหาความยากจนในระดับพื้นที่เพื่อนำไปสู่ความเท่าเทียมและยกระดับคนจน ผ่านโครงการวิจัยการแก้ไขปัญหาความยากจนแบบเบ็ดเสร็จและแม่นยำและโครงการวิจัยการสร้างนวัตกรรมเศรษฐกิจฐานรากเพื่อบรรเทาผลกระทบจากโควิด-19 พื้นที่จังหวัดสกลนคร</a:t>
                      </a:r>
                    </a:p>
                    <a:p>
                      <a:pPr algn="thaiDist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1.3 การเรียนรู้ชุมชนผ่านโครงการพัฒนาทักษะวิศวกรสังคมแก่นักศึกษาน้อมนำศาสตร์พระราชาเพื่อการพัฒนาท้องถิ่น และบูรณาการการเรียนการสอนโดยใช้ชุมชนเป็นฐาน</a:t>
                      </a:r>
                    </a:p>
                    <a:p>
                      <a:pPr marL="0" algn="l" defTabSz="1219170" rtl="0" eaLnBrk="1" latinLnBrk="1" hangingPunct="1"/>
                      <a:r>
                        <a:rPr lang="en-US" sz="2000" b="1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SDG6 </a:t>
                      </a: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การจัดการน้ำและสุขาภิบาล</a:t>
                      </a:r>
                      <a:br>
                        <a:rPr lang="th-TH" sz="20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1. การวิจัย</a:t>
                      </a:r>
                      <a:br>
                        <a:rPr lang="en-US" sz="2000" kern="1200" dirty="0">
                          <a:solidFill>
                            <a:schemeClr val="dk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</a:b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1.1 การพัฒนาระบบบริหารจัดการน้ำสำหรับพืชฤดูแล้งในเขตพื้นที่ชลประทานอ่างเก็บน้ำ    หัวยค้อ ตำบลเต่างอย อำเภอเต่างอย จังหวัดสกลนคร โดยใช้ กระบวนการวิจัยเชิงปฏิบัติการ  อย่างมีส่วนร่วม (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Participatory Action Research: PAR) </a:t>
                      </a:r>
                    </a:p>
                    <a:p>
                      <a:pPr marL="0" algn="l" defTabSz="1219170" rtl="0" eaLnBrk="1" latinLnBrk="1" hangingPunct="1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1.2 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รูปแบบการบริหารจัดการน้ำบนภูมินิเวศที่แดกต่าง โคก ราบ ลุ่ม สำหรับกลุ่มปลูกข้าวอินทรีย์ ตำบลนางัว อำเภอนาหว้า จังหวัดนครพนม โดยใช้กระบวนการวิจัยเชิงปฏิบัติการอย่างมีส่วนร่วม (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Participatory Action Research: PAR)</a:t>
                      </a:r>
                    </a:p>
                    <a:p>
                      <a:pPr algn="l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1.3 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โครงการพัฒนานวัตกรรมการจัดการน้ำเพื่อเพิ่มผลผลิตทางการเกษตร ของพืชฤดูแล้งในพื้นที่บ้านนาง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อย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ตำบลเต่างอย อำเภอเต่างอย จังหวัด สกลนคร โดยใช้กระบวนการวิจัยเชิงปฏิบัติการอย่างมีส่วนร่วม (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Participatory Action Research: PAR)</a:t>
                      </a:r>
                    </a:p>
                    <a:p>
                      <a:pPr algn="l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 1.4 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งานวิจัยการติดตามการเปลี่ยนแปลงพืชพรรณปกคลุมบริเวณหนองหารจังหวัดสกลนครด้วยการสำรวจระยะไกล</a:t>
                      </a: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6708470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142781"/>
              </p:ext>
            </p:extLst>
          </p:nvPr>
        </p:nvGraphicFramePr>
        <p:xfrm>
          <a:off x="152400" y="116673"/>
          <a:ext cx="11763375" cy="6424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638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091462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7153275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28670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การสอน</a:t>
                      </a:r>
                    </a:p>
                    <a:p>
                      <a:pPr algn="l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2.1 นำรายวิชาเทคโนโลยีประปามาปรับปรุงโครงสร้างน้ำให้กับชุมชนโดยการสร้างต้นแบบนวัตกรรม สร้างเครื่องกรองน้ำโดยใช้วัสดุที่มีในชุมชนโดยการใช้ถ่านไม้นำมาเป็นสารกรองน้ำเพื่อเป็นเครื่องต้นแบบติดดั้งให้ชุมชนได้พัฒนาต่อยอดต่อไป</a:t>
                      </a:r>
                      <a:b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2.2 นำวิชาวิเคราะห์คุณภาพน้ำและน้ำเสีย และการจัดการทรัพยากรธรรมชาติและสิ่งแวดล้อมชุมชนไปใช้ในการกระบวนการปรับปรุงน้ำในชุมชน </a:t>
                      </a:r>
                    </a:p>
                    <a:p>
                      <a:pPr algn="l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2.3 นำรายวิชามลพิษทางน้ำและการควบคุม และรายวิชาการจัดการลุ่มน้ำ มาจัดการน้ำเสียแหล่งน้ำหนองหารที่เป็นแหล่งน้ำขนาดใหญ่ให้มีคุณภาพที่ดี ขึ้นเพื่อให้ชุมชนได้มีแหล่งน้ำอุปโภคบริโภคที่มีคุณภาพ</a:t>
                      </a:r>
                    </a:p>
                    <a:p>
                      <a:pPr algn="l"/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การดำเนินงานและการกำกับดูแล</a:t>
                      </a:r>
                    </a:p>
                    <a:p>
                      <a:pPr algn="l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มหาวิทยาลัยมีการพัฒนาระบบผลิตน้ำและการจ่ายน้ำปะปาภายในมหาวิทยาลัยให้มีประสิทธิภาพ เพื่อลดการสูญเสียน้ำ รวมทั้งลดการใช้ทรัพยากรในการผลิตน้ำ มีการพัฒนาห้องเรียนปฏิบัติการเพื่อใช้ในการเรียนการสอนและวิเคราะห์คุณภาพน้ำ มลพิษทางน้ำ ตลอดจนน้ำดื่มน้ำใช้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b="1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การขยายงาน</a:t>
                      </a:r>
                      <a:b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4.1 สนับสนุนการอนุรักษ์แหล่งน้ำที่สำคัญในชุมชน ได้แก่ หนองหารจังหวัดสกลนคร ผ่านการดำเนินกิจกรรมของศูนย์หนองหารศึกษา มหาวิทยาลัยราช</a:t>
                      </a:r>
                      <a:r>
                        <a:rPr lang="th-TH" sz="2000" kern="1200" dirty="0" err="1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ภัฎ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สกลนคร</a:t>
                      </a:r>
                      <a:b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4.2 การบริหารจัดการน้ำในองค์กร (หนองบักดาว หนองหญ้าไซ) ให้มีประสิทธิภาพเพื่อใช้ในการอุปโภค บริโภค ภายในมหาวิทยาลัย 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4.3. มหาวิทยาลัยมีโรงผลิตน้ำดื่ม (โรงผลิตน้ำดื่มราชพฤกษ์) บริการแก่นักศึกษา บุคลากร และชุมชน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4.4 ขยายผลโครงการพัฒนาศักยภาพด้านองค์ความรู้และปัจจัยด้านพื้นฐานการผลิตน้ำสะอาดแก่ชุมชนบ้านกุดแสง อ.ส่องดาว จ.สกลนคร</a:t>
                      </a: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7493986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1BFA50B2-3224-409B-BD0A-0F5509616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241218"/>
              </p:ext>
            </p:extLst>
          </p:nvPr>
        </p:nvGraphicFramePr>
        <p:xfrm>
          <a:off x="471369" y="392898"/>
          <a:ext cx="10882431" cy="337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020">
                  <a:extLst>
                    <a:ext uri="{9D8B030D-6E8A-4147-A177-3AD203B41FA5}">
                      <a16:colId xmlns:a16="http://schemas.microsoft.com/office/drawing/2014/main" val="1357844923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4148880691"/>
                    </a:ext>
                  </a:extLst>
                </a:gridCol>
                <a:gridCol w="6307975">
                  <a:extLst>
                    <a:ext uri="{9D8B030D-6E8A-4147-A177-3AD203B41FA5}">
                      <a16:colId xmlns:a16="http://schemas.microsoft.com/office/drawing/2014/main" val="2852509337"/>
                    </a:ext>
                  </a:extLst>
                </a:gridCol>
              </a:tblGrid>
              <a:tr h="28670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ข้อคำถาม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คำตอบ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การดำเนินงานของมหาวิทยาลัย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56002"/>
                  </a:ext>
                </a:extLst>
              </a:tr>
              <a:tr h="980047">
                <a:tc>
                  <a:txBody>
                    <a:bodyPr/>
                    <a:lstStyle/>
                    <a:p>
                      <a:endParaRPr lang="en-US" sz="2000" kern="1200" dirty="0">
                        <a:solidFill>
                          <a:schemeClr val="dk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800"/>
                        </a:spcAft>
                      </a:pPr>
                      <a:endParaRPr lang="en-US" sz="2000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1" hangingPunct="1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SDG4</a:t>
                      </a:r>
                      <a:br>
                        <a:rPr lang="en-US" sz="200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</a:br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มหาวิทยาลัยมีหลักสูตรสอดคล้องกับดำเนินการการพัฒนาท้องถิ่น การยั่งยืน</a:t>
                      </a:r>
                    </a:p>
                    <a:p>
                      <a:pPr marL="0" algn="l" defTabSz="1219170" rtl="0" eaLnBrk="1" latinLnBrk="1" hangingPunct="1"/>
                      <a:r>
                        <a:rPr lang="th-TH" sz="2000" kern="12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กระบวนการจัดการเรียนการสอนนั้นมีการเชื่อมโยงกับบริบทของชุมชนและสังคม มีการพัฒนาศักยภาพของนักศึกษา เพื่อตอบบริบทที่เกี่ยวข้อง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SDG 7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มีศูนย์แสดงต้นแบบ</a:t>
                      </a:r>
                      <a:r>
                        <a:rPr lang="th-TH" sz="2000" kern="120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นวัตกรรม</a:t>
                      </a:r>
                      <a:endParaRPr lang="th-TH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มีการจัดการเรียนการสอนในรายวิชาที่เกี่ยวข้อง เช่น รายวิชาพลังงานทดแทน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มีการถ่ายทอดเทคโนโลยีและนวัตกรรมที่เกี่ยวข้อง เช่น การฝึกอบรม การเผยแพร่ผลงาน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ในวารสารในฐานข้อมูล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SCOPUS</a:t>
                      </a:r>
                    </a:p>
                    <a:p>
                      <a:pPr marL="0" marR="0" lvl="0" indent="0" algn="thaiDist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มีการใช้ประโยชน์จากงานวิจัยที่ยั่งยืน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68580" marR="68580" marT="18000" marB="0">
                    <a:lnL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539216"/>
                  </a:ext>
                </a:extLst>
              </a:tr>
            </a:tbl>
          </a:graphicData>
        </a:graphic>
      </p:graphicFrame>
      <p:sp>
        <p:nvSpPr>
          <p:cNvPr id="7" name="ตัวแทนหมายเลขสไลด์ 3">
            <a:extLst>
              <a:ext uri="{FF2B5EF4-FFF2-40B4-BE49-F238E27FC236}">
                <a16:creationId xmlns:a16="http://schemas.microsoft.com/office/drawing/2014/main" id="{3144CA2E-DB9F-451A-8E37-FF5BE2FA6636}"/>
              </a:ext>
            </a:extLst>
          </p:cNvPr>
          <p:cNvSpPr txBox="1">
            <a:spLocks/>
          </p:cNvSpPr>
          <p:nvPr/>
        </p:nvSpPr>
        <p:spPr>
          <a:xfrm>
            <a:off x="11353800" y="6492875"/>
            <a:ext cx="685800" cy="365125"/>
          </a:xfrm>
          <a:prstGeom prst="rect">
            <a:avLst/>
          </a:prstGeom>
        </p:spPr>
        <p:txBody>
          <a:bodyPr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F21D7-7E49-43BA-B424-47CE1BDC8BAC}" type="slidenum">
              <a:rPr kumimoji="0" lang="th-TH" sz="2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84856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5" id="{0077291A-4D2C-41B0-A1CB-46F7DDBB17BF}" vid="{F4AE49EE-4BBC-4F48-BF3D-1089FE348F02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แผนความเป็นเลิศ</Template>
  <TotalTime>3010</TotalTime>
  <Words>4196</Words>
  <Application>Microsoft Office PowerPoint</Application>
  <PresentationFormat>แบบจอกว้าง</PresentationFormat>
  <Paragraphs>337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5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TH SarabunPSK</vt:lpstr>
      <vt:lpstr>แผนความเป็นเลิศ</vt:lpstr>
      <vt:lpstr>Contents Slide Master</vt:lpstr>
      <vt:lpstr>Cover and End Slide Master</vt:lpstr>
      <vt:lpstr>Section Break Slide Master</vt:lpstr>
      <vt:lpstr>1_Contents Slide Master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nim .</dc:creator>
  <cp:lastModifiedBy>ASUS</cp:lastModifiedBy>
  <cp:revision>329</cp:revision>
  <cp:lastPrinted>2021-08-17T10:52:32Z</cp:lastPrinted>
  <dcterms:created xsi:type="dcterms:W3CDTF">2021-08-16T02:54:22Z</dcterms:created>
  <dcterms:modified xsi:type="dcterms:W3CDTF">2021-09-03T05:20:46Z</dcterms:modified>
</cp:coreProperties>
</file>