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570" r:id="rId4"/>
    <p:sldId id="571" r:id="rId5"/>
    <p:sldId id="563" r:id="rId6"/>
    <p:sldId id="564" r:id="rId7"/>
    <p:sldId id="568" r:id="rId8"/>
    <p:sldId id="569" r:id="rId9"/>
    <p:sldId id="565" r:id="rId10"/>
    <p:sldId id="566" r:id="rId11"/>
    <p:sldId id="567" r:id="rId12"/>
    <p:sldId id="270" r:id="rId13"/>
    <p:sldId id="274" r:id="rId14"/>
    <p:sldId id="281" r:id="rId15"/>
    <p:sldId id="277" r:id="rId16"/>
    <p:sldId id="278" r:id="rId17"/>
    <p:sldId id="572" r:id="rId18"/>
    <p:sldId id="279" r:id="rId19"/>
  </p:sldIdLst>
  <p:sldSz cx="12192000" cy="6858000"/>
  <p:notesSz cx="6735763" cy="98663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E6"/>
    <a:srgbClr val="E9FFBD"/>
    <a:srgbClr val="D5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สไตล์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3648;&#3610;&#3636;&#3585;&#3592;&#3656;&#3634;&#3618;&#3650;&#3588;&#3619;&#3591;&#3585;&#3634;&#3619;%20U2T%20256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3648;&#3610;&#3636;&#3585;&#3592;&#3656;&#3634;&#3618;&#3650;&#3588;&#3619;&#3591;&#3585;&#3634;&#3619;%20U2T%20256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3648;&#3610;&#3636;&#3585;&#3592;&#3656;&#3634;&#3618;&#3650;&#3588;&#3619;&#3591;&#3585;&#3634;&#3619;%20U2T%20256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3648;&#3610;&#3636;&#3585;&#3592;&#3656;&#3634;&#3618;&#3650;&#3588;&#3619;&#3591;&#3585;&#3634;&#3619;%20U2T%20256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3648;&#3610;&#3636;&#3585;&#3592;&#3656;&#3634;&#3618;&#3650;&#3588;&#3619;&#3591;&#3585;&#3634;&#3619;%20U2T%20256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3648;&#3610;&#3636;&#3585;&#3592;&#3656;&#3634;&#3618;&#3650;&#3588;&#3619;&#3591;&#3585;&#3634;&#3619;%20U2T%20256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3648;&#3610;&#3636;&#3585;&#3592;&#3656;&#3634;&#3618;&#3650;&#3588;&#3619;&#3591;&#3585;&#3634;&#3619;%20U2T%20256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3648;&#3610;&#3636;&#3585;&#3592;&#3656;&#3634;&#3618;&#3650;&#3588;&#3619;&#3591;&#3585;&#3634;&#3619;%20U2T%20256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6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สรุปผลการเบิกจ่ายงบประมาณ จำแนกตามหน่วยงาน</a:t>
            </a:r>
          </a:p>
        </c:rich>
      </c:tx>
      <c:layout>
        <c:manualLayout>
          <c:xMode val="edge"/>
          <c:yMode val="edge"/>
          <c:x val="0.21967328413833812"/>
          <c:y val="5.10808372838102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จัดสรร</c:v>
                </c:pt>
              </c:strCache>
            </c:strRef>
          </c:tx>
          <c:spPr>
            <a:ln w="444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8736363662076204E-2"/>
                  <c:y val="-4.7414339003621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70-4A06-8DEE-F17F37F3FA2C}"/>
                </c:ext>
              </c:extLst>
            </c:dLbl>
            <c:dLbl>
              <c:idx val="1"/>
              <c:layout>
                <c:manualLayout>
                  <c:x val="-3.2328409119835727E-2"/>
                  <c:y val="-4.5590710580404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70-4A06-8DEE-F17F37F3FA2C}"/>
                </c:ext>
              </c:extLst>
            </c:dLbl>
            <c:dLbl>
              <c:idx val="2"/>
              <c:layout>
                <c:manualLayout>
                  <c:x val="1.1973484859198417E-3"/>
                  <c:y val="-4.5590710580404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70-4A06-8DEE-F17F37F3FA2C}"/>
                </c:ext>
              </c:extLst>
            </c:dLbl>
            <c:dLbl>
              <c:idx val="3"/>
              <c:layout>
                <c:manualLayout>
                  <c:x val="2.3946969718396834E-3"/>
                  <c:y val="-4.3767082157188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70-4A06-8DEE-F17F37F3FA2C}"/>
                </c:ext>
              </c:extLst>
            </c:dLbl>
            <c:dLbl>
              <c:idx val="4"/>
              <c:layout>
                <c:manualLayout>
                  <c:x val="4.7893939436792791E-3"/>
                  <c:y val="-4.3767082157188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70-4A06-8DEE-F17F37F3FA2C}"/>
                </c:ext>
              </c:extLst>
            </c:dLbl>
            <c:dLbl>
              <c:idx val="5"/>
              <c:layout>
                <c:manualLayout>
                  <c:x val="-2.7539015176156447E-2"/>
                  <c:y val="-4.3767082157188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70-4A06-8DEE-F17F37F3FA2C}"/>
                </c:ext>
              </c:extLst>
            </c:dLbl>
            <c:dLbl>
              <c:idx val="6"/>
              <c:layout>
                <c:manualLayout>
                  <c:x val="-3.7117803063515094E-2"/>
                  <c:y val="-5.2885224273269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70-4A06-8DEE-F17F37F3FA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70C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Sheet2!$A$4:$A$10</c:f>
              <c:strCache>
                <c:ptCount val="7"/>
                <c:pt idx="0">
                  <c:v>คณะครุศาสตร์</c:v>
                </c:pt>
                <c:pt idx="1">
                  <c:v>คณะมนุษยศาสตร์และสังคมศาสตร์</c:v>
                </c:pt>
                <c:pt idx="2">
                  <c:v>คณะวิทยาการจัดการ</c:v>
                </c:pt>
                <c:pt idx="3">
                  <c:v>คณะวิทยาศาสตร์และเทคโนโลยี</c:v>
                </c:pt>
                <c:pt idx="4">
                  <c:v>คณะเทคโนโลยีการเกษตร</c:v>
                </c:pt>
                <c:pt idx="5">
                  <c:v>คณะเทคโนโลยีอุตสาหกรรม</c:v>
                </c:pt>
                <c:pt idx="6">
                  <c:v>สถาบันวิจัยและพัฒนา</c:v>
                </c:pt>
              </c:strCache>
            </c:strRef>
          </c:cat>
          <c:val>
            <c:numRef>
              <c:f>Sheet2!$B$4:$B$10</c:f>
              <c:numCache>
                <c:formatCode>_-* #,##0_-;\-* #,##0_-;_-* "-"??_-;_-@_-</c:formatCode>
                <c:ptCount val="7"/>
                <c:pt idx="0">
                  <c:v>3294000</c:v>
                </c:pt>
                <c:pt idx="1">
                  <c:v>3294000</c:v>
                </c:pt>
                <c:pt idx="2">
                  <c:v>3294000</c:v>
                </c:pt>
                <c:pt idx="3">
                  <c:v>3294000</c:v>
                </c:pt>
                <c:pt idx="4">
                  <c:v>3294000</c:v>
                </c:pt>
                <c:pt idx="5">
                  <c:v>3294000</c:v>
                </c:pt>
                <c:pt idx="6">
                  <c:v>4957800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E70-4A06-8DEE-F17F37F3FA2C}"/>
            </c:ext>
          </c:extLst>
        </c:ser>
        <c:ser>
          <c:idx val="1"/>
          <c:order val="1"/>
          <c:tx>
            <c:strRef>
              <c:f>Sheet2!$C$3</c:f>
              <c:strCache>
                <c:ptCount val="1"/>
                <c:pt idx="0">
                  <c:v>ผลการเบิกจ่าย</c:v>
                </c:pt>
              </c:strCache>
            </c:strRef>
          </c:tx>
          <c:spPr>
            <a:ln w="44450" cap="rnd">
              <a:solidFill>
                <a:srgbClr val="FF66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6600"/>
              </a:solidFill>
              <a:ln w="9525">
                <a:solidFill>
                  <a:srgbClr val="FF66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3970470609314395E-2"/>
                  <c:y val="-2.1647871581102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70-4A06-8DEE-F17F37F3FA2C}"/>
                </c:ext>
              </c:extLst>
            </c:dLbl>
            <c:dLbl>
              <c:idx val="1"/>
              <c:layout>
                <c:manualLayout>
                  <c:x val="3.5920454577595255E-3"/>
                  <c:y val="-3.2825311617891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70-4A06-8DEE-F17F37F3FA2C}"/>
                </c:ext>
              </c:extLst>
            </c:dLbl>
            <c:dLbl>
              <c:idx val="2"/>
              <c:layout>
                <c:manualLayout>
                  <c:x val="-8.7804541308567881E-17"/>
                  <c:y val="-3.4648940041107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E70-4A06-8DEE-F17F37F3FA2C}"/>
                </c:ext>
              </c:extLst>
            </c:dLbl>
            <c:dLbl>
              <c:idx val="3"/>
              <c:layout>
                <c:manualLayout>
                  <c:x val="3.5920454577594374E-3"/>
                  <c:y val="-3.1001683194675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E70-4A06-8DEE-F17F37F3FA2C}"/>
                </c:ext>
              </c:extLst>
            </c:dLbl>
            <c:dLbl>
              <c:idx val="4"/>
              <c:layout>
                <c:manualLayout>
                  <c:x val="1.1973484859198417E-3"/>
                  <c:y val="-2.9178054771459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E70-4A06-8DEE-F17F37F3FA2C}"/>
                </c:ext>
              </c:extLst>
            </c:dLbl>
            <c:dLbl>
              <c:idx val="5"/>
              <c:layout>
                <c:manualLayout>
                  <c:x val="-3.4723106091675587E-2"/>
                  <c:y val="-8.0239650621512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E70-4A06-8DEE-F17F37F3FA2C}"/>
                </c:ext>
              </c:extLst>
            </c:dLbl>
            <c:dLbl>
              <c:idx val="6"/>
              <c:layout>
                <c:manualLayout>
                  <c:x val="-3.7117803063515094E-2"/>
                  <c:y val="-4.011982531075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E70-4A06-8DEE-F17F37F3FA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Sheet2!$A$4:$A$10</c:f>
              <c:strCache>
                <c:ptCount val="7"/>
                <c:pt idx="0">
                  <c:v>คณะครุศาสตร์</c:v>
                </c:pt>
                <c:pt idx="1">
                  <c:v>คณะมนุษยศาสตร์และสังคมศาสตร์</c:v>
                </c:pt>
                <c:pt idx="2">
                  <c:v>คณะวิทยาการจัดการ</c:v>
                </c:pt>
                <c:pt idx="3">
                  <c:v>คณะวิทยาศาสตร์และเทคโนโลยี</c:v>
                </c:pt>
                <c:pt idx="4">
                  <c:v>คณะเทคโนโลยีการเกษตร</c:v>
                </c:pt>
                <c:pt idx="5">
                  <c:v>คณะเทคโนโลยีอุตสาหกรรม</c:v>
                </c:pt>
                <c:pt idx="6">
                  <c:v>สถาบันวิจัยและพัฒนา</c:v>
                </c:pt>
              </c:strCache>
            </c:strRef>
          </c:cat>
          <c:val>
            <c:numRef>
              <c:f>Sheet2!$C$4:$C$10</c:f>
              <c:numCache>
                <c:formatCode>_-* #,##0_-;\-* #,##0_-;_-* "-"??_-;_-@_-</c:formatCode>
                <c:ptCount val="7"/>
                <c:pt idx="0">
                  <c:v>120000</c:v>
                </c:pt>
                <c:pt idx="1">
                  <c:v>2280510</c:v>
                </c:pt>
                <c:pt idx="2">
                  <c:v>1393213</c:v>
                </c:pt>
                <c:pt idx="3">
                  <c:v>1284909.6499999999</c:v>
                </c:pt>
                <c:pt idx="4">
                  <c:v>1285956.5</c:v>
                </c:pt>
                <c:pt idx="5">
                  <c:v>291148</c:v>
                </c:pt>
                <c:pt idx="6">
                  <c:v>2231762.2999999998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2E70-4A06-8DEE-F17F37F3F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6519648"/>
        <c:axId val="516516320"/>
      </c:lineChart>
      <c:catAx>
        <c:axId val="51651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16516320"/>
        <c:crosses val="autoZero"/>
        <c:auto val="1"/>
        <c:lblAlgn val="ctr"/>
        <c:lblOffset val="100"/>
        <c:noMultiLvlLbl val="0"/>
      </c:catAx>
      <c:valAx>
        <c:axId val="51651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1651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>
      <a:solidFill>
        <a:srgbClr val="0070C0"/>
      </a:solidFill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2000" b="1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คณะครุศาสตร์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จัดสรร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โครงการบริหารจัดการ</c:v>
                </c:pt>
                <c:pt idx="1">
                  <c:v>ตำบลม่วงลาย </c:v>
                </c:pt>
                <c:pt idx="2">
                  <c:v>ตำบลไฮหย่อง</c:v>
                </c:pt>
                <c:pt idx="3">
                  <c:v>ตำบลพังโคน </c:v>
                </c:pt>
                <c:pt idx="4">
                  <c:v>ตำบลท่าแร่</c:v>
                </c:pt>
              </c:strCache>
            </c:strRef>
          </c:cat>
          <c:val>
            <c:numRef>
              <c:f>Sheet1!$B$4:$B$8</c:f>
              <c:numCache>
                <c:formatCode>_-* #,##0_-;\-* #,##0_-;_-* "-"??_-;_-@_-</c:formatCode>
                <c:ptCount val="5"/>
                <c:pt idx="0">
                  <c:v>94000</c:v>
                </c:pt>
                <c:pt idx="1">
                  <c:v>800000</c:v>
                </c:pt>
                <c:pt idx="2">
                  <c:v>800000</c:v>
                </c:pt>
                <c:pt idx="3">
                  <c:v>800000</c:v>
                </c:pt>
                <c:pt idx="4">
                  <c:v>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D-49C3-A61A-DA1F6D60ADA5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เบิกจ่าย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โครงการบริหารจัดการ</c:v>
                </c:pt>
                <c:pt idx="1">
                  <c:v>ตำบลม่วงลาย </c:v>
                </c:pt>
                <c:pt idx="2">
                  <c:v>ตำบลไฮหย่อง</c:v>
                </c:pt>
                <c:pt idx="3">
                  <c:v>ตำบลพังโคน </c:v>
                </c:pt>
                <c:pt idx="4">
                  <c:v>ตำบลท่าแร่</c:v>
                </c:pt>
              </c:strCache>
            </c:strRef>
          </c:cat>
          <c:val>
            <c:numRef>
              <c:f>Sheet1!$C$4:$C$8</c:f>
              <c:numCache>
                <c:formatCode>_-* #,##0_-;\-* #,##0_-;_-* "-"??_-;_-@_-</c:formatCode>
                <c:ptCount val="5"/>
                <c:pt idx="0" formatCode="General">
                  <c:v>0</c:v>
                </c:pt>
                <c:pt idx="1">
                  <c:v>30000</c:v>
                </c:pt>
                <c:pt idx="2">
                  <c:v>30000</c:v>
                </c:pt>
                <c:pt idx="3">
                  <c:v>30000</c:v>
                </c:pt>
                <c:pt idx="4">
                  <c:v>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2D-49C3-A61A-DA1F6D60A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067760"/>
        <c:axId val="364068592"/>
      </c:barChart>
      <c:catAx>
        <c:axId val="36406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64068592"/>
        <c:crosses val="autoZero"/>
        <c:auto val="1"/>
        <c:lblAlgn val="ctr"/>
        <c:lblOffset val="100"/>
        <c:noMultiLvlLbl val="0"/>
      </c:catAx>
      <c:valAx>
        <c:axId val="36406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6406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9050">
      <a:solidFill>
        <a:srgbClr val="0070C0"/>
      </a:solidFill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0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คณะมนุษยศาสตร์และสังคมศาสตร์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Sheet1!$B$38</c:f>
              <c:strCache>
                <c:ptCount val="1"/>
                <c:pt idx="0">
                  <c:v>จัดสรร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Sheet1!$A$39:$A$43</c:f>
              <c:strCache>
                <c:ptCount val="5"/>
                <c:pt idx="0">
                  <c:v>โครงการบริหารจัดการ</c:v>
                </c:pt>
                <c:pt idx="1">
                  <c:v>ตำบลค้อเขียว</c:v>
                </c:pt>
                <c:pt idx="2">
                  <c:v>ตำบลด่านม่วงคำ </c:v>
                </c:pt>
                <c:pt idx="3">
                  <c:v>ตำบลหนองบัว </c:v>
                </c:pt>
                <c:pt idx="4">
                  <c:v>ตำบลหนองสนม</c:v>
                </c:pt>
              </c:strCache>
            </c:strRef>
          </c:cat>
          <c:val>
            <c:numRef>
              <c:f>Sheet1!$B$39:$B$43</c:f>
              <c:numCache>
                <c:formatCode>_-* #,##0_-;\-* #,##0_-;_-* "-"??_-;_-@_-</c:formatCode>
                <c:ptCount val="5"/>
                <c:pt idx="0">
                  <c:v>94000</c:v>
                </c:pt>
                <c:pt idx="1">
                  <c:v>800000</c:v>
                </c:pt>
                <c:pt idx="2">
                  <c:v>800000</c:v>
                </c:pt>
                <c:pt idx="3">
                  <c:v>800000</c:v>
                </c:pt>
                <c:pt idx="4">
                  <c:v>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F-4BDA-BA8A-6AA60FA543C6}"/>
            </c:ext>
          </c:extLst>
        </c:ser>
        <c:ser>
          <c:idx val="1"/>
          <c:order val="1"/>
          <c:tx>
            <c:strRef>
              <c:f>Sheet1!$C$38</c:f>
              <c:strCache>
                <c:ptCount val="1"/>
                <c:pt idx="0">
                  <c:v>เบิกจ่าย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3.5483870967741936E-2"/>
                  <c:y val="-1.400900668119225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9F-4BDA-BA8A-6AA60FA543C6}"/>
                </c:ext>
              </c:extLst>
            </c:dLbl>
            <c:dLbl>
              <c:idx val="3"/>
              <c:layout>
                <c:manualLayout>
                  <c:x val="2.7419354838709678E-2"/>
                  <c:y val="-1.400900668119225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9F-4BDA-BA8A-6AA60FA543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Sheet1!$A$39:$A$43</c:f>
              <c:strCache>
                <c:ptCount val="5"/>
                <c:pt idx="0">
                  <c:v>โครงการบริหารจัดการ</c:v>
                </c:pt>
                <c:pt idx="1">
                  <c:v>ตำบลค้อเขียว</c:v>
                </c:pt>
                <c:pt idx="2">
                  <c:v>ตำบลด่านม่วงคำ </c:v>
                </c:pt>
                <c:pt idx="3">
                  <c:v>ตำบลหนองบัว </c:v>
                </c:pt>
                <c:pt idx="4">
                  <c:v>ตำบลหนองสนม</c:v>
                </c:pt>
              </c:strCache>
            </c:strRef>
          </c:cat>
          <c:val>
            <c:numRef>
              <c:f>Sheet1!$C$39:$C$43</c:f>
              <c:numCache>
                <c:formatCode>_-* #,##0_-;\-* #,##0_-;_-* "-"??_-;_-@_-</c:formatCode>
                <c:ptCount val="5"/>
                <c:pt idx="0">
                  <c:v>16000</c:v>
                </c:pt>
                <c:pt idx="1">
                  <c:v>198910</c:v>
                </c:pt>
                <c:pt idx="2">
                  <c:v>800000</c:v>
                </c:pt>
                <c:pt idx="3">
                  <c:v>800000</c:v>
                </c:pt>
                <c:pt idx="4">
                  <c:v>465600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9F-4BDA-BA8A-6AA60FA54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5064176"/>
        <c:axId val="415078320"/>
      </c:barChart>
      <c:catAx>
        <c:axId val="41506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415078320"/>
        <c:crosses val="autoZero"/>
        <c:auto val="1"/>
        <c:lblAlgn val="ctr"/>
        <c:lblOffset val="100"/>
        <c:noMultiLvlLbl val="0"/>
      </c:catAx>
      <c:valAx>
        <c:axId val="41507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41506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>
      <a:solidFill>
        <a:srgbClr val="0070C0"/>
      </a:solidFill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0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คณะวิทยาการจัดการ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Sheet1!$B$51</c:f>
              <c:strCache>
                <c:ptCount val="1"/>
                <c:pt idx="0">
                  <c:v>จัดสรร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Sheet1!$A$52:$A$56</c:f>
              <c:strCache>
                <c:ptCount val="5"/>
                <c:pt idx="0">
                  <c:v>โครงการบริหารจัดการ</c:v>
                </c:pt>
                <c:pt idx="1">
                  <c:v>ตำบลเหล่าโพนค้อ </c:v>
                </c:pt>
                <c:pt idx="2">
                  <c:v>ตำบลท่าก้อน</c:v>
                </c:pt>
                <c:pt idx="3">
                  <c:v>ตำบลบ้านแป้น</c:v>
                </c:pt>
                <c:pt idx="4">
                  <c:v>ตำบลพันนา </c:v>
                </c:pt>
              </c:strCache>
            </c:strRef>
          </c:cat>
          <c:val>
            <c:numRef>
              <c:f>Sheet1!$B$52:$B$56</c:f>
              <c:numCache>
                <c:formatCode>_-* #,##0_-;\-* #,##0_-;_-* "-"??_-;_-@_-</c:formatCode>
                <c:ptCount val="5"/>
                <c:pt idx="0">
                  <c:v>94000</c:v>
                </c:pt>
                <c:pt idx="1">
                  <c:v>800000</c:v>
                </c:pt>
                <c:pt idx="2">
                  <c:v>800000</c:v>
                </c:pt>
                <c:pt idx="3">
                  <c:v>800000</c:v>
                </c:pt>
                <c:pt idx="4">
                  <c:v>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EC-4564-A9FE-4BB90F6BB28F}"/>
            </c:ext>
          </c:extLst>
        </c:ser>
        <c:ser>
          <c:idx val="1"/>
          <c:order val="1"/>
          <c:tx>
            <c:strRef>
              <c:f>Sheet1!$C$51</c:f>
              <c:strCache>
                <c:ptCount val="1"/>
                <c:pt idx="0">
                  <c:v>เบิกจ่าย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Sheet1!$A$52:$A$56</c:f>
              <c:strCache>
                <c:ptCount val="5"/>
                <c:pt idx="0">
                  <c:v>โครงการบริหารจัดการ</c:v>
                </c:pt>
                <c:pt idx="1">
                  <c:v>ตำบลเหล่าโพนค้อ </c:v>
                </c:pt>
                <c:pt idx="2">
                  <c:v>ตำบลท่าก้อน</c:v>
                </c:pt>
                <c:pt idx="3">
                  <c:v>ตำบลบ้านแป้น</c:v>
                </c:pt>
                <c:pt idx="4">
                  <c:v>ตำบลพันนา </c:v>
                </c:pt>
              </c:strCache>
            </c:strRef>
          </c:cat>
          <c:val>
            <c:numRef>
              <c:f>Sheet1!$C$52:$C$56</c:f>
              <c:numCache>
                <c:formatCode>_-* #,##0_-;\-* #,##0_-;_-* "-"??_-;_-@_-</c:formatCode>
                <c:ptCount val="5"/>
                <c:pt idx="0">
                  <c:v>0</c:v>
                </c:pt>
                <c:pt idx="1">
                  <c:v>359020</c:v>
                </c:pt>
                <c:pt idx="2">
                  <c:v>106000</c:v>
                </c:pt>
                <c:pt idx="3">
                  <c:v>512480</c:v>
                </c:pt>
                <c:pt idx="4">
                  <c:v>415713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EC-4564-A9FE-4BB90F6BB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358432"/>
        <c:axId val="196356768"/>
      </c:barChart>
      <c:catAx>
        <c:axId val="19635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96356768"/>
        <c:crosses val="autoZero"/>
        <c:auto val="1"/>
        <c:lblAlgn val="ctr"/>
        <c:lblOffset val="100"/>
        <c:noMultiLvlLbl val="0"/>
      </c:catAx>
      <c:valAx>
        <c:axId val="19635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9635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>
      <a:solidFill>
        <a:srgbClr val="0070C0"/>
      </a:solidFill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0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คณะวิทยาศาสตร์และเทคโนโลยี</a:t>
            </a:r>
          </a:p>
        </c:rich>
      </c:tx>
      <c:layout>
        <c:manualLayout>
          <c:xMode val="edge"/>
          <c:yMode val="edge"/>
          <c:x val="0.3602541458427288"/>
          <c:y val="4.13223140495867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Sheet1!$B$64</c:f>
              <c:strCache>
                <c:ptCount val="1"/>
                <c:pt idx="0">
                  <c:v>จัดสรร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Sheet1!$A$65:$A$69</c:f>
              <c:strCache>
                <c:ptCount val="5"/>
                <c:pt idx="0">
                  <c:v>โครงการบริหารจัดการ</c:v>
                </c:pt>
                <c:pt idx="1">
                  <c:v>ตำบลแพด</c:v>
                </c:pt>
                <c:pt idx="2">
                  <c:v>ตำบลนาม่อง</c:v>
                </c:pt>
                <c:pt idx="3">
                  <c:v>ตำบลเหล่าปอแดง </c:v>
                </c:pt>
                <c:pt idx="4">
                  <c:v>ตำบลนาโสก </c:v>
                </c:pt>
              </c:strCache>
            </c:strRef>
          </c:cat>
          <c:val>
            <c:numRef>
              <c:f>Sheet1!$B$65:$B$69</c:f>
              <c:numCache>
                <c:formatCode>_-* #,##0_-;\-* #,##0_-;_-* "-"??_-;_-@_-</c:formatCode>
                <c:ptCount val="5"/>
                <c:pt idx="0">
                  <c:v>94000</c:v>
                </c:pt>
                <c:pt idx="1">
                  <c:v>800000</c:v>
                </c:pt>
                <c:pt idx="2">
                  <c:v>800000</c:v>
                </c:pt>
                <c:pt idx="3">
                  <c:v>800000</c:v>
                </c:pt>
                <c:pt idx="4">
                  <c:v>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E7-41BB-87A7-83D6FAAA59AE}"/>
            </c:ext>
          </c:extLst>
        </c:ser>
        <c:ser>
          <c:idx val="1"/>
          <c:order val="1"/>
          <c:tx>
            <c:strRef>
              <c:f>Sheet1!$C$64</c:f>
              <c:strCache>
                <c:ptCount val="1"/>
                <c:pt idx="0">
                  <c:v>เบิกจ่าย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Sheet1!$A$65:$A$69</c:f>
              <c:strCache>
                <c:ptCount val="5"/>
                <c:pt idx="0">
                  <c:v>โครงการบริหารจัดการ</c:v>
                </c:pt>
                <c:pt idx="1">
                  <c:v>ตำบลแพด</c:v>
                </c:pt>
                <c:pt idx="2">
                  <c:v>ตำบลนาม่อง</c:v>
                </c:pt>
                <c:pt idx="3">
                  <c:v>ตำบลเหล่าปอแดง </c:v>
                </c:pt>
                <c:pt idx="4">
                  <c:v>ตำบลนาโสก </c:v>
                </c:pt>
              </c:strCache>
            </c:strRef>
          </c:cat>
          <c:val>
            <c:numRef>
              <c:f>Sheet1!$C$65:$C$69</c:f>
              <c:numCache>
                <c:formatCode>_-* #,##0_-;\-* #,##0_-;_-* "-"??_-;_-@_-</c:formatCode>
                <c:ptCount val="5"/>
                <c:pt idx="0">
                  <c:v>52348.2</c:v>
                </c:pt>
                <c:pt idx="1">
                  <c:v>403551.45</c:v>
                </c:pt>
                <c:pt idx="2">
                  <c:v>436652</c:v>
                </c:pt>
                <c:pt idx="3">
                  <c:v>262158</c:v>
                </c:pt>
                <c:pt idx="4">
                  <c:v>130200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E7-41BB-87A7-83D6FAAA5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5427040"/>
        <c:axId val="295427456"/>
      </c:barChart>
      <c:catAx>
        <c:axId val="29542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95427456"/>
        <c:crosses val="autoZero"/>
        <c:auto val="1"/>
        <c:lblAlgn val="ctr"/>
        <c:lblOffset val="100"/>
        <c:noMultiLvlLbl val="0"/>
      </c:catAx>
      <c:valAx>
        <c:axId val="29542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9542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>
      <a:solidFill>
        <a:srgbClr val="0070C0"/>
      </a:solidFill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20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คณะเทคโนโลยีการเกษตร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จัดสรร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Sheet1!$A$15:$A$19</c:f>
              <c:strCache>
                <c:ptCount val="5"/>
                <c:pt idx="0">
                  <c:v>โครงการบริหารจัดการ</c:v>
                </c:pt>
                <c:pt idx="1">
                  <c:v>ตำบลม่วง </c:v>
                </c:pt>
                <c:pt idx="2">
                  <c:v>ตำบลสร้างค้อ</c:v>
                </c:pt>
                <c:pt idx="3">
                  <c:v>ตำบลวัฒนา</c:v>
                </c:pt>
                <c:pt idx="4">
                  <c:v>ตำบลโคกศิลา</c:v>
                </c:pt>
              </c:strCache>
            </c:strRef>
          </c:cat>
          <c:val>
            <c:numRef>
              <c:f>Sheet1!$B$15:$B$19</c:f>
              <c:numCache>
                <c:formatCode>_-* #,##0_-;\-* #,##0_-;_-* "-"??_-;_-@_-</c:formatCode>
                <c:ptCount val="5"/>
                <c:pt idx="0">
                  <c:v>94000</c:v>
                </c:pt>
                <c:pt idx="1">
                  <c:v>800000</c:v>
                </c:pt>
                <c:pt idx="2">
                  <c:v>800000</c:v>
                </c:pt>
                <c:pt idx="3">
                  <c:v>800000</c:v>
                </c:pt>
                <c:pt idx="4">
                  <c:v>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71-4776-9B76-A94E28C53463}"/>
            </c:ext>
          </c:extLst>
        </c:ser>
        <c:ser>
          <c:idx val="1"/>
          <c:order val="1"/>
          <c:tx>
            <c:strRef>
              <c:f>Sheet1!$C$14</c:f>
              <c:strCache>
                <c:ptCount val="1"/>
                <c:pt idx="0">
                  <c:v>เบิกจ่าย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Sheet1!$A$15:$A$19</c:f>
              <c:strCache>
                <c:ptCount val="5"/>
                <c:pt idx="0">
                  <c:v>โครงการบริหารจัดการ</c:v>
                </c:pt>
                <c:pt idx="1">
                  <c:v>ตำบลม่วง </c:v>
                </c:pt>
                <c:pt idx="2">
                  <c:v>ตำบลสร้างค้อ</c:v>
                </c:pt>
                <c:pt idx="3">
                  <c:v>ตำบลวัฒนา</c:v>
                </c:pt>
                <c:pt idx="4">
                  <c:v>ตำบลโคกศิลา</c:v>
                </c:pt>
              </c:strCache>
            </c:strRef>
          </c:cat>
          <c:val>
            <c:numRef>
              <c:f>Sheet1!$C$15:$C$19</c:f>
              <c:numCache>
                <c:formatCode>_-* #,##0_-;\-* #,##0_-;_-* "-"??_-;_-@_-</c:formatCode>
                <c:ptCount val="5"/>
                <c:pt idx="0">
                  <c:v>22336</c:v>
                </c:pt>
                <c:pt idx="1">
                  <c:v>289237</c:v>
                </c:pt>
                <c:pt idx="2">
                  <c:v>432450.5</c:v>
                </c:pt>
                <c:pt idx="3">
                  <c:v>483981</c:v>
                </c:pt>
                <c:pt idx="4">
                  <c:v>57952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71-4776-9B76-A94E28C53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124720"/>
        <c:axId val="413121808"/>
      </c:barChart>
      <c:catAx>
        <c:axId val="41312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413121808"/>
        <c:crosses val="autoZero"/>
        <c:auto val="1"/>
        <c:lblAlgn val="ctr"/>
        <c:lblOffset val="100"/>
        <c:noMultiLvlLbl val="0"/>
      </c:catAx>
      <c:valAx>
        <c:axId val="41312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41312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>
      <a:solidFill>
        <a:srgbClr val="0070C0"/>
      </a:solidFill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20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คณะเทคโนโลยีอุตสาหกรรม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Sheet1!$B$25</c:f>
              <c:strCache>
                <c:ptCount val="1"/>
                <c:pt idx="0">
                  <c:v>จัดสรร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Sheet1!$A$26:$A$30</c:f>
              <c:strCache>
                <c:ptCount val="5"/>
                <c:pt idx="0">
                  <c:v>โครงการบริหารจัดการ</c:v>
                </c:pt>
                <c:pt idx="1">
                  <c:v>ตำบลนาตาล</c:v>
                </c:pt>
                <c:pt idx="2">
                  <c:v>ตำบลจันทร์เพ็ญ</c:v>
                </c:pt>
                <c:pt idx="3">
                  <c:v>ตำบลนาหัวบ่อ</c:v>
                </c:pt>
                <c:pt idx="4">
                  <c:v>ตำบลกกตูม</c:v>
                </c:pt>
              </c:strCache>
            </c:strRef>
          </c:cat>
          <c:val>
            <c:numRef>
              <c:f>Sheet1!$B$26:$B$30</c:f>
              <c:numCache>
                <c:formatCode>_-* #,##0_-;\-* #,##0_-;_-* "-"??_-;_-@_-</c:formatCode>
                <c:ptCount val="5"/>
                <c:pt idx="0">
                  <c:v>94000</c:v>
                </c:pt>
                <c:pt idx="1">
                  <c:v>800000</c:v>
                </c:pt>
                <c:pt idx="2">
                  <c:v>800000</c:v>
                </c:pt>
                <c:pt idx="3">
                  <c:v>800000</c:v>
                </c:pt>
                <c:pt idx="4">
                  <c:v>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E-4C0D-8FAC-7F38723571BB}"/>
            </c:ext>
          </c:extLst>
        </c:ser>
        <c:ser>
          <c:idx val="1"/>
          <c:order val="1"/>
          <c:tx>
            <c:strRef>
              <c:f>Sheet1!$C$25</c:f>
              <c:strCache>
                <c:ptCount val="1"/>
                <c:pt idx="0">
                  <c:v>เบิกจ่าย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Sheet1!$A$26:$A$30</c:f>
              <c:strCache>
                <c:ptCount val="5"/>
                <c:pt idx="0">
                  <c:v>โครงการบริหารจัดการ</c:v>
                </c:pt>
                <c:pt idx="1">
                  <c:v>ตำบลนาตาล</c:v>
                </c:pt>
                <c:pt idx="2">
                  <c:v>ตำบลจันทร์เพ็ญ</c:v>
                </c:pt>
                <c:pt idx="3">
                  <c:v>ตำบลนาหัวบ่อ</c:v>
                </c:pt>
                <c:pt idx="4">
                  <c:v>ตำบลกกตูม</c:v>
                </c:pt>
              </c:strCache>
            </c:strRef>
          </c:cat>
          <c:val>
            <c:numRef>
              <c:f>Sheet1!$C$26:$C$30</c:f>
              <c:numCache>
                <c:formatCode>_-* #,##0_-;\-* #,##0_-;_-* "-"??_-;_-@_-</c:formatCode>
                <c:ptCount val="5"/>
                <c:pt idx="0">
                  <c:v>4732</c:v>
                </c:pt>
                <c:pt idx="1">
                  <c:v>196416</c:v>
                </c:pt>
                <c:pt idx="2">
                  <c:v>30000</c:v>
                </c:pt>
                <c:pt idx="3">
                  <c:v>30000</c:v>
                </c:pt>
                <c:pt idx="4">
                  <c:v>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E-4C0D-8FAC-7F3872357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5570912"/>
        <c:axId val="415568000"/>
      </c:barChart>
      <c:catAx>
        <c:axId val="41557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415568000"/>
        <c:crosses val="autoZero"/>
        <c:auto val="1"/>
        <c:lblAlgn val="ctr"/>
        <c:lblOffset val="100"/>
        <c:noMultiLvlLbl val="0"/>
      </c:catAx>
      <c:valAx>
        <c:axId val="41556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41557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>
      <a:solidFill>
        <a:srgbClr val="0070C0"/>
      </a:solidFill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th-TH" sz="20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สถาบันวิจัยและพัฒนา</a:t>
            </a:r>
          </a:p>
        </c:rich>
      </c:tx>
      <c:layout>
        <c:manualLayout>
          <c:xMode val="edge"/>
          <c:yMode val="edge"/>
          <c:x val="0.421465152203022"/>
          <c:y val="4.81513284133640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Sheet1!$B$77</c:f>
              <c:strCache>
                <c:ptCount val="1"/>
                <c:pt idx="0">
                  <c:v>จัดสรร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Sheet1!$A$78:$A$84</c:f>
              <c:strCache>
                <c:ptCount val="7"/>
                <c:pt idx="0">
                  <c:v>โครงการบริหารจัดการ</c:v>
                </c:pt>
                <c:pt idx="1">
                  <c:v>ตำบลนางัว</c:v>
                </c:pt>
                <c:pt idx="2">
                  <c:v>ตำบลอุ่มจาน</c:v>
                </c:pt>
                <c:pt idx="3">
                  <c:v>ตำบลกุดบาก</c:v>
                </c:pt>
                <c:pt idx="4">
                  <c:v>ตำบลบึงทวาย</c:v>
                </c:pt>
                <c:pt idx="5">
                  <c:v>ตำบลกุดไห </c:v>
                </c:pt>
                <c:pt idx="6">
                  <c:v>ตำบลเต่างอย</c:v>
                </c:pt>
              </c:strCache>
            </c:strRef>
          </c:cat>
          <c:val>
            <c:numRef>
              <c:f>Sheet1!$B$78:$B$84</c:f>
              <c:numCache>
                <c:formatCode>_-* #,##0_-;\-* #,##0_-;_-* "-"??_-;_-@_-</c:formatCode>
                <c:ptCount val="7"/>
                <c:pt idx="0">
                  <c:v>157800</c:v>
                </c:pt>
                <c:pt idx="1">
                  <c:v>800000</c:v>
                </c:pt>
                <c:pt idx="2">
                  <c:v>800000</c:v>
                </c:pt>
                <c:pt idx="3">
                  <c:v>800000</c:v>
                </c:pt>
                <c:pt idx="4">
                  <c:v>800000</c:v>
                </c:pt>
                <c:pt idx="5">
                  <c:v>800000</c:v>
                </c:pt>
                <c:pt idx="6">
                  <c:v>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B6-4E1E-A102-0C51647D62A8}"/>
            </c:ext>
          </c:extLst>
        </c:ser>
        <c:ser>
          <c:idx val="1"/>
          <c:order val="1"/>
          <c:tx>
            <c:strRef>
              <c:f>Sheet1!$C$77</c:f>
              <c:strCache>
                <c:ptCount val="1"/>
                <c:pt idx="0">
                  <c:v>เบิกจ่าย</c:v>
                </c:pt>
              </c:strCache>
            </c:strRef>
          </c:tx>
          <c:spPr>
            <a:solidFill>
              <a:srgbClr val="66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Sheet1!$A$78:$A$84</c:f>
              <c:strCache>
                <c:ptCount val="7"/>
                <c:pt idx="0">
                  <c:v>โครงการบริหารจัดการ</c:v>
                </c:pt>
                <c:pt idx="1">
                  <c:v>ตำบลนางัว</c:v>
                </c:pt>
                <c:pt idx="2">
                  <c:v>ตำบลอุ่มจาน</c:v>
                </c:pt>
                <c:pt idx="3">
                  <c:v>ตำบลกุดบาก</c:v>
                </c:pt>
                <c:pt idx="4">
                  <c:v>ตำบลบึงทวาย</c:v>
                </c:pt>
                <c:pt idx="5">
                  <c:v>ตำบลกุดไห </c:v>
                </c:pt>
                <c:pt idx="6">
                  <c:v>ตำบลเต่างอย</c:v>
                </c:pt>
              </c:strCache>
            </c:strRef>
          </c:cat>
          <c:val>
            <c:numRef>
              <c:f>Sheet1!$C$78:$C$84</c:f>
              <c:numCache>
                <c:formatCode>_-* #,##0_-;\-* #,##0_-;_-* "-"??_-;_-@_-</c:formatCode>
                <c:ptCount val="7"/>
                <c:pt idx="0">
                  <c:v>47281</c:v>
                </c:pt>
                <c:pt idx="1">
                  <c:v>466060</c:v>
                </c:pt>
                <c:pt idx="2">
                  <c:v>180390</c:v>
                </c:pt>
                <c:pt idx="3">
                  <c:v>185996</c:v>
                </c:pt>
                <c:pt idx="4">
                  <c:v>371257</c:v>
                </c:pt>
                <c:pt idx="5">
                  <c:v>539221</c:v>
                </c:pt>
                <c:pt idx="6">
                  <c:v>441557.3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B6-4E1E-A102-0C51647D6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827040"/>
        <c:axId val="573830784"/>
      </c:barChart>
      <c:catAx>
        <c:axId val="57382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73830784"/>
        <c:crosses val="autoZero"/>
        <c:auto val="1"/>
        <c:lblAlgn val="ctr"/>
        <c:lblOffset val="100"/>
        <c:noMultiLvlLbl val="0"/>
      </c:catAx>
      <c:valAx>
        <c:axId val="57383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7382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>
      <a:solidFill>
        <a:srgbClr val="0070C0"/>
      </a:solidFill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27ED12E4-EFE9-4F38-BA1D-E61A92C7CD63}" type="datetimeFigureOut">
              <a:rPr lang="th-TH" smtClean="0"/>
              <a:t>20/08/64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D2B67A34-695F-4E44-999E-4A19ADE23C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463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656028D-8953-4BFE-B4F1-A681BE7D6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30B4AAFC-1414-43D3-8A4F-5314826A7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11C7DB4-4620-41B5-8987-BDBDB63B6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91E9-82DE-4A42-AC6F-E6FF2EE0E5C4}" type="datetime1">
              <a:rPr lang="th-TH" smtClean="0"/>
              <a:t>20/08/64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2E88FAD-16B1-4B32-8692-4E9836DBC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4C55724-A652-48B3-BD1D-F0F08F67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02EF-222A-4D5F-98C7-6685ACA6B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812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89965F2-2485-4BA7-8BBA-940D6802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65B8D42-7E9F-49BC-9994-C7C4F7352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82B6C4-3E44-406B-82D2-A5B14EA8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7559-F7D4-4501-B9CA-2DDA43B42DE0}" type="datetime1">
              <a:rPr lang="th-TH" smtClean="0"/>
              <a:t>20/08/64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C2556E0-B9AD-42A4-AA6E-ECEFA4B5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62613DD-E5AC-47AD-A0D8-564060F6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02EF-222A-4D5F-98C7-6685ACA6B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74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A005D2C4-0C7E-4E96-BD0F-6047D76E4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47F1370-F8BC-4C90-9B06-3CCE5A213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FB8DF23-890D-43DA-989B-F7B6D4C7C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9E35-545C-4796-91E2-E8B0DF92C865}" type="datetime1">
              <a:rPr lang="th-TH" smtClean="0"/>
              <a:t>20/08/64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1274DDA-B1AC-4B08-B30E-483B420D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425ABAC-1E07-4EA2-853C-FDF5705B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02EF-222A-4D5F-98C7-6685ACA6B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203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E383A2D-706C-46DC-9AA9-BF4DE0C14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7" y="365125"/>
            <a:ext cx="11622505" cy="1325563"/>
          </a:xfrm>
        </p:spPr>
        <p:txBody>
          <a:bodyPr/>
          <a:lstStyle>
            <a:lvl1pPr>
              <a:defRPr b="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F094268-4A0C-499B-A284-A837261AF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1825625"/>
            <a:ext cx="11622505" cy="4351338"/>
          </a:xfrm>
        </p:spPr>
        <p:txBody>
          <a:bodyPr/>
          <a:lstStyle>
            <a:lvl1pPr>
              <a:defRPr b="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 b="0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 b="0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 b="0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 b="0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915004C-B8FD-4C93-9B34-24D580EE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752-100B-42FC-94EF-80CCCCA7722B}" type="datetime1">
              <a:rPr lang="th-TH" smtClean="0"/>
              <a:t>20/08/64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AB7E549-04BE-445B-96E9-F9ACE6741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F480CBC-0D80-45C0-BF8C-52C29B250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9210" y="6356350"/>
            <a:ext cx="854241" cy="365125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C56602EF-222A-4D5F-98C7-6685ACA6B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042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67691C4-8916-4A68-8076-CD494EFB0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6DBF80B-3B53-4878-ADC2-F58A84201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E958FBF-4DE0-432A-A843-C6FF2164A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C7E-E13B-4943-B66E-1EE572E32986}" type="datetime1">
              <a:rPr lang="th-TH" smtClean="0"/>
              <a:t>20/08/64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3BA0A50-871A-43A9-A9CB-5641EBBB0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D426505-BF34-44E3-A15A-CFEE987E2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02EF-222A-4D5F-98C7-6685ACA6B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44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9DB6BC-3195-4255-9BDC-9DFE7DAF8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047257E-22BA-4DB3-9EDE-86B3D6FBD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98F91E4-E409-455D-B647-C660BD759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8BB8643-53DA-433E-B6AB-E76A4E2B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CA90-BA8D-40AB-A18D-C3B4A6289F44}" type="datetime1">
              <a:rPr lang="th-TH" smtClean="0"/>
              <a:t>20/08/64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599E82C-9C40-44AE-9BCE-F325AB18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3903148-1A61-443D-83B3-203C3E097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02EF-222A-4D5F-98C7-6685ACA6B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382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5BF942F-59F7-4A49-8FE8-A0A27964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78FF298-F581-40E5-BC44-FAC0B32D5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7AAAF378-EAEE-4753-81B4-754DE6A05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80B7E80-1F92-4FE9-A144-0634C2761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29C2951C-4306-4098-B81C-9A56BBBBF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2FEF98BE-B56F-4DD0-8365-10338804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20266-813E-4972-9B24-B4753F43A960}" type="datetime1">
              <a:rPr lang="th-TH" smtClean="0"/>
              <a:t>20/08/64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CDDD1C08-1C70-439E-99AA-6BC9FB55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1F63A60-C016-4723-8B6C-A345E497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02EF-222A-4D5F-98C7-6685ACA6B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127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AB744FC-1195-400A-B7FE-589843F92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BFF2CEFC-3396-494B-BE03-8FB9CCD35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EB1F-BE4D-485B-97F1-6DF40E3299E3}" type="datetime1">
              <a:rPr lang="th-TH" smtClean="0"/>
              <a:t>20/08/64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64199C39-9162-4B80-AB16-A9DD0CEDC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BE8B41B8-6815-45A2-9EF4-FA24BF25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02EF-222A-4D5F-98C7-6685ACA6B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56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AC40D4B0-8385-474C-A489-32C0DE91A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6DAA-9862-4455-98F3-004EDA44F5FC}" type="datetime1">
              <a:rPr lang="th-TH" smtClean="0"/>
              <a:t>20/08/64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F1223AAC-B4BB-46A7-A2FA-4C502C0C8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5FD68A5-A5E7-43DF-BBFA-E8BD5C54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02EF-222A-4D5F-98C7-6685ACA6B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582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8BB8F00-8ADD-44D7-82FC-5B4C0860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1D595AC-6D20-4877-8C16-72725DD2D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6459E5D-63D7-44C0-82F7-C43A19A28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BB824BB-1AD7-4E99-A743-CC3FB98F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5B1-0F1F-448C-B8D9-D8F4CBDF9D4B}" type="datetime1">
              <a:rPr lang="th-TH" smtClean="0"/>
              <a:t>20/08/64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644DF4C-2590-406B-A41D-52BD13A0D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DAFD43E-9B8C-41B2-80EB-163C4610C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02EF-222A-4D5F-98C7-6685ACA6B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625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ED63C3B-ACAE-4C31-ADB6-8C861EE7A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A38D793E-7175-4C4B-A8B1-174B01E24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C8C8A21-284B-45B2-8BFA-DA3D0F785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E494E96-02A1-45EA-A99F-3D38A10BA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D4FE-8EBB-4170-881D-E42844B76DAE}" type="datetime1">
              <a:rPr lang="th-TH" smtClean="0"/>
              <a:t>20/08/64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1214F96-9857-4E17-B362-EC0AAC0E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C606DD1-C23A-4156-A647-EC044988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02EF-222A-4D5F-98C7-6685ACA6B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30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F51AF14F-E0A0-4681-98EF-CC692C8AB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185116F-F3AB-4322-885C-9AE067B3F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7C1BF0C-37BD-48A5-83E8-423F64F8E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CFE7-6F64-4642-990B-723AD05500D8}" type="datetime1">
              <a:rPr lang="th-TH" smtClean="0"/>
              <a:t>20/08/64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E3478B1-B37D-494E-8E53-D66D6FC47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B700CB3-D742-4E51-866A-DF5746457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02EF-222A-4D5F-98C7-6685ACA6B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07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.snru.ac.th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D99EDDB-4F97-444D-B54A-14776605F6DC}"/>
              </a:ext>
            </a:extLst>
          </p:cNvPr>
          <p:cNvSpPr txBox="1"/>
          <p:nvPr/>
        </p:nvSpPr>
        <p:spPr>
          <a:xfrm>
            <a:off x="0" y="443554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วันศุกร์ที่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20 สิงหาคม 2564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เวลา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10.30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12.00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น.                           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มหาวิทยาลัยราชภัฏสกลนคร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740ECA0-6E19-4FCE-BA3B-164AA791D45B}"/>
              </a:ext>
            </a:extLst>
          </p:cNvPr>
          <p:cNvSpPr txBox="1"/>
          <p:nvPr/>
        </p:nvSpPr>
        <p:spPr>
          <a:xfrm>
            <a:off x="0" y="205740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</a:t>
            </a:r>
            <a:r>
              <a:rPr lang="th-TH" sz="4000" b="1" spc="-40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ติดตามการดำเนินโครงการยกระดับเศรษฐกิจรายตำบลแบบบูรณาการ</a:t>
            </a:r>
            <a:r>
              <a:rPr lang="en-US" sz="4000" b="1" spc="-2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 </a:t>
            </a:r>
            <a:br>
              <a:rPr lang="en-US" sz="4000" b="1" spc="-2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</a:br>
            <a:r>
              <a:rPr lang="en-US" sz="40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 </a:t>
            </a:r>
            <a:r>
              <a:rPr lang="th-TH" sz="40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ตำบล 1 มหาวิทยาลัย</a:t>
            </a:r>
            <a:r>
              <a:rPr lang="en-US" sz="40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spc="-2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(</a:t>
            </a:r>
            <a:r>
              <a:rPr lang="th-TH" sz="40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มหาวิทยาลัย สร้างรากแก้วให้</a:t>
            </a:r>
            <a:r>
              <a:rPr lang="th-TH" sz="40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ประเทศ </a:t>
            </a:r>
            <a:r>
              <a:rPr lang="en-US" sz="40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: </a:t>
            </a:r>
            <a:r>
              <a:rPr lang="en-US" sz="40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U2T</a:t>
            </a:r>
            <a:r>
              <a:rPr lang="en-US" sz="4000" b="1" spc="-2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)</a:t>
            </a:r>
            <a:br>
              <a:rPr lang="en-US" sz="4000" b="1" spc="-2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</a:br>
            <a:r>
              <a:rPr lang="th-TH" sz="4000" b="1" spc="-20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(ผ่าน</a:t>
            </a:r>
            <a:r>
              <a:rPr lang="th-TH" sz="4000" b="1" spc="-20" dirty="0" err="1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สื่</a:t>
            </a:r>
            <a:r>
              <a:rPr lang="th-TH" sz="4000" b="1" spc="-20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ออิเล็กทรอกน</a:t>
            </a:r>
            <a:r>
              <a:rPr lang="th-TH" sz="4000" b="1" spc="-20" dirty="0" err="1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ิกส์</a:t>
            </a:r>
            <a:r>
              <a:rPr lang="th-TH" sz="4000" b="1" spc="-20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spc="-20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ZOOM)</a:t>
            </a:r>
            <a:endParaRPr lang="th-TH" sz="40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77BBEC2-2334-4B42-AAB0-D8E5037A4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17" y="514625"/>
            <a:ext cx="1116076" cy="1424777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56512F4-3D07-452C-B434-4151366EF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3274"/>
            <a:ext cx="1680354" cy="13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5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10128448" y="6492900"/>
            <a:ext cx="504056" cy="365125"/>
          </a:xfrm>
        </p:spPr>
        <p:txBody>
          <a:bodyPr/>
          <a:lstStyle/>
          <a:p>
            <a:pPr>
              <a:defRPr/>
            </a:pPr>
            <a:fld id="{14F5E461-757D-49A3-8D8C-0A0D6463B304}" type="slidenum">
              <a:rPr lang="th-TH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EAA3E0A-D873-409E-916E-223EC6C6E2E3}"/>
              </a:ext>
            </a:extLst>
          </p:cNvPr>
          <p:cNvSpPr txBox="1"/>
          <p:nvPr/>
        </p:nvSpPr>
        <p:spPr>
          <a:xfrm>
            <a:off x="1524000" y="1098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กราฟแสดงผลการเบิกจ่ายงบประมาณโครงการยกระดับเศรษฐกิจและสังคมรายตำบลแบบบูรณาการ</a:t>
            </a:r>
          </a:p>
          <a:p>
            <a:pPr algn="ctr"/>
            <a:r>
              <a:rPr lang="th-TH" sz="2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 ตำบล 1 มหาวิทยาลัย) </a:t>
            </a:r>
          </a:p>
          <a:p>
            <a:pPr algn="ctr" rtl="0">
              <a:defRPr sz="2000" b="1" i="0" u="none" strike="noStrike" kern="1200" spc="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2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คณะเทคโนโลยีอุตสาหกรรม</a:t>
            </a:r>
          </a:p>
        </p:txBody>
      </p:sp>
      <p:graphicFrame>
        <p:nvGraphicFramePr>
          <p:cNvPr id="5" name="แผนภูมิ 4">
            <a:extLst>
              <a:ext uri="{FF2B5EF4-FFF2-40B4-BE49-F238E27FC236}">
                <a16:creationId xmlns:a16="http://schemas.microsoft.com/office/drawing/2014/main" id="{1D0D657B-1DBD-49DB-8352-DE8E1663DE88}"/>
              </a:ext>
            </a:extLst>
          </p:cNvPr>
          <p:cNvGraphicFramePr>
            <a:graphicFrameLocks/>
          </p:cNvGraphicFramePr>
          <p:nvPr/>
        </p:nvGraphicFramePr>
        <p:xfrm>
          <a:off x="1792900" y="1433279"/>
          <a:ext cx="8606200" cy="496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8158657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10128448" y="6492900"/>
            <a:ext cx="504056" cy="365125"/>
          </a:xfrm>
        </p:spPr>
        <p:txBody>
          <a:bodyPr/>
          <a:lstStyle/>
          <a:p>
            <a:pPr>
              <a:defRPr/>
            </a:pPr>
            <a:fld id="{14F5E461-757D-49A3-8D8C-0A0D6463B304}" type="slidenum">
              <a:rPr lang="th-TH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th-TH" dirty="0">
              <a:solidFill>
                <a:prstClr val="black"/>
              </a:solidFill>
            </a:endParaRPr>
          </a:p>
        </p:txBody>
      </p:sp>
      <p:graphicFrame>
        <p:nvGraphicFramePr>
          <p:cNvPr id="3" name="แผนภูมิ 2">
            <a:extLst>
              <a:ext uri="{FF2B5EF4-FFF2-40B4-BE49-F238E27FC236}">
                <a16:creationId xmlns:a16="http://schemas.microsoft.com/office/drawing/2014/main" id="{3BDEFC72-FF5C-42A1-B7A7-DF66AF298D5A}"/>
              </a:ext>
            </a:extLst>
          </p:cNvPr>
          <p:cNvGraphicFramePr>
            <a:graphicFrameLocks/>
          </p:cNvGraphicFramePr>
          <p:nvPr/>
        </p:nvGraphicFramePr>
        <p:xfrm>
          <a:off x="1647783" y="1412774"/>
          <a:ext cx="8827713" cy="5014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B841F74-9794-493A-AAA0-190F168AD0FE}"/>
              </a:ext>
            </a:extLst>
          </p:cNvPr>
          <p:cNvSpPr txBox="1"/>
          <p:nvPr/>
        </p:nvSpPr>
        <p:spPr>
          <a:xfrm>
            <a:off x="1524000" y="1098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กราฟแสดงผลการเบิกจ่ายงบประมาณโครงการยกระดับเศรษฐกิจและสังคมรายตำบลแบบบูรณาการ</a:t>
            </a:r>
          </a:p>
          <a:p>
            <a:pPr algn="ctr"/>
            <a:r>
              <a:rPr lang="th-TH" sz="2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 ตำบล 1 มหาวิทยาลัย) </a:t>
            </a:r>
          </a:p>
          <a:p>
            <a:pPr algn="ctr" rtl="0"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th-TH" sz="2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สถาบันวิจัยและพัฒนา</a:t>
            </a:r>
          </a:p>
        </p:txBody>
      </p:sp>
    </p:spTree>
    <p:extLst>
      <p:ext uri="{BB962C8B-B14F-4D97-AF65-F5344CB8AC3E}">
        <p14:creationId xmlns:p14="http://schemas.microsoft.com/office/powerpoint/2010/main" val="1348540754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9DE75510-62B7-41F0-9FD9-C387C97BDDE9}"/>
              </a:ext>
            </a:extLst>
          </p:cNvPr>
          <p:cNvSpPr txBox="1"/>
          <p:nvPr/>
        </p:nvSpPr>
        <p:spPr>
          <a:xfrm>
            <a:off x="0" y="79728"/>
            <a:ext cx="1219200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spc="-40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ติดตามการดำเนินโครงการยกระดับเศรษฐกิจรายตำบลแบบบูรณาการ</a:t>
            </a:r>
            <a:r>
              <a:rPr lang="en-US" sz="2800" b="1" spc="-2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 </a:t>
            </a:r>
            <a:br>
              <a:rPr lang="en-US" sz="2800" b="1" spc="-2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</a:br>
            <a:r>
              <a:rPr lang="en-US" sz="28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 </a:t>
            </a:r>
            <a:r>
              <a:rPr lang="th-TH" sz="28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ตำบล 1 มหาวิทยาลัย</a:t>
            </a:r>
            <a:r>
              <a:rPr lang="en-US" sz="28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spc="-2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(</a:t>
            </a:r>
            <a:r>
              <a:rPr lang="th-TH" sz="28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มหาวิทยาลัย สร้างรากแก้วให้</a:t>
            </a:r>
            <a:r>
              <a:rPr lang="th-TH" sz="28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ประเทศ</a:t>
            </a:r>
            <a:r>
              <a:rPr lang="en-US" sz="28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:U2T</a:t>
            </a:r>
            <a:r>
              <a:rPr lang="th-TH" sz="28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</a:t>
            </a: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5F27D2D-3875-43C9-A02A-408C773A5E21}"/>
              </a:ext>
            </a:extLst>
          </p:cNvPr>
          <p:cNvSpPr txBox="1"/>
          <p:nvPr/>
        </p:nvSpPr>
        <p:spPr>
          <a:xfrm>
            <a:off x="478833" y="1147586"/>
            <a:ext cx="10609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หนังสือขออนุมัติขยายการเบิกจ่าย และส่งชุดเบิกล่าช้า งบแผ่นดิน (เงินกู้กระตุ้นเศรษฐกิจ)</a:t>
            </a:r>
            <a:b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โครงการยกระดับเศรษฐกิจรายตำบลแบบบูรณาการ (1 ตำบล 1 มหาวิทยาลัย)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7FE154F-8853-47BA-9087-2D9037A4C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21" y="2065611"/>
            <a:ext cx="3256405" cy="47126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45F90368-68D6-473E-9834-F7259569A6BB}"/>
              </a:ext>
            </a:extLst>
          </p:cNvPr>
          <p:cNvSpPr txBox="1"/>
          <p:nvPr/>
        </p:nvSpPr>
        <p:spPr>
          <a:xfrm>
            <a:off x="4589647" y="2215444"/>
            <a:ext cx="673533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ตามหนังสืองานคลัง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ที่ อว 0621/ว1452 ลงวันที่ 27 กรกฎาคม 2564 เรื่อง แจ้งกำหนดนำส่งหลักฐานการเบิกจ่าย ประจำปีงบประมาณ พ.ศ. 2564 </a:t>
            </a:r>
            <a:r>
              <a:rPr lang="th-TH" sz="1800" dirty="0"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โดยเร่งรัดดำเนินการส่งหลักฐานการเบิกจ่ายเงินถึงงานคลัง ภายในวันที่ 10 กันยายน 2564 นั้น</a:t>
            </a:r>
          </a:p>
          <a:p>
            <a:pPr algn="thaiDist"/>
            <a:r>
              <a:rPr lang="th-TH" sz="18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ในการนี้ กองนโยบายและแผน จึงขออนุมัติดำเนินการในภาพรวม 30 ตำบล ดังต่อไปนี้</a:t>
            </a:r>
            <a:endParaRPr lang="en-US" sz="1800" b="1" dirty="0">
              <a:solidFill>
                <a:srgbClr val="FF0000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1. ขออนุมัติขยายเบิกจ่าย งบแผ่นดิน (เงินกู้กระตุ้นเศรษฐกิจ) โครงการยกระดับเศรษฐกิจรายตำบลแบบบูรณาการ ค่าใช้จ่ายตามโครงการจำนวน 30 ตำบล ค่าตอบแทน/ใช้สอย/วัสดุ </a:t>
            </a:r>
            <a:b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(ตามเอกสารแนบ) และขออนุมัติส่งหลักฐานการเบิกจ่ายไปยังงานคลัง </a:t>
            </a:r>
            <a:r>
              <a:rPr lang="th-TH" sz="18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ภายในวันที่ </a:t>
            </a:r>
            <a:r>
              <a:rPr lang="en-US" sz="18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</a:t>
            </a:r>
            <a:r>
              <a:rPr lang="th-TH" sz="18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กันยายน 2564</a:t>
            </a:r>
            <a:endParaRPr lang="en-US" sz="1800" dirty="0">
              <a:solidFill>
                <a:srgbClr val="FF0000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2. </a:t>
            </a:r>
            <a:r>
              <a:rPr lang="th-TH" sz="1800" spc="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ขออนุมัติขยายเบิกจ่าย ค่าจ้างงานบุคคลที่ทำสัญญากับมหาวิทยาลัย 30 ตำบล</a:t>
            </a:r>
            <a:r>
              <a:rPr lang="th-TH" sz="1800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br>
              <a:rPr lang="th-TH" sz="1800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800" spc="-5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ตามคำสั่ง 144-145/2564 และขออนุมัติส่งหลักฐานการเบิกจ่ายไปยังงานคลัง </a:t>
            </a:r>
            <a:r>
              <a:rPr lang="th-TH" sz="1800" b="1" spc="-5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ภายในวันที่ 25 กันยายน 2564</a:t>
            </a:r>
            <a:endParaRPr lang="en-US" sz="1800" dirty="0">
              <a:solidFill>
                <a:srgbClr val="FF0000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1734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D99EDDB-4F97-444D-B54A-14776605F6DC}"/>
              </a:ext>
            </a:extLst>
          </p:cNvPr>
          <p:cNvSpPr txBox="1"/>
          <p:nvPr/>
        </p:nvSpPr>
        <p:spPr>
          <a:xfrm>
            <a:off x="627961" y="850810"/>
            <a:ext cx="109360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740ECA0-6E19-4FCE-BA3B-164AA791D45B}"/>
              </a:ext>
            </a:extLst>
          </p:cNvPr>
          <p:cNvSpPr txBox="1"/>
          <p:nvPr/>
        </p:nvSpPr>
        <p:spPr>
          <a:xfrm>
            <a:off x="0" y="226377"/>
            <a:ext cx="1219200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spc="-40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ติดตามการดำเนินโครงการยกระดับเศรษฐกิจรายตำบลแบบบูรณาการ</a:t>
            </a:r>
            <a:r>
              <a:rPr lang="en-US" sz="2800" b="1" spc="-2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 </a:t>
            </a:r>
            <a:br>
              <a:rPr lang="en-US" sz="2800" b="1" spc="-2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</a:br>
            <a:r>
              <a:rPr lang="en-US" sz="28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 </a:t>
            </a:r>
            <a:r>
              <a:rPr lang="th-TH" sz="28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ตำบล 1 มหาวิทยาลัย</a:t>
            </a:r>
            <a:r>
              <a:rPr lang="en-US" sz="28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spc="-2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(</a:t>
            </a:r>
            <a:r>
              <a:rPr lang="th-TH" sz="28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มหาวิทยาลัย สร้างรากแก้วให้</a:t>
            </a:r>
            <a:r>
              <a:rPr lang="th-TH" sz="28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ประเทศ</a:t>
            </a:r>
            <a:r>
              <a:rPr lang="en-US" sz="28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:U2T</a:t>
            </a:r>
            <a:r>
              <a:rPr lang="th-TH" sz="28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</a:t>
            </a: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4F8822F-DFCB-4B41-ACEA-0818E8F2A56C}"/>
              </a:ext>
            </a:extLst>
          </p:cNvPr>
          <p:cNvSpPr txBox="1"/>
          <p:nvPr/>
        </p:nvSpPr>
        <p:spPr>
          <a:xfrm>
            <a:off x="1065430" y="1365349"/>
            <a:ext cx="10609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แบบสำรวจการได้รับการฉีดวัคซีนของผู้รับจ้างงาน </a:t>
            </a:r>
            <a:r>
              <a:rPr lang="en-US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(Google Form) </a:t>
            </a:r>
            <a:r>
              <a:rPr lang="th-TH" b="1" spc="-2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 20 สิงหาคม 2564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E13A369-35E5-412B-9B2F-0593FB32F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61" y="1888569"/>
            <a:ext cx="4110413" cy="4253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B833F0B-48B9-40F7-8D61-029DBC8BEEA4}"/>
              </a:ext>
            </a:extLst>
          </p:cNvPr>
          <p:cNvSpPr txBox="1"/>
          <p:nvPr/>
        </p:nvSpPr>
        <p:spPr>
          <a:xfrm>
            <a:off x="308784" y="6262291"/>
            <a:ext cx="1118254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/>
              <a:t>https://docs.google.com/forms/d/e/1FAIpQLSeDC-C9wOJkojeCc_QybWq31JxTnPNLpgJETR_ZTHLWb9vHoQ/viewform</a:t>
            </a:r>
            <a:endParaRPr lang="th-TH" sz="1800" dirty="0"/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AE6EBA39-943F-470C-9C2E-2059C7F09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663" y="2134463"/>
            <a:ext cx="3609786" cy="2868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1F213EFB-1D8E-44D2-8906-3565ECE35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5194">
            <a:off x="7332951" y="4149809"/>
            <a:ext cx="4049323" cy="18368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260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E026C7B-A033-4722-ADD9-FF6C21B4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02EF-222A-4D5F-98C7-6685ACA6BA28}" type="slidenum">
              <a:rPr lang="th-TH" smtClean="0"/>
              <a:t>14</a:t>
            </a:fld>
            <a:endParaRPr lang="th-TH"/>
          </a:p>
        </p:txBody>
      </p:sp>
      <p:graphicFrame>
        <p:nvGraphicFramePr>
          <p:cNvPr id="7" name="ตาราง 6">
            <a:extLst>
              <a:ext uri="{FF2B5EF4-FFF2-40B4-BE49-F238E27FC236}">
                <a16:creationId xmlns:a16="http://schemas.microsoft.com/office/drawing/2014/main" id="{B90D764D-BB16-4CC5-AB2F-498A1DA3E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273816"/>
              </p:ext>
            </p:extLst>
          </p:nvPr>
        </p:nvGraphicFramePr>
        <p:xfrm>
          <a:off x="449904" y="843526"/>
          <a:ext cx="5088071" cy="5792050"/>
        </p:xfrm>
        <a:graphic>
          <a:graphicData uri="http://schemas.openxmlformats.org/drawingml/2006/table">
            <a:tbl>
              <a:tblPr/>
              <a:tblGrid>
                <a:gridCol w="1523231">
                  <a:extLst>
                    <a:ext uri="{9D8B030D-6E8A-4147-A177-3AD203B41FA5}">
                      <a16:colId xmlns:a16="http://schemas.microsoft.com/office/drawing/2014/main" val="730618591"/>
                    </a:ext>
                  </a:extLst>
                </a:gridCol>
                <a:gridCol w="741678">
                  <a:extLst>
                    <a:ext uri="{9D8B030D-6E8A-4147-A177-3AD203B41FA5}">
                      <a16:colId xmlns:a16="http://schemas.microsoft.com/office/drawing/2014/main" val="1254116220"/>
                    </a:ext>
                  </a:extLst>
                </a:gridCol>
                <a:gridCol w="845352">
                  <a:extLst>
                    <a:ext uri="{9D8B030D-6E8A-4147-A177-3AD203B41FA5}">
                      <a16:colId xmlns:a16="http://schemas.microsoft.com/office/drawing/2014/main" val="1713879622"/>
                    </a:ext>
                  </a:extLst>
                </a:gridCol>
                <a:gridCol w="988905">
                  <a:extLst>
                    <a:ext uri="{9D8B030D-6E8A-4147-A177-3AD203B41FA5}">
                      <a16:colId xmlns:a16="http://schemas.microsoft.com/office/drawing/2014/main" val="4077302815"/>
                    </a:ext>
                  </a:extLst>
                </a:gridCol>
                <a:gridCol w="988905">
                  <a:extLst>
                    <a:ext uri="{9D8B030D-6E8A-4147-A177-3AD203B41FA5}">
                      <a16:colId xmlns:a16="http://schemas.microsoft.com/office/drawing/2014/main" val="485332502"/>
                    </a:ext>
                  </a:extLst>
                </a:gridCol>
              </a:tblGrid>
              <a:tr h="12910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คณะ/ตำบล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ผลสำรวจการได้รับการฉีดวัคซีนของผู้รับจ้างงาน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145175"/>
                  </a:ext>
                </a:extLst>
              </a:tr>
              <a:tr h="25820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ฉีดแล้ว 1 เข็ม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ฉีดแล้ว 2 เข็ม 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ยังไม่ได้ฉีด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รวมจำนวนผู้ตอบแบบสำรวจ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14305"/>
                  </a:ext>
                </a:extLst>
              </a:tr>
              <a:tr h="129102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คณะครุศาสตร์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850354"/>
                  </a:ext>
                </a:extLst>
              </a:tr>
              <a:tr h="129102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ท่าแร่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598449"/>
                  </a:ext>
                </a:extLst>
              </a:tr>
              <a:tr h="129102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ม่วงลาย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922672"/>
                  </a:ext>
                </a:extLst>
              </a:tr>
              <a:tr h="129102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ไฮหย่อง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262268"/>
                  </a:ext>
                </a:extLst>
              </a:tr>
              <a:tr h="129102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ตำบลพังโคน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512647"/>
                  </a:ext>
                </a:extLst>
              </a:tr>
              <a:tr h="142457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คณะมนุษยศาสตร์และสังคมศาสตร์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18206"/>
                  </a:ext>
                </a:extLst>
              </a:tr>
              <a:tr h="129102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หนองบัว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622704"/>
                  </a:ext>
                </a:extLst>
              </a:tr>
              <a:tr h="129102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ด่านม่วงคำ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552812"/>
                  </a:ext>
                </a:extLst>
              </a:tr>
              <a:tr h="129102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ค้อเขียว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520345"/>
                  </a:ext>
                </a:extLst>
              </a:tr>
              <a:tr h="129102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4.หนองสนม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493505"/>
                  </a:ext>
                </a:extLst>
              </a:tr>
              <a:tr h="142457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คณะวิทยาการจัดการ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50428"/>
                  </a:ext>
                </a:extLst>
              </a:tr>
              <a:tr h="129102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ท่าก้อน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253224"/>
                  </a:ext>
                </a:extLst>
              </a:tr>
              <a:tr h="129102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พันนา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934781"/>
                  </a:ext>
                </a:extLst>
              </a:tr>
              <a:tr h="129102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บ้านแป้น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504313"/>
                  </a:ext>
                </a:extLst>
              </a:tr>
              <a:tr h="129102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ตำบลเหล่าโพนค้อ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644122"/>
                  </a:ext>
                </a:extLst>
              </a:tr>
              <a:tr h="142457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คณะเทคโนโลยีอุตสาหกรรม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191261"/>
                  </a:ext>
                </a:extLst>
              </a:tr>
              <a:tr h="129102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นาหัวบ่อ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200044"/>
                  </a:ext>
                </a:extLst>
              </a:tr>
              <a:tr h="129102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นาตาล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507817"/>
                  </a:ext>
                </a:extLst>
              </a:tr>
              <a:tr h="129102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จันทร์เพ็ญ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785499"/>
                  </a:ext>
                </a:extLst>
              </a:tr>
              <a:tr h="129102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กกตูม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166102"/>
                  </a:ext>
                </a:extLst>
              </a:tr>
              <a:tr h="129102">
                <a:tc gridSpan="5"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 ณ วันที่ 19 สิงหาคม 2564 เวลา 9.00 น.</a:t>
                      </a:r>
                    </a:p>
                  </a:txBody>
                  <a:tcPr marL="3350" marR="3350" marT="3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690599"/>
                  </a:ext>
                </a:extLst>
              </a:tr>
            </a:tbl>
          </a:graphicData>
        </a:graphic>
      </p:graphicFrame>
      <p:graphicFrame>
        <p:nvGraphicFramePr>
          <p:cNvPr id="8" name="ตาราง 7">
            <a:extLst>
              <a:ext uri="{FF2B5EF4-FFF2-40B4-BE49-F238E27FC236}">
                <a16:creationId xmlns:a16="http://schemas.microsoft.com/office/drawing/2014/main" id="{B94C984D-BD71-4B05-A9CD-66CFC266D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118454"/>
              </p:ext>
            </p:extLst>
          </p:nvPr>
        </p:nvGraphicFramePr>
        <p:xfrm>
          <a:off x="5884394" y="136525"/>
          <a:ext cx="5752638" cy="6738440"/>
        </p:xfrm>
        <a:graphic>
          <a:graphicData uri="http://schemas.openxmlformats.org/drawingml/2006/table">
            <a:tbl>
              <a:tblPr/>
              <a:tblGrid>
                <a:gridCol w="1722185">
                  <a:extLst>
                    <a:ext uri="{9D8B030D-6E8A-4147-A177-3AD203B41FA5}">
                      <a16:colId xmlns:a16="http://schemas.microsoft.com/office/drawing/2014/main" val="730618591"/>
                    </a:ext>
                  </a:extLst>
                </a:gridCol>
                <a:gridCol w="838550">
                  <a:extLst>
                    <a:ext uri="{9D8B030D-6E8A-4147-A177-3AD203B41FA5}">
                      <a16:colId xmlns:a16="http://schemas.microsoft.com/office/drawing/2014/main" val="1254116220"/>
                    </a:ext>
                  </a:extLst>
                </a:gridCol>
                <a:gridCol w="955767">
                  <a:extLst>
                    <a:ext uri="{9D8B030D-6E8A-4147-A177-3AD203B41FA5}">
                      <a16:colId xmlns:a16="http://schemas.microsoft.com/office/drawing/2014/main" val="1713879622"/>
                    </a:ext>
                  </a:extLst>
                </a:gridCol>
                <a:gridCol w="1118068">
                  <a:extLst>
                    <a:ext uri="{9D8B030D-6E8A-4147-A177-3AD203B41FA5}">
                      <a16:colId xmlns:a16="http://schemas.microsoft.com/office/drawing/2014/main" val="4077302815"/>
                    </a:ext>
                  </a:extLst>
                </a:gridCol>
                <a:gridCol w="1118068">
                  <a:extLst>
                    <a:ext uri="{9D8B030D-6E8A-4147-A177-3AD203B41FA5}">
                      <a16:colId xmlns:a16="http://schemas.microsoft.com/office/drawing/2014/main" val="485332502"/>
                    </a:ext>
                  </a:extLst>
                </a:gridCol>
              </a:tblGrid>
              <a:tr h="12005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คณะ/ตำบล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ผลสำรวจการได้รับการฉีดวัคซีนของผู้รับจ้างงาน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145175"/>
                  </a:ext>
                </a:extLst>
              </a:tr>
              <a:tr h="24010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ฉีดแล้ว 1 เข็ม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ฉีดแล้ว 2 เข็ม 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ยังไม่ได้ฉีด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รวมจำนวนผู้ตอบแบบสำรวจ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14305"/>
                  </a:ext>
                </a:extLst>
              </a:tr>
              <a:tr h="132469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คณะเทคโนโลยีอุตสาหกรรม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191261"/>
                  </a:ext>
                </a:extLst>
              </a:tr>
              <a:tr h="120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นาหัวบ่อ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200044"/>
                  </a:ext>
                </a:extLst>
              </a:tr>
              <a:tr h="120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นาตาล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507817"/>
                  </a:ext>
                </a:extLst>
              </a:tr>
              <a:tr h="120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จันทร์เพ็ญ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785499"/>
                  </a:ext>
                </a:extLst>
              </a:tr>
              <a:tr h="120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กกตูม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166102"/>
                  </a:ext>
                </a:extLst>
              </a:tr>
              <a:tr h="132469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คณะเทคโนโลยีการเกษตร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907272"/>
                  </a:ext>
                </a:extLst>
              </a:tr>
              <a:tr h="120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ม่วง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309508"/>
                  </a:ext>
                </a:extLst>
              </a:tr>
              <a:tr h="120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วัฒนา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37192"/>
                  </a:ext>
                </a:extLst>
              </a:tr>
              <a:tr h="120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โคกสิลา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487151"/>
                  </a:ext>
                </a:extLst>
              </a:tr>
              <a:tr h="120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สร้างค้อ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849132"/>
                  </a:ext>
                </a:extLst>
              </a:tr>
              <a:tr h="120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คณะวิทยาศาสตร์และเทคโนโลยี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953313"/>
                  </a:ext>
                </a:extLst>
              </a:tr>
              <a:tr h="120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เหล่าปอแดง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506918"/>
                  </a:ext>
                </a:extLst>
              </a:tr>
              <a:tr h="120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นาม่อง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848096"/>
                  </a:ext>
                </a:extLst>
              </a:tr>
              <a:tr h="120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แพด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833904"/>
                  </a:ext>
                </a:extLst>
              </a:tr>
              <a:tr h="120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นาโสก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138137"/>
                  </a:ext>
                </a:extLst>
              </a:tr>
              <a:tr h="132469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สถาบันวิจัยและพัฒนา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89847"/>
                  </a:ext>
                </a:extLst>
              </a:tr>
              <a:tr h="120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อุ่มจาน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765722"/>
                  </a:ext>
                </a:extLst>
              </a:tr>
              <a:tr h="120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กุดบาก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519101"/>
                  </a:ext>
                </a:extLst>
              </a:tr>
              <a:tr h="120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กุดไห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7775"/>
                  </a:ext>
                </a:extLst>
              </a:tr>
              <a:tr h="120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บึงทวาย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951901"/>
                  </a:ext>
                </a:extLst>
              </a:tr>
              <a:tr h="132469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 </a:t>
                      </a: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AIC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377354"/>
                  </a:ext>
                </a:extLst>
              </a:tr>
              <a:tr h="120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ตำบลเต่างอย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912875"/>
                  </a:ext>
                </a:extLst>
              </a:tr>
              <a:tr h="12833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 </a:t>
                      </a: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CEAE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565625"/>
                  </a:ext>
                </a:extLst>
              </a:tr>
              <a:tr h="12005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ตำบลนางัว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038135"/>
                  </a:ext>
                </a:extLst>
              </a:tr>
              <a:tr h="13246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ผลรวมทั้งหมด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241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327</a:t>
                      </a:r>
                    </a:p>
                  </a:txBody>
                  <a:tcPr marL="3350" marR="3350" marT="3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371388"/>
                  </a:ext>
                </a:extLst>
              </a:tr>
              <a:tr h="120050">
                <a:tc gridSpan="5"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 ณ วันที่ 19 สิงหาคม 2564 เวลา 9.00 น.</a:t>
                      </a:r>
                    </a:p>
                  </a:txBody>
                  <a:tcPr marL="3350" marR="3350" marT="3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690599"/>
                  </a:ext>
                </a:extLst>
              </a:tr>
            </a:tbl>
          </a:graphicData>
        </a:graphic>
      </p:graphicFrame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AF238045-9A01-4A1E-9B28-16D0262C2FBB}"/>
              </a:ext>
            </a:extLst>
          </p:cNvPr>
          <p:cNvSpPr txBox="1"/>
          <p:nvPr/>
        </p:nvSpPr>
        <p:spPr>
          <a:xfrm>
            <a:off x="941441" y="310550"/>
            <a:ext cx="4104995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รายงานสรุปการกรอกแบบสำรวจการได้รับวัคซีนของผู้รับจ้างงาน</a:t>
            </a:r>
            <a:endParaRPr lang="th-TH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4615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D99EDDB-4F97-444D-B54A-14776605F6DC}"/>
              </a:ext>
            </a:extLst>
          </p:cNvPr>
          <p:cNvSpPr txBox="1"/>
          <p:nvPr/>
        </p:nvSpPr>
        <p:spPr>
          <a:xfrm>
            <a:off x="627961" y="850810"/>
            <a:ext cx="109360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740ECA0-6E19-4FCE-BA3B-164AA791D45B}"/>
              </a:ext>
            </a:extLst>
          </p:cNvPr>
          <p:cNvSpPr txBox="1"/>
          <p:nvPr/>
        </p:nvSpPr>
        <p:spPr>
          <a:xfrm>
            <a:off x="0" y="226377"/>
            <a:ext cx="1219200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spc="-40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ติดตามการดำเนินโครงการยกระดับเศรษฐกิจรายตำบลแบบบูรณาการ</a:t>
            </a:r>
            <a:r>
              <a:rPr lang="en-US" sz="2800" b="1" spc="-2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 </a:t>
            </a:r>
            <a:br>
              <a:rPr lang="en-US" sz="2800" b="1" spc="-2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</a:br>
            <a:r>
              <a:rPr lang="en-US" sz="28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 </a:t>
            </a:r>
            <a:r>
              <a:rPr lang="th-TH" sz="28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ตำบล 1 มหาวิทยาลัย</a:t>
            </a:r>
            <a:r>
              <a:rPr lang="en-US" sz="28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spc="-2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(</a:t>
            </a:r>
            <a:r>
              <a:rPr lang="th-TH" sz="28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มหาวิทยาลัย สร้างรากแก้วให้</a:t>
            </a:r>
            <a:r>
              <a:rPr lang="th-TH" sz="28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ประเทศ</a:t>
            </a:r>
            <a:r>
              <a:rPr lang="en-US" sz="28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:U2T</a:t>
            </a:r>
            <a:r>
              <a:rPr lang="th-TH" sz="28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</a:t>
            </a: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4F8822F-DFCB-4B41-ACEA-0818E8F2A56C}"/>
              </a:ext>
            </a:extLst>
          </p:cNvPr>
          <p:cNvSpPr txBox="1"/>
          <p:nvPr/>
        </p:nvSpPr>
        <p:spPr>
          <a:xfrm>
            <a:off x="1056804" y="1231090"/>
            <a:ext cx="10609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การรายงานผล 14 ตัวชี้วัด </a:t>
            </a:r>
            <a:r>
              <a:rPr lang="en-US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(TSI) </a:t>
            </a: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ของรายตำบล ไตรมาส 2</a:t>
            </a:r>
            <a:endParaRPr lang="en-US" b="1" spc="-2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C9316ED-6A9F-4420-AE83-F4BF801E7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09" y="1804917"/>
            <a:ext cx="10961184" cy="4983978"/>
          </a:xfrm>
          <a:prstGeom prst="rect">
            <a:avLst/>
          </a:prstGeom>
        </p:spPr>
      </p:pic>
      <p:sp>
        <p:nvSpPr>
          <p:cNvPr id="9" name="วงรี 8">
            <a:extLst>
              <a:ext uri="{FF2B5EF4-FFF2-40B4-BE49-F238E27FC236}">
                <a16:creationId xmlns:a16="http://schemas.microsoft.com/office/drawing/2014/main" id="{AF2F4321-7FD5-455E-AE33-51D1C727A7F6}"/>
              </a:ext>
            </a:extLst>
          </p:cNvPr>
          <p:cNvSpPr/>
          <p:nvPr/>
        </p:nvSpPr>
        <p:spPr>
          <a:xfrm>
            <a:off x="1802921" y="2173857"/>
            <a:ext cx="1293962" cy="23981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3DB38EFC-34B4-43B2-9080-3A5440E12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09" y="1754310"/>
            <a:ext cx="10961184" cy="4983978"/>
          </a:xfrm>
          <a:prstGeom prst="rect">
            <a:avLst/>
          </a:prstGeom>
        </p:spPr>
      </p:pic>
      <p:sp>
        <p:nvSpPr>
          <p:cNvPr id="11" name="วงรี 10">
            <a:extLst>
              <a:ext uri="{FF2B5EF4-FFF2-40B4-BE49-F238E27FC236}">
                <a16:creationId xmlns:a16="http://schemas.microsoft.com/office/drawing/2014/main" id="{9FB122A1-36AB-4A2A-A717-4E0B416BF2ED}"/>
              </a:ext>
            </a:extLst>
          </p:cNvPr>
          <p:cNvSpPr/>
          <p:nvPr/>
        </p:nvSpPr>
        <p:spPr>
          <a:xfrm>
            <a:off x="1802921" y="2123250"/>
            <a:ext cx="1293962" cy="23981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คำบรรยายภาพ: วงรี 11">
            <a:extLst>
              <a:ext uri="{FF2B5EF4-FFF2-40B4-BE49-F238E27FC236}">
                <a16:creationId xmlns:a16="http://schemas.microsoft.com/office/drawing/2014/main" id="{7BCF1654-F7C6-4A79-B020-4252BAC282AE}"/>
              </a:ext>
            </a:extLst>
          </p:cNvPr>
          <p:cNvSpPr/>
          <p:nvPr/>
        </p:nvSpPr>
        <p:spPr>
          <a:xfrm>
            <a:off x="3407434" y="2123250"/>
            <a:ext cx="3295291" cy="1517097"/>
          </a:xfrm>
          <a:prstGeom prst="wedgeEllipseCallout">
            <a:avLst>
              <a:gd name="adj1" fmla="val -66050"/>
              <a:gd name="adj2" fmla="val -4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ขอให้รายตำบลใส่รายละเอียดการรายงานผลตัวชี้วัด 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เพื่อมหาวิทยาลัยจักได้ประมวลผลในภาพรวมต่อไป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2346599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D99EDDB-4F97-444D-B54A-14776605F6DC}"/>
              </a:ext>
            </a:extLst>
          </p:cNvPr>
          <p:cNvSpPr txBox="1"/>
          <p:nvPr/>
        </p:nvSpPr>
        <p:spPr>
          <a:xfrm>
            <a:off x="627961" y="850810"/>
            <a:ext cx="109360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740ECA0-6E19-4FCE-BA3B-164AA791D45B}"/>
              </a:ext>
            </a:extLst>
          </p:cNvPr>
          <p:cNvSpPr txBox="1"/>
          <p:nvPr/>
        </p:nvSpPr>
        <p:spPr>
          <a:xfrm>
            <a:off x="0" y="226377"/>
            <a:ext cx="1219200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spc="-40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ติดตามการดำเนินโครงการยกระดับเศรษฐกิจรายตำบลแบบบูรณาการ</a:t>
            </a:r>
            <a:r>
              <a:rPr lang="en-US" sz="2800" b="1" spc="-2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 </a:t>
            </a:r>
            <a:br>
              <a:rPr lang="en-US" sz="2800" b="1" spc="-2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</a:br>
            <a:r>
              <a:rPr lang="en-US" sz="28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 </a:t>
            </a:r>
            <a:r>
              <a:rPr lang="th-TH" sz="28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ตำบล 1 มหาวิทยาลัย</a:t>
            </a:r>
            <a:r>
              <a:rPr lang="en-US" sz="28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spc="-2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(</a:t>
            </a:r>
            <a:r>
              <a:rPr lang="th-TH" sz="28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มหาวิทยาลัย สร้างรากแก้วให้</a:t>
            </a:r>
            <a:r>
              <a:rPr lang="th-TH" sz="28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ประเทศ</a:t>
            </a:r>
            <a:r>
              <a:rPr lang="en-US" sz="28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:U2T</a:t>
            </a:r>
            <a:r>
              <a:rPr lang="th-TH" sz="28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</a:t>
            </a: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4F8822F-DFCB-4B41-ACEA-0818E8F2A56C}"/>
              </a:ext>
            </a:extLst>
          </p:cNvPr>
          <p:cNvSpPr txBox="1"/>
          <p:nvPr/>
        </p:nvSpPr>
        <p:spPr>
          <a:xfrm>
            <a:off x="980733" y="1139475"/>
            <a:ext cx="1060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2400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แบบฟอร์มเล่มรายงานผลการดำเนินโครงการ </a:t>
            </a:r>
            <a:r>
              <a:rPr lang="en-US" sz="2400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U2T </a:t>
            </a:r>
            <a:r>
              <a:rPr lang="th-TH" sz="2400" b="1" spc="-2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(สิ้นสุดโครงการ)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2395FF65-2E62-42DB-9AA4-585D50EBF34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90" y="1601140"/>
            <a:ext cx="3856968" cy="51100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Text Box 75">
            <a:extLst>
              <a:ext uri="{FF2B5EF4-FFF2-40B4-BE49-F238E27FC236}">
                <a16:creationId xmlns:a16="http://schemas.microsoft.com/office/drawing/2014/main" id="{20D3D634-AFA5-41DB-AF81-F658E77E03C6}"/>
              </a:ext>
            </a:extLst>
          </p:cNvPr>
          <p:cNvSpPr txBox="1"/>
          <p:nvPr/>
        </p:nvSpPr>
        <p:spPr>
          <a:xfrm>
            <a:off x="1412080" y="3864439"/>
            <a:ext cx="4873625" cy="4654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400" b="1" dirty="0">
                <a:solidFill>
                  <a:srgbClr val="0066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ตำบล</a:t>
            </a:r>
            <a:r>
              <a:rPr lang="en-US" sz="1400" b="1" dirty="0">
                <a:solidFill>
                  <a:srgbClr val="0066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…………………….</a:t>
            </a:r>
            <a:r>
              <a:rPr lang="th-TH" sz="1400" b="1" dirty="0">
                <a:solidFill>
                  <a:srgbClr val="0066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อำเภอ...................จังหวัด...................</a:t>
            </a:r>
            <a:endParaRPr lang="en-US" sz="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7">
            <a:extLst>
              <a:ext uri="{FF2B5EF4-FFF2-40B4-BE49-F238E27FC236}">
                <a16:creationId xmlns:a16="http://schemas.microsoft.com/office/drawing/2014/main" id="{1E61BFEB-F3E2-4A09-8FB3-50E20A87C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395697"/>
              </p:ext>
            </p:extLst>
          </p:nvPr>
        </p:nvGraphicFramePr>
        <p:xfrm>
          <a:off x="7286243" y="1514514"/>
          <a:ext cx="4657206" cy="516530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44849">
                  <a:extLst>
                    <a:ext uri="{9D8B030D-6E8A-4147-A177-3AD203B41FA5}">
                      <a16:colId xmlns:a16="http://schemas.microsoft.com/office/drawing/2014/main" val="63065862"/>
                    </a:ext>
                  </a:extLst>
                </a:gridCol>
                <a:gridCol w="412357">
                  <a:extLst>
                    <a:ext uri="{9D8B030D-6E8A-4147-A177-3AD203B41FA5}">
                      <a16:colId xmlns:a16="http://schemas.microsoft.com/office/drawing/2014/main" val="2309059884"/>
                    </a:ext>
                  </a:extLst>
                </a:gridCol>
              </a:tblGrid>
              <a:tr h="1261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2406" marR="32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หน้า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2406" marR="32406" marT="0" marB="0"/>
                </a:tc>
                <a:extLst>
                  <a:ext uri="{0D108BD9-81ED-4DB2-BD59-A6C34878D82A}">
                    <a16:rowId xmlns:a16="http://schemas.microsoft.com/office/drawing/2014/main" val="1716121588"/>
                  </a:ext>
                </a:extLst>
              </a:tr>
              <a:tr h="558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1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ข้อมูลทั่วไป</a:t>
                      </a:r>
                      <a:br>
                        <a:rPr lang="th-TH" sz="11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1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 หลักการและเหตุผล/วัตถุประสงค์/ประโยชน์ที่คาดว่าจะได้รับ/ระยะเวลาดำเนินการ</a:t>
                      </a:r>
                      <a:br>
                        <a:rPr lang="th-TH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1.2 พื้นที่ดำเนินโครงการ/สถานภาพตำบล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2406" marR="32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2406" marR="32406" marT="0" marB="0"/>
                </a:tc>
                <a:extLst>
                  <a:ext uri="{0D108BD9-81ED-4DB2-BD59-A6C34878D82A}">
                    <a16:rowId xmlns:a16="http://schemas.microsoft.com/office/drawing/2014/main" val="566077471"/>
                  </a:ext>
                </a:extLst>
              </a:tr>
              <a:tr h="186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ปฏิทินการดำเนินงาน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2406" marR="32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2406" marR="32406" marT="0" marB="0"/>
                </a:tc>
                <a:extLst>
                  <a:ext uri="{0D108BD9-81ED-4DB2-BD59-A6C34878D82A}">
                    <a16:rowId xmlns:a16="http://schemas.microsoft.com/office/drawing/2014/main" val="3657697800"/>
                  </a:ext>
                </a:extLst>
              </a:tr>
              <a:tr h="186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ผลการดำเนินโครงการพัฒนาตำบล/รายงานผลการดำเนินงาน 14 ตัวชี้วัด </a:t>
                      </a:r>
                      <a:r>
                        <a:rPr lang="en-US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(TSI)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2406" marR="32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2406" marR="32406" marT="0" marB="0"/>
                </a:tc>
                <a:extLst>
                  <a:ext uri="{0D108BD9-81ED-4DB2-BD59-A6C34878D82A}">
                    <a16:rowId xmlns:a16="http://schemas.microsoft.com/office/drawing/2014/main" val="1792276624"/>
                  </a:ext>
                </a:extLst>
              </a:tr>
              <a:tr h="2112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1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3.1 การพัฒนาสัมมาชีพและสร้างอาชีพใหม่ (การยกระดับสินค้า </a:t>
                      </a:r>
                      <a:r>
                        <a:rPr lang="en-US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OTOP/</a:t>
                      </a:r>
                      <a:r>
                        <a:rPr lang="th-TH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อาชีพอื่นๆ)</a:t>
                      </a:r>
                      <a:br>
                        <a:rPr lang="en-US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</a:t>
                      </a:r>
                      <a:r>
                        <a:rPr lang="th-TH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ชื่อกิจกรรมย่อย................................................................................................. 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3.2 การสร้างและพัฒนา </a:t>
                      </a:r>
                      <a:r>
                        <a:rPr lang="en-US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Creative Economy (</a:t>
                      </a:r>
                      <a:r>
                        <a:rPr lang="th-TH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การยกระดับการท่องเที่ยว)</a:t>
                      </a:r>
                      <a:br>
                        <a:rPr lang="en-US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</a:t>
                      </a:r>
                      <a:r>
                        <a:rPr lang="th-TH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ชื่อกิจกรรมย่อย.................................................................................................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.3</a:t>
                      </a:r>
                      <a:r>
                        <a:rPr lang="th-TH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การนำองค์ความรู้ไปช่วยบริการชุมชน (</a:t>
                      </a:r>
                      <a:r>
                        <a:rPr lang="en-US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Health Care/</a:t>
                      </a:r>
                      <a:r>
                        <a:rPr lang="th-TH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เทคโนโลยีด้านต่างๆ)</a:t>
                      </a:r>
                      <a:br>
                        <a:rPr lang="en-US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</a:t>
                      </a:r>
                      <a:r>
                        <a:rPr lang="th-TH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ชื่อกิจกรรมย่อย.................................................................................................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.4 </a:t>
                      </a:r>
                      <a:r>
                        <a:rPr lang="th-TH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การส่งเสริมด้านสิ่งแวดล้อม/</a:t>
                      </a:r>
                      <a:r>
                        <a:rPr lang="en-US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Circular Economy (</a:t>
                      </a:r>
                      <a:r>
                        <a:rPr lang="th-TH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การเพิ่มรายได้หมุนเวียนให้แก่ชุมชน)</a:t>
                      </a:r>
                      <a:br>
                        <a:rPr lang="en-US" sz="11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1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</a:t>
                      </a:r>
                      <a:r>
                        <a:rPr lang="th-TH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ชื่อกิจกรรมย่อย.................................................................................................</a:t>
                      </a:r>
                      <a:br>
                        <a:rPr lang="en-US" sz="11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1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.5 </a:t>
                      </a:r>
                      <a:r>
                        <a:rPr lang="th-TH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อื่นๆ</a:t>
                      </a:r>
                      <a:br>
                        <a:rPr lang="th-TH" sz="11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1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</a:t>
                      </a:r>
                      <a:r>
                        <a:rPr lang="th-TH" sz="11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ชื่อกิจกรรมย่อย.................................................................................................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2406" marR="32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2406" marR="32406" marT="0" marB="0"/>
                </a:tc>
                <a:extLst>
                  <a:ext uri="{0D108BD9-81ED-4DB2-BD59-A6C34878D82A}">
                    <a16:rowId xmlns:a16="http://schemas.microsoft.com/office/drawing/2014/main" val="4262294792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1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กิจกรรมลงพื้นที่เพื่อเก็บข้อมูลสำรวจการเฝ้าระวังการระบาดของโรคติดต่ออุบัติใหม่ </a:t>
                      </a:r>
                      <a:r>
                        <a:rPr lang="en-US" sz="11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(Emerging infectious diseases)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2406" marR="32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2406" marR="32406" marT="0" marB="0"/>
                </a:tc>
                <a:extLst>
                  <a:ext uri="{0D108BD9-81ED-4DB2-BD59-A6C34878D82A}">
                    <a16:rowId xmlns:a16="http://schemas.microsoft.com/office/drawing/2014/main" val="714135979"/>
                  </a:ext>
                </a:extLst>
              </a:tr>
              <a:tr h="186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กิจกรรมพัฒนาทักษะผู้รับจ้างงาน 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2406" marR="32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2406" marR="32406" marT="0" marB="0"/>
                </a:tc>
                <a:extLst>
                  <a:ext uri="{0D108BD9-81ED-4DB2-BD59-A6C34878D82A}">
                    <a16:rowId xmlns:a16="http://schemas.microsoft.com/office/drawing/2014/main" val="1761450351"/>
                  </a:ext>
                </a:extLst>
              </a:tr>
              <a:tr h="186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ปัญหาและอุปสรรค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2406" marR="32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2406" marR="32406" marT="0" marB="0"/>
                </a:tc>
                <a:extLst>
                  <a:ext uri="{0D108BD9-81ED-4DB2-BD59-A6C34878D82A}">
                    <a16:rowId xmlns:a16="http://schemas.microsoft.com/office/drawing/2014/main" val="4021170514"/>
                  </a:ext>
                </a:extLst>
              </a:tr>
              <a:tr h="186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 ผลประเมินโครงการ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2406" marR="32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2406" marR="32406" marT="0" marB="0"/>
                </a:tc>
                <a:extLst>
                  <a:ext uri="{0D108BD9-81ED-4DB2-BD59-A6C34878D82A}">
                    <a16:rowId xmlns:a16="http://schemas.microsoft.com/office/drawing/2014/main" val="1950978769"/>
                  </a:ext>
                </a:extLst>
              </a:tr>
              <a:tr h="1011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 ภาคผนวก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- ภาพกิจกรรมลงพื้นที่ </a:t>
                      </a:r>
                      <a:r>
                        <a:rPr lang="en-US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COVID WEEK</a:t>
                      </a:r>
                      <a:br>
                        <a:rPr lang="en-US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- </a:t>
                      </a:r>
                      <a:r>
                        <a:rPr lang="th-TH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ภาพกิจกรรมลงพื้นที่ อื่น ๆ</a:t>
                      </a:r>
                      <a:br>
                        <a:rPr lang="th-TH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- โครงการที่ได้รับอนุมัติ</a:t>
                      </a:r>
                      <a:br>
                        <a:rPr lang="th-TH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1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- คำสั่งแต่งตั้งคณะกรรมการปฏิบัติงานระดับตำบล </a:t>
                      </a:r>
                      <a:r>
                        <a:rPr lang="th-TH" sz="1100" b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(ดาวน์โหลดหน้าเว็บไซต์กองนโยบายและแผน)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2406" marR="32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2406" marR="32406" marT="0" marB="0"/>
                </a:tc>
                <a:extLst>
                  <a:ext uri="{0D108BD9-81ED-4DB2-BD59-A6C34878D82A}">
                    <a16:rowId xmlns:a16="http://schemas.microsoft.com/office/drawing/2014/main" val="2541600308"/>
                  </a:ext>
                </a:extLst>
              </a:tr>
            </a:tbl>
          </a:graphicData>
        </a:graphic>
      </p:graphicFrame>
      <p:sp>
        <p:nvSpPr>
          <p:cNvPr id="15" name="Rectangle 1">
            <a:extLst>
              <a:ext uri="{FF2B5EF4-FFF2-40B4-BE49-F238E27FC236}">
                <a16:creationId xmlns:a16="http://schemas.microsoft.com/office/drawing/2014/main" id="{51534193-ECEB-4E2E-938A-6FA069F67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035" y="1449103"/>
            <a:ext cx="23333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สารบัญ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348C6F7-54CE-44ED-B799-91C8B872002A}"/>
              </a:ext>
            </a:extLst>
          </p:cNvPr>
          <p:cNvSpPr txBox="1"/>
          <p:nvPr/>
        </p:nvSpPr>
        <p:spPr>
          <a:xfrm>
            <a:off x="1048790" y="5837913"/>
            <a:ext cx="872882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ดาวน์โหลดแบบฟอร์มได้ที่เว็บไซต์กองนโยบายและแผน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www.plan.snru.ac.th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-&gt;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ดาวน์โหลด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-&gt;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เอกสารโครงการจ้างงาน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ตำบล 1 มหาวิทยาลัย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0840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D99EDDB-4F97-444D-B54A-14776605F6DC}"/>
              </a:ext>
            </a:extLst>
          </p:cNvPr>
          <p:cNvSpPr txBox="1"/>
          <p:nvPr/>
        </p:nvSpPr>
        <p:spPr>
          <a:xfrm>
            <a:off x="627961" y="850810"/>
            <a:ext cx="109360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740ECA0-6E19-4FCE-BA3B-164AA791D45B}"/>
              </a:ext>
            </a:extLst>
          </p:cNvPr>
          <p:cNvSpPr txBox="1"/>
          <p:nvPr/>
        </p:nvSpPr>
        <p:spPr>
          <a:xfrm>
            <a:off x="0" y="226377"/>
            <a:ext cx="1219200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spc="-40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ติดตามการดำเนินโครงการยกระดับเศรษฐกิจรายตำบลแบบบูรณาการ</a:t>
            </a:r>
            <a:r>
              <a:rPr lang="en-US" sz="2800" b="1" spc="-2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 </a:t>
            </a:r>
            <a:br>
              <a:rPr lang="en-US" sz="2800" b="1" spc="-2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</a:br>
            <a:r>
              <a:rPr lang="en-US" sz="28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 </a:t>
            </a:r>
            <a:r>
              <a:rPr lang="th-TH" sz="28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ตำบล 1 มหาวิทยาลัย</a:t>
            </a:r>
            <a:r>
              <a:rPr lang="en-US" sz="28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spc="-2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(</a:t>
            </a:r>
            <a:r>
              <a:rPr lang="th-TH" sz="28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มหาวิทยาลัย สร้างรากแก้วให้</a:t>
            </a:r>
            <a:r>
              <a:rPr lang="th-TH" sz="28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ประเทศ</a:t>
            </a:r>
            <a:r>
              <a:rPr lang="en-US" sz="28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:U2T</a:t>
            </a:r>
            <a:r>
              <a:rPr lang="th-TH" sz="28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</a:t>
            </a: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4F8822F-DFCB-4B41-ACEA-0818E8F2A56C}"/>
              </a:ext>
            </a:extLst>
          </p:cNvPr>
          <p:cNvSpPr txBox="1"/>
          <p:nvPr/>
        </p:nvSpPr>
        <p:spPr>
          <a:xfrm>
            <a:off x="954094" y="1155961"/>
            <a:ext cx="10609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การบันทึกข้อมูล </a:t>
            </a:r>
            <a:r>
              <a:rPr lang="en-US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Community Big Data </a:t>
            </a: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CBD (</a:t>
            </a:r>
            <a:r>
              <a:rPr lang="th-TH" b="1" spc="-2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 ผอ.สมบัติ เทียบแสง</a:t>
            </a:r>
            <a:r>
              <a:rPr lang="en-US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05041A1-FCE8-42E2-A6D5-C8DFB565D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170" y="1586848"/>
            <a:ext cx="4615134" cy="510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74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F8108A1-010F-4BF7-BEE2-15FF02F6D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02EF-222A-4D5F-98C7-6685ACA6BA28}" type="slidenum">
              <a:rPr lang="th-TH" smtClean="0"/>
              <a:t>18</a:t>
            </a:fld>
            <a:endParaRPr lang="th-TH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D202C29-C59C-4449-9BCF-1FDDFEC2E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90" y="2505898"/>
            <a:ext cx="1680354" cy="1386128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0A537E5-7051-47F3-A4D3-F748E54B6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30" y="2384739"/>
            <a:ext cx="3258999" cy="1507287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ABF440A7-0490-4BD1-B2EC-6F369A88D9F1}"/>
              </a:ext>
            </a:extLst>
          </p:cNvPr>
          <p:cNvSpPr txBox="1"/>
          <p:nvPr/>
        </p:nvSpPr>
        <p:spPr>
          <a:xfrm>
            <a:off x="5589978" y="4244196"/>
            <a:ext cx="1558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ขอบคุณค่ะ</a:t>
            </a:r>
          </a:p>
        </p:txBody>
      </p:sp>
    </p:spTree>
    <p:extLst>
      <p:ext uri="{BB962C8B-B14F-4D97-AF65-F5344CB8AC3E}">
        <p14:creationId xmlns:p14="http://schemas.microsoft.com/office/powerpoint/2010/main" val="24220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D99EDDB-4F97-444D-B54A-14776605F6DC}"/>
              </a:ext>
            </a:extLst>
          </p:cNvPr>
          <p:cNvSpPr txBox="1"/>
          <p:nvPr/>
        </p:nvSpPr>
        <p:spPr>
          <a:xfrm>
            <a:off x="627961" y="850810"/>
            <a:ext cx="109360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740ECA0-6E19-4FCE-BA3B-164AA791D45B}"/>
              </a:ext>
            </a:extLst>
          </p:cNvPr>
          <p:cNvSpPr txBox="1"/>
          <p:nvPr/>
        </p:nvSpPr>
        <p:spPr>
          <a:xfrm>
            <a:off x="0" y="226377"/>
            <a:ext cx="1219200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spc="-40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ติดตามการดำเนินโครงการยกระดับเศรษฐกิจรายตำบลแบบบูรณาการ</a:t>
            </a:r>
            <a:r>
              <a:rPr lang="en-US" sz="2800" b="1" spc="-2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 </a:t>
            </a:r>
            <a:br>
              <a:rPr lang="en-US" sz="2800" b="1" spc="-2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</a:br>
            <a:r>
              <a:rPr lang="en-US" sz="28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 </a:t>
            </a:r>
            <a:r>
              <a:rPr lang="th-TH" sz="28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ตำบล 1 มหาวิทยาลัย</a:t>
            </a:r>
            <a:r>
              <a:rPr lang="en-US" sz="28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spc="-2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(</a:t>
            </a:r>
            <a:r>
              <a:rPr lang="th-TH" sz="2800" b="1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มหาวิทยาลัย สร้างรากแก้วให้</a:t>
            </a:r>
            <a:r>
              <a:rPr lang="th-TH" sz="28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ประเทศ</a:t>
            </a:r>
            <a:r>
              <a:rPr lang="en-US" sz="28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:U2T</a:t>
            </a:r>
            <a:r>
              <a:rPr lang="th-TH" sz="28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</a:t>
            </a: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4F8822F-DFCB-4B41-ACEA-0818E8F2A56C}"/>
              </a:ext>
            </a:extLst>
          </p:cNvPr>
          <p:cNvSpPr txBox="1"/>
          <p:nvPr/>
        </p:nvSpPr>
        <p:spPr>
          <a:xfrm>
            <a:off x="1074056" y="1553028"/>
            <a:ext cx="10609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ผลเบิกจ่ายโครงการยกระดับเศรษฐกิจรายตำบลแบบบูรณาการ (1 ตำบล 1 มหาวิทยาลัย)</a:t>
            </a:r>
            <a:b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400" b="1" spc="-2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(ณ วันที่ 19 สิงหาคม 2564)</a:t>
            </a:r>
            <a:endParaRPr lang="en-US" sz="2400" b="1" spc="-2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หนังสือขออนุมัติขยายการเบิกจ่าย และส่งชุดเบิกล่าช้า งบแผ่นดิน (เงินกู้กระตุ้นเศรษฐกิจ)</a:t>
            </a:r>
            <a:b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โครงการยกระดับเศรษฐกิจรายตำบลแบบบูรณาการ (1 ตำบล 1 มหาวิทยาลัย)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แบบสำรวจการได้รับการฉีดวัคซีนของผู้รับจ้างงาน </a:t>
            </a:r>
            <a:r>
              <a:rPr lang="en-US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(Google Form) </a:t>
            </a:r>
            <a:r>
              <a:rPr lang="th-TH" b="1" spc="-2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 20 สิงหาคม 2564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การรายงานผลการดำเนินงานตำบล 14 ตัวชี้วัด </a:t>
            </a:r>
            <a:r>
              <a:rPr lang="en-US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(TSI) </a:t>
            </a:r>
            <a:r>
              <a:rPr lang="th-TH" b="1" spc="-2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 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แบบฟอร์มเล่มรายงานผลการดำเนินโครงการ </a:t>
            </a:r>
            <a:r>
              <a:rPr lang="en-US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U2T </a:t>
            </a:r>
            <a:r>
              <a:rPr lang="th-TH" b="1" spc="-2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(สิ้นสุดโครงการ)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การกรอกข้อมูล </a:t>
            </a:r>
            <a:r>
              <a:rPr lang="en-US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Community Big Data </a:t>
            </a:r>
            <a:r>
              <a:rPr lang="th-TH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CBD (</a:t>
            </a:r>
            <a:r>
              <a:rPr lang="th-TH" b="1" spc="-2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 ผอ.สมบัติ เทียบแสง</a:t>
            </a:r>
            <a:r>
              <a:rPr lang="en-US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5438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1E133ED3-35D3-4AD1-A672-F2ABD2B9C5A8}"/>
              </a:ext>
            </a:extLst>
          </p:cNvPr>
          <p:cNvSpPr txBox="1"/>
          <p:nvPr/>
        </p:nvSpPr>
        <p:spPr>
          <a:xfrm>
            <a:off x="1909010" y="2417214"/>
            <a:ext cx="8373979" cy="184665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ผลการเบิกจ่ายงบประมาณ</a:t>
            </a:r>
          </a:p>
          <a:p>
            <a:pPr algn="ctr"/>
            <a:r>
              <a:rPr lang="th-TH" sz="3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โครงการยกระดับเศรษฐกิจและสังคมรายตำบลแบบบูรณาการ</a:t>
            </a:r>
          </a:p>
          <a:p>
            <a:pPr algn="ctr"/>
            <a:r>
              <a:rPr lang="th-TH" sz="3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 ตำบล 1 มหาวิทยาลัย) </a:t>
            </a:r>
          </a:p>
        </p:txBody>
      </p:sp>
    </p:spTree>
    <p:extLst>
      <p:ext uri="{BB962C8B-B14F-4D97-AF65-F5344CB8AC3E}">
        <p14:creationId xmlns:p14="http://schemas.microsoft.com/office/powerpoint/2010/main" val="319557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>
            <a:extLst>
              <a:ext uri="{FF2B5EF4-FFF2-40B4-BE49-F238E27FC236}">
                <a16:creationId xmlns:a16="http://schemas.microsoft.com/office/drawing/2014/main" id="{5A5F8835-1B51-414D-BFC0-84A13C3927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37676"/>
              </p:ext>
            </p:extLst>
          </p:nvPr>
        </p:nvGraphicFramePr>
        <p:xfrm>
          <a:off x="462278" y="894610"/>
          <a:ext cx="8491941" cy="54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8914588-D8A5-4BAC-9732-5978EA177C6D}"/>
              </a:ext>
            </a:extLst>
          </p:cNvPr>
          <p:cNvSpPr txBox="1"/>
          <p:nvPr/>
        </p:nvSpPr>
        <p:spPr>
          <a:xfrm>
            <a:off x="1170317" y="8188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กราฟแสดงผลการเบิกจ่ายงบประมาณโครงการยกระดับเศรษฐกิจและสังคมรายตำบลแบบบูรณาการ</a:t>
            </a:r>
          </a:p>
          <a:p>
            <a:pPr algn="ctr"/>
            <a:r>
              <a:rPr lang="th-TH" sz="2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 ตำบล 1 มหาวิทยาลัย)</a:t>
            </a:r>
          </a:p>
        </p:txBody>
      </p:sp>
      <p:graphicFrame>
        <p:nvGraphicFramePr>
          <p:cNvPr id="3" name="ตาราง 5">
            <a:extLst>
              <a:ext uri="{FF2B5EF4-FFF2-40B4-BE49-F238E27FC236}">
                <a16:creationId xmlns:a16="http://schemas.microsoft.com/office/drawing/2014/main" id="{9CB5B758-114B-49DD-8135-24A445D1E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350106"/>
              </p:ext>
            </p:extLst>
          </p:nvPr>
        </p:nvGraphicFramePr>
        <p:xfrm>
          <a:off x="9131540" y="974440"/>
          <a:ext cx="2738408" cy="111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204">
                  <a:extLst>
                    <a:ext uri="{9D8B030D-6E8A-4147-A177-3AD203B41FA5}">
                      <a16:colId xmlns:a16="http://schemas.microsoft.com/office/drawing/2014/main" val="67326002"/>
                    </a:ext>
                  </a:extLst>
                </a:gridCol>
                <a:gridCol w="1369204">
                  <a:extLst>
                    <a:ext uri="{9D8B030D-6E8A-4147-A177-3AD203B41FA5}">
                      <a16:colId xmlns:a16="http://schemas.microsoft.com/office/drawing/2014/main" val="3547687582"/>
                    </a:ext>
                  </a:extLst>
                </a:gridCol>
              </a:tblGrid>
              <a:tr h="221614"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มหาวิทยาลัยราชภัฏสกลนคร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05055"/>
                  </a:ext>
                </a:extLst>
              </a:tr>
              <a:tr h="280480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ได้รับจัดสรร (บาท)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ผลการเบิกจ่าย (บาท)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73929"/>
                  </a:ext>
                </a:extLst>
              </a:tr>
              <a:tr h="446813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24,721,800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8,887,499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562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361735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10128448" y="6492900"/>
            <a:ext cx="504056" cy="365125"/>
          </a:xfrm>
        </p:spPr>
        <p:txBody>
          <a:bodyPr/>
          <a:lstStyle/>
          <a:p>
            <a:pPr>
              <a:defRPr/>
            </a:pPr>
            <a:fld id="{14F5E461-757D-49A3-8D8C-0A0D6463B304}" type="slidenum">
              <a:rPr lang="th-TH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th-TH" dirty="0">
              <a:solidFill>
                <a:prstClr val="black"/>
              </a:solidFill>
            </a:endParaRPr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FCB5BA8C-0F6B-4692-BECF-08DEE5146BEC}"/>
              </a:ext>
            </a:extLst>
          </p:cNvPr>
          <p:cNvGraphicFramePr>
            <a:graphicFrameLocks/>
          </p:cNvGraphicFramePr>
          <p:nvPr/>
        </p:nvGraphicFramePr>
        <p:xfrm>
          <a:off x="1665846" y="1411872"/>
          <a:ext cx="8748437" cy="4704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31581E75-42E9-4B29-9CDC-E88E66B3146B}"/>
              </a:ext>
            </a:extLst>
          </p:cNvPr>
          <p:cNvSpPr txBox="1"/>
          <p:nvPr/>
        </p:nvSpPr>
        <p:spPr>
          <a:xfrm>
            <a:off x="1524000" y="11921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กราฟแสดงผลการเบิกจ่ายงบประมาณโครงการยกระดับเศรษฐกิจและสังคมรายตำบลแบบบูรณาการ</a:t>
            </a:r>
          </a:p>
          <a:p>
            <a:pPr algn="ctr"/>
            <a:r>
              <a:rPr lang="th-TH" sz="2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 ตำบล 1 มหาวิทยาลัย) </a:t>
            </a:r>
          </a:p>
          <a:p>
            <a:pPr algn="ctr"/>
            <a:r>
              <a:rPr lang="th-TH" sz="2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คณะครุศาสตร์</a:t>
            </a:r>
          </a:p>
        </p:txBody>
      </p:sp>
    </p:spTree>
    <p:extLst>
      <p:ext uri="{BB962C8B-B14F-4D97-AF65-F5344CB8AC3E}">
        <p14:creationId xmlns:p14="http://schemas.microsoft.com/office/powerpoint/2010/main" val="3522557496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10128448" y="6492900"/>
            <a:ext cx="504056" cy="365125"/>
          </a:xfrm>
        </p:spPr>
        <p:txBody>
          <a:bodyPr/>
          <a:lstStyle/>
          <a:p>
            <a:pPr>
              <a:defRPr/>
            </a:pPr>
            <a:fld id="{14F5E461-757D-49A3-8D8C-0A0D6463B304}" type="slidenum">
              <a:rPr lang="th-TH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th-TH" dirty="0">
              <a:solidFill>
                <a:prstClr val="black"/>
              </a:solidFill>
            </a:endParaRPr>
          </a:p>
        </p:txBody>
      </p:sp>
      <p:graphicFrame>
        <p:nvGraphicFramePr>
          <p:cNvPr id="3" name="แผนภูมิ 2">
            <a:extLst>
              <a:ext uri="{FF2B5EF4-FFF2-40B4-BE49-F238E27FC236}">
                <a16:creationId xmlns:a16="http://schemas.microsoft.com/office/drawing/2014/main" id="{CCDA15DD-C494-4FDF-AFDC-942BE29409D9}"/>
              </a:ext>
            </a:extLst>
          </p:cNvPr>
          <p:cNvGraphicFramePr>
            <a:graphicFrameLocks/>
          </p:cNvGraphicFramePr>
          <p:nvPr/>
        </p:nvGraphicFramePr>
        <p:xfrm>
          <a:off x="1703685" y="1529534"/>
          <a:ext cx="8784630" cy="481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C8CE33C5-64EE-4B2C-8E56-90BD7DA4A13B}"/>
              </a:ext>
            </a:extLst>
          </p:cNvPr>
          <p:cNvSpPr txBox="1"/>
          <p:nvPr/>
        </p:nvSpPr>
        <p:spPr>
          <a:xfrm>
            <a:off x="1524000" y="15796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กราฟแสดงผลการเบิกจ่ายงบประมาณโครงการยกระดับเศรษฐกิจและสังคมรายตำบลแบบบูรณาการ</a:t>
            </a:r>
          </a:p>
          <a:p>
            <a:pPr algn="ctr"/>
            <a:r>
              <a:rPr lang="th-TH" sz="2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 ตำบล 1 มหาวิทยาลัย) </a:t>
            </a:r>
          </a:p>
          <a:p>
            <a:pPr algn="ctr"/>
            <a:r>
              <a:rPr lang="th-TH" sz="2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คณะมนุษยศาสตร์และสังคมศาสตร์</a:t>
            </a:r>
          </a:p>
        </p:txBody>
      </p:sp>
    </p:spTree>
    <p:extLst>
      <p:ext uri="{BB962C8B-B14F-4D97-AF65-F5344CB8AC3E}">
        <p14:creationId xmlns:p14="http://schemas.microsoft.com/office/powerpoint/2010/main" val="1120199181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10128448" y="6492900"/>
            <a:ext cx="504056" cy="365125"/>
          </a:xfrm>
        </p:spPr>
        <p:txBody>
          <a:bodyPr/>
          <a:lstStyle/>
          <a:p>
            <a:pPr>
              <a:defRPr/>
            </a:pPr>
            <a:fld id="{14F5E461-757D-49A3-8D8C-0A0D6463B304}" type="slidenum">
              <a:rPr lang="th-TH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th-TH" dirty="0">
              <a:solidFill>
                <a:prstClr val="black"/>
              </a:solidFill>
            </a:endParaRPr>
          </a:p>
        </p:txBody>
      </p:sp>
      <p:graphicFrame>
        <p:nvGraphicFramePr>
          <p:cNvPr id="3" name="แผนภูมิ 2">
            <a:extLst>
              <a:ext uri="{FF2B5EF4-FFF2-40B4-BE49-F238E27FC236}">
                <a16:creationId xmlns:a16="http://schemas.microsoft.com/office/drawing/2014/main" id="{A19B290F-9D2F-40F4-8A98-DE6B85032DC7}"/>
              </a:ext>
            </a:extLst>
          </p:cNvPr>
          <p:cNvGraphicFramePr>
            <a:graphicFrameLocks/>
          </p:cNvGraphicFramePr>
          <p:nvPr/>
        </p:nvGraphicFramePr>
        <p:xfrm>
          <a:off x="1668380" y="1481406"/>
          <a:ext cx="8822122" cy="4928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A613CB8-6658-4956-A6C5-0C1414BBA64F}"/>
              </a:ext>
            </a:extLst>
          </p:cNvPr>
          <p:cNvSpPr txBox="1"/>
          <p:nvPr/>
        </p:nvSpPr>
        <p:spPr>
          <a:xfrm>
            <a:off x="1524000" y="15796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กราฟแสดงผลการเบิกจ่ายงบประมาณโครงการยกระดับเศรษฐกิจและสังคมรายตำบลแบบบูรณาการ</a:t>
            </a:r>
          </a:p>
          <a:p>
            <a:pPr algn="ctr"/>
            <a:r>
              <a:rPr lang="th-TH" sz="2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 ตำบล 1 มหาวิทยาลัย) </a:t>
            </a:r>
          </a:p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h-TH" sz="2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คณะวิทยาการจัดการ</a:t>
            </a:r>
          </a:p>
        </p:txBody>
      </p:sp>
    </p:spTree>
    <p:extLst>
      <p:ext uri="{BB962C8B-B14F-4D97-AF65-F5344CB8AC3E}">
        <p14:creationId xmlns:p14="http://schemas.microsoft.com/office/powerpoint/2010/main" val="1969839214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10128448" y="6492900"/>
            <a:ext cx="504056" cy="365125"/>
          </a:xfrm>
        </p:spPr>
        <p:txBody>
          <a:bodyPr/>
          <a:lstStyle/>
          <a:p>
            <a:pPr>
              <a:defRPr/>
            </a:pPr>
            <a:fld id="{14F5E461-757D-49A3-8D8C-0A0D6463B304}" type="slidenum">
              <a:rPr lang="th-TH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th-TH" dirty="0">
              <a:solidFill>
                <a:prstClr val="black"/>
              </a:solidFill>
            </a:endParaRPr>
          </a:p>
        </p:txBody>
      </p:sp>
      <p:graphicFrame>
        <p:nvGraphicFramePr>
          <p:cNvPr id="3" name="แผนภูมิ 2">
            <a:extLst>
              <a:ext uri="{FF2B5EF4-FFF2-40B4-BE49-F238E27FC236}">
                <a16:creationId xmlns:a16="http://schemas.microsoft.com/office/drawing/2014/main" id="{FBDFB6EB-6CC0-4657-AC12-B03152241C29}"/>
              </a:ext>
            </a:extLst>
          </p:cNvPr>
          <p:cNvGraphicFramePr>
            <a:graphicFrameLocks/>
          </p:cNvGraphicFramePr>
          <p:nvPr/>
        </p:nvGraphicFramePr>
        <p:xfrm>
          <a:off x="1654512" y="1384489"/>
          <a:ext cx="8849420" cy="502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7D4ABC3-CE0F-46A6-830F-7AEC33202EEE}"/>
              </a:ext>
            </a:extLst>
          </p:cNvPr>
          <p:cNvSpPr txBox="1"/>
          <p:nvPr/>
        </p:nvSpPr>
        <p:spPr>
          <a:xfrm>
            <a:off x="1524000" y="1098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กราฟแสดงผลการเบิกจ่ายงบประมาณโครงการยกระดับเศรษฐกิจและสังคมรายตำบลแบบบูรณาการ</a:t>
            </a:r>
          </a:p>
          <a:p>
            <a:pPr algn="ctr"/>
            <a:r>
              <a:rPr lang="th-TH" sz="2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 ตำบล 1 มหาวิทยาลัย) </a:t>
            </a:r>
          </a:p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h-TH" sz="2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คณะวิทยาศาสตร์และเทคโนโลยี</a:t>
            </a:r>
          </a:p>
        </p:txBody>
      </p:sp>
    </p:spTree>
    <p:extLst>
      <p:ext uri="{BB962C8B-B14F-4D97-AF65-F5344CB8AC3E}">
        <p14:creationId xmlns:p14="http://schemas.microsoft.com/office/powerpoint/2010/main" val="3046953254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10128448" y="6492900"/>
            <a:ext cx="504056" cy="365125"/>
          </a:xfrm>
        </p:spPr>
        <p:txBody>
          <a:bodyPr/>
          <a:lstStyle/>
          <a:p>
            <a:pPr>
              <a:defRPr/>
            </a:pPr>
            <a:fld id="{14F5E461-757D-49A3-8D8C-0A0D6463B304}" type="slidenum">
              <a:rPr lang="th-TH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051DAE71-7C8D-4F1C-A15D-3D09E40D5661}"/>
              </a:ext>
            </a:extLst>
          </p:cNvPr>
          <p:cNvSpPr txBox="1"/>
          <p:nvPr/>
        </p:nvSpPr>
        <p:spPr>
          <a:xfrm>
            <a:off x="1524000" y="1098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กราฟแสดงผลการเบิกจ่ายงบประมาณโครงการยกระดับเศรษฐกิจและสังคมรายตำบลแบบบูรณาการ</a:t>
            </a:r>
          </a:p>
          <a:p>
            <a:pPr algn="ctr"/>
            <a:r>
              <a:rPr lang="th-TH" sz="2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 ตำบล 1 มหาวิทยาลัย) </a:t>
            </a:r>
          </a:p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h-TH" sz="2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คณะเทคโนโลยีการเกษตร</a:t>
            </a:r>
          </a:p>
        </p:txBody>
      </p:sp>
      <p:graphicFrame>
        <p:nvGraphicFramePr>
          <p:cNvPr id="5" name="แผนภูมิ 4">
            <a:extLst>
              <a:ext uri="{FF2B5EF4-FFF2-40B4-BE49-F238E27FC236}">
                <a16:creationId xmlns:a16="http://schemas.microsoft.com/office/drawing/2014/main" id="{2B9B044F-52DF-44B6-8E71-B2DBCC96D812}"/>
              </a:ext>
            </a:extLst>
          </p:cNvPr>
          <p:cNvGraphicFramePr>
            <a:graphicFrameLocks/>
          </p:cNvGraphicFramePr>
          <p:nvPr/>
        </p:nvGraphicFramePr>
        <p:xfrm>
          <a:off x="1824789" y="1439466"/>
          <a:ext cx="8590548" cy="4961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9594830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template พี่แอ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งานนำเสนอ1" id="{C1F0BD02-2673-4C3D-B7F0-443977911B0B}" vid="{2A7677CD-D21E-435B-B30B-C509DBFC2690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พี่แอน</Template>
  <TotalTime>1285</TotalTime>
  <Words>1658</Words>
  <Application>Microsoft Office PowerPoint</Application>
  <PresentationFormat>แบบจอกว้าง</PresentationFormat>
  <Paragraphs>361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TH SarabunIT๙</vt:lpstr>
      <vt:lpstr>TH SarabunPSK</vt:lpstr>
      <vt:lpstr>Wingdings</vt:lpstr>
      <vt:lpstr>template พี่แอน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nim .</dc:creator>
  <cp:lastModifiedBy>Chanokyada</cp:lastModifiedBy>
  <cp:revision>69</cp:revision>
  <cp:lastPrinted>2021-08-20T02:21:44Z</cp:lastPrinted>
  <dcterms:created xsi:type="dcterms:W3CDTF">2021-06-18T02:19:17Z</dcterms:created>
  <dcterms:modified xsi:type="dcterms:W3CDTF">2021-08-20T03:11:01Z</dcterms:modified>
</cp:coreProperties>
</file>