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50" d="100"/>
          <a:sy n="150" d="100"/>
        </p:scale>
        <p:origin x="1512" y="-21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2D73-71E2-4E48-A746-8D276AB89951}" type="datetimeFigureOut">
              <a:rPr lang="th-TH" smtClean="0"/>
              <a:t>24/06/64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362-2A31-4485-A3F8-DDFD15718B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791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2D73-71E2-4E48-A746-8D276AB89951}" type="datetimeFigureOut">
              <a:rPr lang="th-TH" smtClean="0"/>
              <a:t>24/06/64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362-2A31-4485-A3F8-DDFD15718B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8296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2D73-71E2-4E48-A746-8D276AB89951}" type="datetimeFigureOut">
              <a:rPr lang="th-TH" smtClean="0"/>
              <a:t>24/06/64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362-2A31-4485-A3F8-DDFD15718B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6231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2D73-71E2-4E48-A746-8D276AB89951}" type="datetimeFigureOut">
              <a:rPr lang="th-TH" smtClean="0"/>
              <a:t>24/06/64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362-2A31-4485-A3F8-DDFD15718B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35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2D73-71E2-4E48-A746-8D276AB89951}" type="datetimeFigureOut">
              <a:rPr lang="th-TH" smtClean="0"/>
              <a:t>24/06/64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362-2A31-4485-A3F8-DDFD15718B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515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2D73-71E2-4E48-A746-8D276AB89951}" type="datetimeFigureOut">
              <a:rPr lang="th-TH" smtClean="0"/>
              <a:t>24/06/64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362-2A31-4485-A3F8-DDFD15718B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812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2D73-71E2-4E48-A746-8D276AB89951}" type="datetimeFigureOut">
              <a:rPr lang="th-TH" smtClean="0"/>
              <a:t>24/06/64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362-2A31-4485-A3F8-DDFD15718B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416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2D73-71E2-4E48-A746-8D276AB89951}" type="datetimeFigureOut">
              <a:rPr lang="th-TH" smtClean="0"/>
              <a:t>24/06/64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362-2A31-4485-A3F8-DDFD15718B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067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2D73-71E2-4E48-A746-8D276AB89951}" type="datetimeFigureOut">
              <a:rPr lang="th-TH" smtClean="0"/>
              <a:t>24/06/64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362-2A31-4485-A3F8-DDFD15718B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828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2D73-71E2-4E48-A746-8D276AB89951}" type="datetimeFigureOut">
              <a:rPr lang="th-TH" smtClean="0"/>
              <a:t>24/06/64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362-2A31-4485-A3F8-DDFD15718B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8581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2D73-71E2-4E48-A746-8D276AB89951}" type="datetimeFigureOut">
              <a:rPr lang="th-TH" smtClean="0"/>
              <a:t>24/06/64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362-2A31-4485-A3F8-DDFD15718B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94123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52D73-71E2-4E48-A746-8D276AB89951}" type="datetimeFigureOut">
              <a:rPr lang="th-TH" smtClean="0"/>
              <a:t>24/06/64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DF362-2A31-4485-A3F8-DDFD15718B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625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รูปแบบอิสระ: รูปร่าง 4">
            <a:extLst>
              <a:ext uri="{FF2B5EF4-FFF2-40B4-BE49-F238E27FC236}">
                <a16:creationId xmlns:a16="http://schemas.microsoft.com/office/drawing/2014/main" id="{7C3753D5-74E8-49B0-A53D-E03CA3855524}"/>
              </a:ext>
            </a:extLst>
          </p:cNvPr>
          <p:cNvSpPr/>
          <p:nvPr/>
        </p:nvSpPr>
        <p:spPr>
          <a:xfrm rot="10800000">
            <a:off x="-1" y="9385477"/>
            <a:ext cx="4413250" cy="526780"/>
          </a:xfrm>
          <a:custGeom>
            <a:avLst/>
            <a:gdLst>
              <a:gd name="connsiteX0" fmla="*/ 3566325 w 3566325"/>
              <a:gd name="connsiteY0" fmla="*/ 585845 h 585845"/>
              <a:gd name="connsiteX1" fmla="*/ 819925 w 3566325"/>
              <a:gd name="connsiteY1" fmla="*/ 585845 h 585845"/>
              <a:gd name="connsiteX2" fmla="*/ 0 w 3566325"/>
              <a:gd name="connsiteY2" fmla="*/ 0 h 585845"/>
              <a:gd name="connsiteX3" fmla="*/ 3566325 w 3566325"/>
              <a:gd name="connsiteY3" fmla="*/ 0 h 585845"/>
              <a:gd name="connsiteX4" fmla="*/ 3566325 w 3566325"/>
              <a:gd name="connsiteY4" fmla="*/ 585845 h 585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6325" h="585845">
                <a:moveTo>
                  <a:pt x="3566325" y="585845"/>
                </a:moveTo>
                <a:lnTo>
                  <a:pt x="819925" y="585845"/>
                </a:lnTo>
                <a:lnTo>
                  <a:pt x="0" y="0"/>
                </a:lnTo>
                <a:lnTo>
                  <a:pt x="3566325" y="0"/>
                </a:lnTo>
                <a:lnTo>
                  <a:pt x="3566325" y="585845"/>
                </a:lnTo>
                <a:close/>
              </a:path>
            </a:pathLst>
          </a:custGeom>
          <a:solidFill>
            <a:srgbClr val="286D80"/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no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  <a:sym typeface="Calibri"/>
            </a:endParaRPr>
          </a:p>
        </p:txBody>
      </p:sp>
      <p:pic>
        <p:nvPicPr>
          <p:cNvPr id="9" name="รูปภาพ 1" descr="รูปภาพ 1">
            <a:extLst>
              <a:ext uri="{FF2B5EF4-FFF2-40B4-BE49-F238E27FC236}">
                <a16:creationId xmlns:a16="http://schemas.microsoft.com/office/drawing/2014/main" id="{BF12B578-9C23-4E9D-A7CB-85ACE404A5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2350" y="191936"/>
            <a:ext cx="721946" cy="88255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10" name="รูปภาพ 2" descr="รูปภาพ 2">
            <a:extLst>
              <a:ext uri="{FF2B5EF4-FFF2-40B4-BE49-F238E27FC236}">
                <a16:creationId xmlns:a16="http://schemas.microsoft.com/office/drawing/2014/main" id="{0DA8086D-5B1F-485B-8D46-BF73C6A74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6020" y="240685"/>
            <a:ext cx="972211" cy="801316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11" name="รูปภาพ 3" descr="รูปภาพ 3">
            <a:extLst>
              <a:ext uri="{FF2B5EF4-FFF2-40B4-BE49-F238E27FC236}">
                <a16:creationId xmlns:a16="http://schemas.microsoft.com/office/drawing/2014/main" id="{68FF3FFE-8581-4461-BC5C-81413A0E9F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5415" y="168639"/>
            <a:ext cx="921379" cy="921381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12" name="TextBox 7">
            <a:extLst>
              <a:ext uri="{FF2B5EF4-FFF2-40B4-BE49-F238E27FC236}">
                <a16:creationId xmlns:a16="http://schemas.microsoft.com/office/drawing/2014/main" id="{BB8C9CF0-A6D5-4EE1-9D3C-D8B266EBF558}"/>
              </a:ext>
            </a:extLst>
          </p:cNvPr>
          <p:cNvSpPr txBox="1"/>
          <p:nvPr/>
        </p:nvSpPr>
        <p:spPr>
          <a:xfrm>
            <a:off x="1663481" y="1656718"/>
            <a:ext cx="3713512" cy="4154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 numCol="1" anchor="t">
            <a:spAutoFit/>
          </a:bodyPr>
          <a:lstStyle>
            <a:lvl1pPr>
              <a:defRPr sz="2400">
                <a:solidFill>
                  <a:srgbClr val="215968"/>
                </a:solidFill>
                <a:latin typeface="PSL Kanda Extra"/>
                <a:ea typeface="PSL Kanda Extra"/>
                <a:cs typeface="PSL Kanda Extra"/>
                <a:sym typeface="PSL Kanda Extra"/>
              </a:defRPr>
            </a:lvl1pPr>
          </a:lstStyle>
          <a:p>
            <a:pPr marL="0" marR="0" lvl="0" indent="0" algn="ctr" defTabSz="914400" rtl="0" eaLnBrk="1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PSL Kanda Extra"/>
              </a:rPr>
              <a:t>ตำบลวังยาง อำเภอคลอง</a:t>
            </a:r>
            <a:r>
              <a:rPr kumimoji="0" lang="th-TH" sz="2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PSL Kanda Extra"/>
              </a:rPr>
              <a:t>ขลุง</a:t>
            </a:r>
            <a:r>
              <a:rPr kumimoji="0" lang="th-TH" sz="2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PSL Kanda Extra"/>
              </a:rPr>
              <a:t> จังหวัดกำแพงเพชร</a:t>
            </a:r>
          </a:p>
        </p:txBody>
      </p:sp>
      <p:sp>
        <p:nvSpPr>
          <p:cNvPr id="16" name="สี่เหลี่ยมผืนผ้า 15">
            <a:extLst>
              <a:ext uri="{FF2B5EF4-FFF2-40B4-BE49-F238E27FC236}">
                <a16:creationId xmlns:a16="http://schemas.microsoft.com/office/drawing/2014/main" id="{CB615357-3317-4891-BA9C-2B45C8C78942}"/>
              </a:ext>
            </a:extLst>
          </p:cNvPr>
          <p:cNvSpPr/>
          <p:nvPr/>
        </p:nvSpPr>
        <p:spPr>
          <a:xfrm>
            <a:off x="3509093" y="2371649"/>
            <a:ext cx="3219176" cy="365089"/>
          </a:xfrm>
          <a:prstGeom prst="rect">
            <a:avLst/>
          </a:prstGeom>
          <a:solidFill>
            <a:srgbClr val="006668"/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72000" rIns="45718" bIns="45718" numCol="1" spcCol="38100" rtlCol="0" anchor="ctr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โจทย์ปัญหา/การพัฒนาพื้นที่</a:t>
            </a:r>
          </a:p>
        </p:txBody>
      </p:sp>
      <p:pic>
        <p:nvPicPr>
          <p:cNvPr id="17" name="Picture 6">
            <a:extLst>
              <a:ext uri="{FF2B5EF4-FFF2-40B4-BE49-F238E27FC236}">
                <a16:creationId xmlns:a16="http://schemas.microsoft.com/office/drawing/2014/main" id="{AD6A577C-B4C6-44E3-9407-59F35F18E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028" y="2353944"/>
            <a:ext cx="616578" cy="344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สี่เหลี่ยมผืนผ้า 20">
            <a:extLst>
              <a:ext uri="{FF2B5EF4-FFF2-40B4-BE49-F238E27FC236}">
                <a16:creationId xmlns:a16="http://schemas.microsoft.com/office/drawing/2014/main" id="{550AF8B6-0991-4790-A7A9-34EA76054534}"/>
              </a:ext>
            </a:extLst>
          </p:cNvPr>
          <p:cNvSpPr/>
          <p:nvPr/>
        </p:nvSpPr>
        <p:spPr>
          <a:xfrm>
            <a:off x="162566" y="2369206"/>
            <a:ext cx="3121971" cy="334311"/>
          </a:xfrm>
          <a:prstGeom prst="rect">
            <a:avLst/>
          </a:prstGeom>
          <a:solidFill>
            <a:srgbClr val="006668"/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72000" rIns="45718" bIns="45718" numCol="1" spcCol="38100" rtlCol="0" anchor="ctr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ข้อมูลศักยภาพตำบล</a:t>
            </a:r>
          </a:p>
        </p:txBody>
      </p:sp>
      <p:sp>
        <p:nvSpPr>
          <p:cNvPr id="22" name="Home">
            <a:extLst>
              <a:ext uri="{FF2B5EF4-FFF2-40B4-BE49-F238E27FC236}">
                <a16:creationId xmlns:a16="http://schemas.microsoft.com/office/drawing/2014/main" id="{363E9CE7-DF9D-473D-91E0-78DCAE8E5D6F}"/>
              </a:ext>
            </a:extLst>
          </p:cNvPr>
          <p:cNvSpPr/>
          <p:nvPr/>
        </p:nvSpPr>
        <p:spPr>
          <a:xfrm>
            <a:off x="195432" y="2352682"/>
            <a:ext cx="331340" cy="2967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11938"/>
                </a:lnTo>
                <a:lnTo>
                  <a:pt x="3392" y="11938"/>
                </a:lnTo>
                <a:lnTo>
                  <a:pt x="3392" y="21600"/>
                </a:lnTo>
                <a:lnTo>
                  <a:pt x="8837" y="21600"/>
                </a:lnTo>
                <a:lnTo>
                  <a:pt x="8837" y="13819"/>
                </a:lnTo>
                <a:lnTo>
                  <a:pt x="12694" y="13819"/>
                </a:lnTo>
                <a:lnTo>
                  <a:pt x="12694" y="21600"/>
                </a:lnTo>
                <a:lnTo>
                  <a:pt x="18160" y="21600"/>
                </a:lnTo>
                <a:lnTo>
                  <a:pt x="18160" y="11938"/>
                </a:lnTo>
                <a:lnTo>
                  <a:pt x="21600" y="11938"/>
                </a:lnTo>
                <a:lnTo>
                  <a:pt x="18160" y="8135"/>
                </a:lnTo>
                <a:lnTo>
                  <a:pt x="18160" y="3553"/>
                </a:lnTo>
                <a:lnTo>
                  <a:pt x="16218" y="3553"/>
                </a:lnTo>
                <a:lnTo>
                  <a:pt x="16218" y="5984"/>
                </a:lnTo>
                <a:lnTo>
                  <a:pt x="10800" y="0"/>
                </a:lnTo>
                <a:close/>
              </a:path>
            </a:pathLst>
          </a:custGeom>
          <a:solidFill>
            <a:srgbClr val="FF9300"/>
          </a:solidFill>
          <a:ln w="12700">
            <a:solidFill>
              <a:srgbClr val="FFFFFF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pic>
        <p:nvPicPr>
          <p:cNvPr id="23" name="รูปภาพ 22">
            <a:extLst>
              <a:ext uri="{FF2B5EF4-FFF2-40B4-BE49-F238E27FC236}">
                <a16:creationId xmlns:a16="http://schemas.microsoft.com/office/drawing/2014/main" id="{CAB7BBA8-FB57-4C15-BBEF-2F35205A047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3373" y="1050603"/>
            <a:ext cx="5199899" cy="591313"/>
          </a:xfrm>
          <a:prstGeom prst="rect">
            <a:avLst/>
          </a:prstGeom>
        </p:spPr>
      </p:pic>
      <p:sp>
        <p:nvSpPr>
          <p:cNvPr id="24" name="กล่องข้อความ 23">
            <a:extLst>
              <a:ext uri="{FF2B5EF4-FFF2-40B4-BE49-F238E27FC236}">
                <a16:creationId xmlns:a16="http://schemas.microsoft.com/office/drawing/2014/main" id="{3AACD700-693A-442D-B582-49B2C19A7900}"/>
              </a:ext>
            </a:extLst>
          </p:cNvPr>
          <p:cNvSpPr txBox="1"/>
          <p:nvPr/>
        </p:nvSpPr>
        <p:spPr>
          <a:xfrm>
            <a:off x="106744" y="2691022"/>
            <a:ext cx="3084089" cy="21544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     </a:t>
            </a:r>
            <a:r>
              <a: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ตำบลสร้างค้อ อำเภอภูพาน จังหวัดสกลนคร เป็น</a:t>
            </a:r>
            <a:r>
              <a:rPr kumimoji="0" lang="th-TH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ตำบลที่อยู่รอด </a:t>
            </a:r>
            <a:br>
              <a: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</a:br>
            <a:r>
              <a:rPr kumimoji="0" lang="th-TH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บรรลุ 9 เป้าหมาย </a:t>
            </a:r>
            <a:r>
              <a: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ดังนี้</a:t>
            </a:r>
            <a:br>
              <a: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</a:br>
            <a:r>
              <a:rPr kumimoji="0" lang="th-TH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เป้าหมายที่ 1 </a:t>
            </a:r>
            <a:r>
              <a: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องค์กรชุมชน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 </a:t>
            </a:r>
            <a:r>
              <a: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ตำบลมีสมรรถนะในการจัดการสูง</a:t>
            </a:r>
            <a:br>
              <a: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</a:br>
            <a:r>
              <a:rPr kumimoji="0" lang="th-TH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เป้าหมายที่ 2 </a:t>
            </a:r>
            <a:r>
              <a: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การจัดสรรทรัพยากรอย่างเป็นรรม</a:t>
            </a:r>
            <a:br>
              <a: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</a:br>
            <a:r>
              <a:rPr kumimoji="0" lang="th-TH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เป้าหมายที่ 8 </a:t>
            </a:r>
            <a:r>
              <a: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การฝึกอบรมทักษะอาชีพ</a:t>
            </a:r>
            <a:br>
              <a: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</a:br>
            <a:r>
              <a:rPr kumimoji="0" lang="th-TH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เป้าหมายที่ 9 </a:t>
            </a:r>
            <a:r>
              <a: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การจัดโครงสร้างพื้นฐาน</a:t>
            </a:r>
            <a:br>
              <a: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</a:br>
            <a:r>
              <a:rPr kumimoji="0" lang="th-TH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เป้าหมายที่ 10 </a:t>
            </a:r>
            <a:r>
              <a: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ตำบลปลอดภัย</a:t>
            </a:r>
            <a:br>
              <a: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</a:br>
            <a:r>
              <a:rPr kumimoji="0" lang="th-TH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เป้าหมายที่ 12 </a:t>
            </a:r>
            <a:r>
              <a: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ระบบสุขภาพตำบล</a:t>
            </a:r>
            <a:br>
              <a: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</a:br>
            <a:r>
              <a:rPr kumimoji="0" lang="th-TH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เป้าหมายที่ 14 </a:t>
            </a:r>
            <a:r>
              <a: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ระบบความยุติธรรมชุมชน</a:t>
            </a:r>
            <a:br>
              <a: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</a:br>
            <a:r>
              <a:rPr kumimoji="0" lang="th-TH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เป้าหมายที่ 15 </a:t>
            </a:r>
            <a:r>
              <a: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ระบบสื่อสารชุมชน</a:t>
            </a:r>
            <a:br>
              <a: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</a:br>
            <a:r>
              <a:rPr kumimoji="0" lang="th-TH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เป้าหมายที่ 16 </a:t>
            </a:r>
            <a:r>
              <a: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ตำบลทำความดี</a:t>
            </a:r>
            <a:endParaRPr kumimoji="0" lang="th-TH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  <a:sym typeface="Calibri"/>
            </a:endParaRPr>
          </a:p>
        </p:txBody>
      </p:sp>
      <p:sp>
        <p:nvSpPr>
          <p:cNvPr id="25" name="กล่องข้อความ 24">
            <a:extLst>
              <a:ext uri="{FF2B5EF4-FFF2-40B4-BE49-F238E27FC236}">
                <a16:creationId xmlns:a16="http://schemas.microsoft.com/office/drawing/2014/main" id="{7E76BAA9-AA00-4727-A50C-4FD03072118F}"/>
              </a:ext>
            </a:extLst>
          </p:cNvPr>
          <p:cNvSpPr txBox="1"/>
          <p:nvPr/>
        </p:nvSpPr>
        <p:spPr>
          <a:xfrm>
            <a:off x="3678096" y="2780925"/>
            <a:ext cx="3084089" cy="15696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1. พัฒนาชุมชนให้มีสมรรถนะสูง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2. </a:t>
            </a:r>
            <a:r>
              <a:rPr lang="th-TH" sz="1200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ช่วยให้เกิดการจัดการทรัพยากรอย่างเป็นระบบ</a:t>
            </a:r>
            <a:endParaRPr kumimoji="0" lang="th-TH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  <a:sym typeface="Calibri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3. ช่วยให้สามารถวิเคราะห์วิสาหกิจชุมชนและสถาบันการเงินชุมชน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4. </a:t>
            </a:r>
            <a:r>
              <a:rPr lang="th-TH" sz="1200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ช่วยในการสร้างสัมมาชีพในพื้นที่</a:t>
            </a:r>
            <a:endParaRPr kumimoji="0" lang="th-TH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  <a:sym typeface="Calibri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5. ช่วยจัดการวิสาหกิจในชุมชน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6. ฝึกอบรมทักษะอาชีพ</a:t>
            </a:r>
            <a:br>
              <a: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</a:br>
            <a:r>
              <a: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7. พัฒนาคุณภาพกลุ่มเปราะบาง</a:t>
            </a:r>
            <a:br>
              <a: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</a:br>
            <a:r>
              <a:rPr kumimoji="0" lang="th-TH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8. พัฒนาระบบสุขภาพในพื้นที่</a:t>
            </a:r>
          </a:p>
        </p:txBody>
      </p:sp>
      <p:pic>
        <p:nvPicPr>
          <p:cNvPr id="26" name="รูปภาพ 25">
            <a:extLst>
              <a:ext uri="{FF2B5EF4-FFF2-40B4-BE49-F238E27FC236}">
                <a16:creationId xmlns:a16="http://schemas.microsoft.com/office/drawing/2014/main" id="{00254120-D0AC-4EA1-807E-64A944F7097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550" y="9591473"/>
            <a:ext cx="1512768" cy="268062"/>
          </a:xfrm>
          <a:prstGeom prst="rect">
            <a:avLst/>
          </a:prstGeom>
        </p:spPr>
      </p:pic>
      <p:pic>
        <p:nvPicPr>
          <p:cNvPr id="28" name="รูปภาพ 27">
            <a:extLst>
              <a:ext uri="{FF2B5EF4-FFF2-40B4-BE49-F238E27FC236}">
                <a16:creationId xmlns:a16="http://schemas.microsoft.com/office/drawing/2014/main" id="{22384424-ED22-47ED-BB08-694852C9E04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168" y="6033248"/>
            <a:ext cx="2243893" cy="491236"/>
          </a:xfrm>
          <a:prstGeom prst="rect">
            <a:avLst/>
          </a:prstGeom>
        </p:spPr>
      </p:pic>
      <p:sp>
        <p:nvSpPr>
          <p:cNvPr id="29" name="กล่องข้อความ 28">
            <a:extLst>
              <a:ext uri="{FF2B5EF4-FFF2-40B4-BE49-F238E27FC236}">
                <a16:creationId xmlns:a16="http://schemas.microsoft.com/office/drawing/2014/main" id="{A9C42558-9FF3-4CF2-B97C-359E2BF5520E}"/>
              </a:ext>
            </a:extLst>
          </p:cNvPr>
          <p:cNvSpPr txBox="1"/>
          <p:nvPr/>
        </p:nvSpPr>
        <p:spPr>
          <a:xfrm>
            <a:off x="4838762" y="6026772"/>
            <a:ext cx="1969906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ผลลัพธ์ที่จะเกิดขึ้น</a:t>
            </a:r>
          </a:p>
        </p:txBody>
      </p:sp>
      <p:pic>
        <p:nvPicPr>
          <p:cNvPr id="30" name="รูปภาพ 29">
            <a:extLst>
              <a:ext uri="{FF2B5EF4-FFF2-40B4-BE49-F238E27FC236}">
                <a16:creationId xmlns:a16="http://schemas.microsoft.com/office/drawing/2014/main" id="{25FD13B3-5F25-4055-BA43-DDFD98E6347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65" y="4941007"/>
            <a:ext cx="1450879" cy="967252"/>
          </a:xfrm>
          <a:prstGeom prst="rect">
            <a:avLst/>
          </a:prstGeom>
        </p:spPr>
      </p:pic>
      <p:pic>
        <p:nvPicPr>
          <p:cNvPr id="32" name="รูปภาพ 31">
            <a:extLst>
              <a:ext uri="{FF2B5EF4-FFF2-40B4-BE49-F238E27FC236}">
                <a16:creationId xmlns:a16="http://schemas.microsoft.com/office/drawing/2014/main" id="{9C339F2F-794D-49B7-B6AA-77106D2716F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168" y="4966460"/>
            <a:ext cx="1692982" cy="967253"/>
          </a:xfrm>
          <a:prstGeom prst="rect">
            <a:avLst/>
          </a:prstGeom>
        </p:spPr>
      </p:pic>
      <p:sp>
        <p:nvSpPr>
          <p:cNvPr id="36" name="กล่องข้อความ 35">
            <a:extLst>
              <a:ext uri="{FF2B5EF4-FFF2-40B4-BE49-F238E27FC236}">
                <a16:creationId xmlns:a16="http://schemas.microsoft.com/office/drawing/2014/main" id="{5F9B33EB-A7DF-4761-992A-7DB177ECD649}"/>
              </a:ext>
            </a:extLst>
          </p:cNvPr>
          <p:cNvSpPr txBox="1"/>
          <p:nvPr/>
        </p:nvSpPr>
        <p:spPr>
          <a:xfrm>
            <a:off x="4398848" y="6287854"/>
            <a:ext cx="2432201" cy="23390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R="0" lvl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h-TH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1. เชิงปริมาณ</a:t>
            </a:r>
          </a:p>
          <a:p>
            <a:pPr marL="285750" marR="0" lvl="0" indent="-28575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h-TH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รายได้ของชุมชน/กลุ่มอาชีพเพิ่มขึ้นหลังจากเข้าโครงการร้อยละ 5</a:t>
            </a:r>
          </a:p>
          <a:p>
            <a:pPr marL="285750" marR="0" lvl="0" indent="-28575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th-TH" sz="1200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ต้นทุนการผลิตลดลง ร้อยละ 10</a:t>
            </a:r>
          </a:p>
          <a:p>
            <a:pPr marL="285750" marR="0" lvl="0" indent="-28575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h-TH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จำนวนเครือข่ายความร่วมมือ อย่างน้อย 3 เครือข่าย</a:t>
            </a:r>
          </a:p>
          <a:p>
            <a:pPr marL="285750" marR="0" lvl="0" indent="-28575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th-TH" sz="1200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ผลิตภัณฑ์ของชุมชนได้รับการยกระดับ</a:t>
            </a:r>
            <a:br>
              <a:rPr lang="th-TH" sz="1200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</a:br>
            <a:r>
              <a:rPr lang="th-TH" sz="1200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อย่างน้อย 1 ผลิตภัณฑ์</a:t>
            </a:r>
          </a:p>
          <a:p>
            <a:pPr marL="285750" marR="0" lvl="0" indent="-28575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h-TH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มูลค่าการจำนายผลิตภัณฑ์เพิ่มขึ้นร้อยละ 5</a:t>
            </a:r>
          </a:p>
          <a:p>
            <a:pPr marL="285750" marR="0" lvl="0" indent="-28575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th-TH" sz="1200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เกิดศูนย์เรียนรู้เศรษฐกิจพอเพียง</a:t>
            </a:r>
          </a:p>
          <a:p>
            <a:pPr marR="0" lvl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h-TH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2. เชิงคุณภาพ</a:t>
            </a:r>
          </a:p>
          <a:p>
            <a:pPr marL="171450" marR="0" lvl="0" indent="-17145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th-TH" sz="1200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ประชาชนมีคุณภาพชีวิตดีขึ้น ร้อยละ 3</a:t>
            </a:r>
          </a:p>
          <a:p>
            <a:pPr marL="171450" marR="0" lvl="0" indent="-17145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h-TH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ความพึงพอใจในการจัดก</a:t>
            </a:r>
            <a:r>
              <a:rPr lang="th-TH" sz="1200" kern="0" dirty="0" err="1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ิจ</a:t>
            </a:r>
            <a:r>
              <a:rPr lang="th-TH" sz="1200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กรรมร้อยละ 80</a:t>
            </a:r>
            <a:endParaRPr kumimoji="0" lang="th-TH" sz="1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  <a:sym typeface="Calibri"/>
            </a:endParaRPr>
          </a:p>
        </p:txBody>
      </p:sp>
      <p:sp>
        <p:nvSpPr>
          <p:cNvPr id="37" name="กล่องข้อความ 36">
            <a:extLst>
              <a:ext uri="{FF2B5EF4-FFF2-40B4-BE49-F238E27FC236}">
                <a16:creationId xmlns:a16="http://schemas.microsoft.com/office/drawing/2014/main" id="{BB5FBD9C-2EAE-4C31-9A3C-4B682F538989}"/>
              </a:ext>
            </a:extLst>
          </p:cNvPr>
          <p:cNvSpPr txBox="1"/>
          <p:nvPr/>
        </p:nvSpPr>
        <p:spPr>
          <a:xfrm>
            <a:off x="0" y="9398609"/>
            <a:ext cx="2048517" cy="4801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  <a:sym typeface="Calibri"/>
              </a:rPr>
              <a:t>ประธานตำบล</a:t>
            </a:r>
            <a:br>
              <a:rPr kumimoji="0" lang="th-TH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  <a:sym typeface="Calibri"/>
              </a:rPr>
            </a:br>
            <a:r>
              <a:rPr kumimoji="0" lang="th-TH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  <a:sym typeface="Calibri"/>
              </a:rPr>
              <a:t>ชื่อ – สกุล     โทรศัพท์ 09 8888 8888</a:t>
            </a:r>
            <a:endParaRPr kumimoji="0" lang="th-TH" sz="1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  <a:sym typeface="Calibri"/>
            </a:endParaRPr>
          </a:p>
        </p:txBody>
      </p:sp>
      <p:pic>
        <p:nvPicPr>
          <p:cNvPr id="38" name="รูปภาพ 37">
            <a:extLst>
              <a:ext uri="{FF2B5EF4-FFF2-40B4-BE49-F238E27FC236}">
                <a16:creationId xmlns:a16="http://schemas.microsoft.com/office/drawing/2014/main" id="{BEF20EA5-8A06-4223-B812-15C7728420C4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9" t="26973" r="4292" b="10287"/>
          <a:stretch/>
        </p:blipFill>
        <p:spPr>
          <a:xfrm>
            <a:off x="1735703" y="4958586"/>
            <a:ext cx="1749664" cy="991318"/>
          </a:xfrm>
          <a:prstGeom prst="rect">
            <a:avLst/>
          </a:prstGeom>
        </p:spPr>
      </p:pic>
      <p:sp>
        <p:nvSpPr>
          <p:cNvPr id="45" name="ลูกศร: ลง 44">
            <a:extLst>
              <a:ext uri="{FF2B5EF4-FFF2-40B4-BE49-F238E27FC236}">
                <a16:creationId xmlns:a16="http://schemas.microsoft.com/office/drawing/2014/main" id="{1A651A33-A653-4339-BF66-29C01C6DB434}"/>
              </a:ext>
            </a:extLst>
          </p:cNvPr>
          <p:cNvSpPr/>
          <p:nvPr/>
        </p:nvSpPr>
        <p:spPr>
          <a:xfrm>
            <a:off x="3091637" y="3939755"/>
            <a:ext cx="192568" cy="206765"/>
          </a:xfrm>
          <a:prstGeom prst="downArrow">
            <a:avLst/>
          </a:prstGeom>
          <a:solidFill>
            <a:srgbClr val="FF3300"/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  <a:sym typeface="Calibri"/>
            </a:endParaRPr>
          </a:p>
        </p:txBody>
      </p:sp>
      <p:sp>
        <p:nvSpPr>
          <p:cNvPr id="46" name="สี่เหลี่ยมผืนผ้า: มุมมน 45">
            <a:extLst>
              <a:ext uri="{FF2B5EF4-FFF2-40B4-BE49-F238E27FC236}">
                <a16:creationId xmlns:a16="http://schemas.microsoft.com/office/drawing/2014/main" id="{CB870F80-C29E-4401-9CC4-B3D708E86153}"/>
              </a:ext>
            </a:extLst>
          </p:cNvPr>
          <p:cNvSpPr/>
          <p:nvPr/>
        </p:nvSpPr>
        <p:spPr>
          <a:xfrm>
            <a:off x="2643529" y="4233202"/>
            <a:ext cx="1088784" cy="346686"/>
          </a:xfrm>
          <a:prstGeom prst="roundRect">
            <a:avLst/>
          </a:prstGeom>
          <a:solidFill>
            <a:srgbClr val="FFC000"/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36000" rIns="45718" bIns="0" numCol="1" spcCol="38100" rtlCol="0" anchor="ctr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ภาคีเครือข่าย</a:t>
            </a:r>
          </a:p>
        </p:txBody>
      </p:sp>
      <p:pic>
        <p:nvPicPr>
          <p:cNvPr id="49" name="รูปภาพ 48">
            <a:extLst>
              <a:ext uri="{FF2B5EF4-FFF2-40B4-BE49-F238E27FC236}">
                <a16:creationId xmlns:a16="http://schemas.microsoft.com/office/drawing/2014/main" id="{B3B957F0-CC83-4C33-AAEB-EFCE170B9D7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8" b="3388"/>
          <a:stretch/>
        </p:blipFill>
        <p:spPr>
          <a:xfrm>
            <a:off x="3520237" y="4953000"/>
            <a:ext cx="782465" cy="972592"/>
          </a:xfrm>
          <a:prstGeom prst="rect">
            <a:avLst/>
          </a:prstGeom>
        </p:spPr>
      </p:pic>
      <p:sp>
        <p:nvSpPr>
          <p:cNvPr id="52" name="วงรี 51">
            <a:extLst>
              <a:ext uri="{FF2B5EF4-FFF2-40B4-BE49-F238E27FC236}">
                <a16:creationId xmlns:a16="http://schemas.microsoft.com/office/drawing/2014/main" id="{0A38AF6D-0B17-4CDB-A3A3-18B9813E79E0}"/>
              </a:ext>
            </a:extLst>
          </p:cNvPr>
          <p:cNvSpPr/>
          <p:nvPr/>
        </p:nvSpPr>
        <p:spPr>
          <a:xfrm>
            <a:off x="144744" y="6428637"/>
            <a:ext cx="305207" cy="30520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25400" dist="25400" dir="5400000" algn="ctr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1</a:t>
            </a:r>
          </a:p>
        </p:txBody>
      </p:sp>
      <p:pic>
        <p:nvPicPr>
          <p:cNvPr id="55" name="รูปภาพ 54">
            <a:extLst>
              <a:ext uri="{FF2B5EF4-FFF2-40B4-BE49-F238E27FC236}">
                <a16:creationId xmlns:a16="http://schemas.microsoft.com/office/drawing/2014/main" id="{29AEE185-9038-4853-A728-60579A52DD4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2" y="5937271"/>
            <a:ext cx="2044942" cy="403882"/>
          </a:xfrm>
          <a:prstGeom prst="rect">
            <a:avLst/>
          </a:prstGeom>
        </p:spPr>
      </p:pic>
      <p:sp>
        <p:nvSpPr>
          <p:cNvPr id="56" name="กล่องข้อความ 55">
            <a:extLst>
              <a:ext uri="{FF2B5EF4-FFF2-40B4-BE49-F238E27FC236}">
                <a16:creationId xmlns:a16="http://schemas.microsoft.com/office/drawing/2014/main" id="{845D9E85-6396-4027-9C10-E5DB4DA4227C}"/>
              </a:ext>
            </a:extLst>
          </p:cNvPr>
          <p:cNvSpPr txBox="1"/>
          <p:nvPr/>
        </p:nvSpPr>
        <p:spPr>
          <a:xfrm>
            <a:off x="369271" y="5904129"/>
            <a:ext cx="1795248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กิจกรรมการพัฒนาพื้นที่</a:t>
            </a:r>
          </a:p>
        </p:txBody>
      </p:sp>
      <p:pic>
        <p:nvPicPr>
          <p:cNvPr id="68" name="รูปภาพ 67">
            <a:extLst>
              <a:ext uri="{FF2B5EF4-FFF2-40B4-BE49-F238E27FC236}">
                <a16:creationId xmlns:a16="http://schemas.microsoft.com/office/drawing/2014/main" id="{107BD00E-20AA-4D3D-A837-CA8D1E62EAC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720" y="5125385"/>
            <a:ext cx="454975" cy="511847"/>
          </a:xfrm>
          <a:prstGeom prst="rect">
            <a:avLst/>
          </a:prstGeom>
        </p:spPr>
      </p:pic>
      <p:sp>
        <p:nvSpPr>
          <p:cNvPr id="72" name="วงรี 71">
            <a:extLst>
              <a:ext uri="{FF2B5EF4-FFF2-40B4-BE49-F238E27FC236}">
                <a16:creationId xmlns:a16="http://schemas.microsoft.com/office/drawing/2014/main" id="{22FA366B-5235-4B25-9BD9-0E0CE428E1EE}"/>
              </a:ext>
            </a:extLst>
          </p:cNvPr>
          <p:cNvSpPr/>
          <p:nvPr/>
        </p:nvSpPr>
        <p:spPr>
          <a:xfrm>
            <a:off x="2677874" y="2861760"/>
            <a:ext cx="991187" cy="104962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bIns="0" rtlCol="0" anchor="ctr"/>
          <a:lstStyle/>
          <a:p>
            <a:pPr marL="0" marR="0" lvl="0" indent="0" algn="ctr" defTabSz="9144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ขั้นตอน</a:t>
            </a:r>
          </a:p>
          <a:p>
            <a:pPr marL="0" marR="0" lvl="0" indent="0" algn="ctr" defTabSz="9144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การออกแบบ</a:t>
            </a:r>
          </a:p>
          <a:p>
            <a:pPr marL="0" marR="0" lvl="0" indent="0" algn="ctr" defTabSz="9144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การพัฒนา</a:t>
            </a:r>
          </a:p>
          <a:p>
            <a:pPr marL="0" marR="0" lvl="0" indent="0" algn="ctr" defTabSz="9144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พื้นที่</a:t>
            </a:r>
            <a:endParaRPr kumimoji="0" lang="th-TH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  <a:sym typeface="Calibri"/>
            </a:endParaRPr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40214F28-3453-416A-8F6F-B941B6F7DF39}"/>
              </a:ext>
            </a:extLst>
          </p:cNvPr>
          <p:cNvSpPr txBox="1"/>
          <p:nvPr/>
        </p:nvSpPr>
        <p:spPr>
          <a:xfrm>
            <a:off x="893373" y="4672879"/>
            <a:ext cx="531424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5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เทศบาลตำบลวังยาง</a:t>
            </a:r>
            <a:r>
              <a:rPr lang="en-US" sz="15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15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อบต.วังยาง</a:t>
            </a:r>
            <a:r>
              <a:rPr lang="en-US" sz="15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15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กำนันตำบลวังยาง</a:t>
            </a:r>
            <a:r>
              <a:rPr lang="en-US" sz="15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15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ผู้ใหญ่บ้าน</a:t>
            </a:r>
            <a:r>
              <a:rPr lang="en-US" sz="15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15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สาธารณสุขชุมชนม</a:t>
            </a:r>
            <a:r>
              <a:rPr lang="en-US" sz="15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15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วัด</a:t>
            </a:r>
            <a:r>
              <a:rPr lang="en-US" sz="15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15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โรงเรียน</a:t>
            </a:r>
          </a:p>
        </p:txBody>
      </p:sp>
      <p:sp>
        <p:nvSpPr>
          <p:cNvPr id="3" name="แผนผังลําดับงาน: กระบวนการ 2">
            <a:extLst>
              <a:ext uri="{FF2B5EF4-FFF2-40B4-BE49-F238E27FC236}">
                <a16:creationId xmlns:a16="http://schemas.microsoft.com/office/drawing/2014/main" id="{DEC21AC8-57E2-463E-9774-E8D7DC972D3F}"/>
              </a:ext>
            </a:extLst>
          </p:cNvPr>
          <p:cNvSpPr/>
          <p:nvPr/>
        </p:nvSpPr>
        <p:spPr>
          <a:xfrm>
            <a:off x="65850" y="6329758"/>
            <a:ext cx="1966149" cy="2975036"/>
          </a:xfrm>
          <a:prstGeom prst="flowChart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3" name="แผนผังลําดับงาน: กระบวนการ 72">
            <a:extLst>
              <a:ext uri="{FF2B5EF4-FFF2-40B4-BE49-F238E27FC236}">
                <a16:creationId xmlns:a16="http://schemas.microsoft.com/office/drawing/2014/main" id="{9BC8C584-76D6-4205-8E16-446240AE1588}"/>
              </a:ext>
            </a:extLst>
          </p:cNvPr>
          <p:cNvSpPr/>
          <p:nvPr/>
        </p:nvSpPr>
        <p:spPr>
          <a:xfrm>
            <a:off x="2021127" y="6336494"/>
            <a:ext cx="2143408" cy="2988023"/>
          </a:xfrm>
          <a:prstGeom prst="flowChartProcess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" name="กล่องข้อความ 39">
            <a:extLst>
              <a:ext uri="{FF2B5EF4-FFF2-40B4-BE49-F238E27FC236}">
                <a16:creationId xmlns:a16="http://schemas.microsoft.com/office/drawing/2014/main" id="{8AAA53EA-D6B0-4EA1-9205-B96BF5CCE64B}"/>
              </a:ext>
            </a:extLst>
          </p:cNvPr>
          <p:cNvSpPr txBox="1"/>
          <p:nvPr/>
        </p:nvSpPr>
        <p:spPr>
          <a:xfrm>
            <a:off x="13916" y="6376359"/>
            <a:ext cx="2070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th-TH" sz="1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พัฒนาศักยภาพการท่องเที่ยวชุมชนเขา</a:t>
            </a:r>
            <a:r>
              <a:rPr lang="th-TH" sz="1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คีริส</a:t>
            </a:r>
            <a:endParaRPr lang="th-TH" sz="1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4" name="กล่องข้อความ 43">
            <a:extLst>
              <a:ext uri="{FF2B5EF4-FFF2-40B4-BE49-F238E27FC236}">
                <a16:creationId xmlns:a16="http://schemas.microsoft.com/office/drawing/2014/main" id="{9FECBCA6-5C2C-4342-993A-64FAED4E0540}"/>
              </a:ext>
            </a:extLst>
          </p:cNvPr>
          <p:cNvSpPr txBox="1"/>
          <p:nvPr/>
        </p:nvSpPr>
        <p:spPr>
          <a:xfrm>
            <a:off x="34447" y="6688098"/>
            <a:ext cx="19661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>
              <a:buFont typeface="Wingdings" panose="05000000000000000000" pitchFamily="2" charset="2"/>
              <a:buChar char="§"/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1 การพัฒนาศักยภาพการท่องเที่ยวชุมชนเขา</a:t>
            </a:r>
            <a:r>
              <a:rPr lang="th-TH" sz="1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คีริส</a:t>
            </a:r>
            <a:endParaRPr lang="th-TH" sz="1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88900" indent="-88900">
              <a:buFont typeface="Wingdings" panose="05000000000000000000" pitchFamily="2" charset="2"/>
              <a:buChar char="§"/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2 อบรมบัญชีครัวเรือนและการวิเคราะห์ต้นทุนผลิตภัณฑ์</a:t>
            </a:r>
          </a:p>
          <a:p>
            <a:pPr marL="88900" indent="-88900">
              <a:buFont typeface="Wingdings" panose="05000000000000000000" pitchFamily="2" charset="2"/>
              <a:buChar char="§"/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3 พัฒนาผลิตภัณฑ์ของที่ระลึกเพื่อการท่องเที่ยว</a:t>
            </a:r>
          </a:p>
          <a:p>
            <a:pPr marL="88900" indent="-88900">
              <a:buFont typeface="Wingdings" panose="05000000000000000000" pitchFamily="2" charset="2"/>
              <a:buChar char="§"/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4 อบรมการจัดทำแผนที่เส้นทางการท่องเที่ยวชุมชนและแผนการทำการตลาด</a:t>
            </a:r>
          </a:p>
          <a:p>
            <a:pPr marL="88900" indent="-88900">
              <a:buFont typeface="Wingdings" panose="05000000000000000000" pitchFamily="2" charset="2"/>
              <a:buChar char="§"/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5 การทดลองเส้นทางการท่องเที่ยว</a:t>
            </a:r>
          </a:p>
          <a:p>
            <a:pPr marL="88900" indent="-88900">
              <a:buFont typeface="Wingdings" panose="05000000000000000000" pitchFamily="2" charset="2"/>
              <a:buChar char="§"/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6 ประชาสัมพันธ์การท่องเที่ยวชุมชนเขา</a:t>
            </a:r>
            <a:r>
              <a:rPr lang="th-TH" sz="1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คีริส</a:t>
            </a: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ทั้งทางออนไลน์และออฟไลน์</a:t>
            </a:r>
          </a:p>
          <a:p>
            <a:pPr marL="88900" indent="-88900">
              <a:buFont typeface="Wingdings" panose="05000000000000000000" pitchFamily="2" charset="2"/>
              <a:buChar char="§"/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7 การติดตามประเมินผล</a:t>
            </a:r>
          </a:p>
        </p:txBody>
      </p:sp>
      <p:sp>
        <p:nvSpPr>
          <p:cNvPr id="77" name="กล่องข้อความ 76">
            <a:extLst>
              <a:ext uri="{FF2B5EF4-FFF2-40B4-BE49-F238E27FC236}">
                <a16:creationId xmlns:a16="http://schemas.microsoft.com/office/drawing/2014/main" id="{6D76DBFC-6958-48AE-A8D5-9F037F8E8E9C}"/>
              </a:ext>
            </a:extLst>
          </p:cNvPr>
          <p:cNvSpPr txBox="1"/>
          <p:nvPr/>
        </p:nvSpPr>
        <p:spPr>
          <a:xfrm>
            <a:off x="2048517" y="6487866"/>
            <a:ext cx="207001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พัฒนาผลิตภัณฑ์ชุมชน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1 อบรมผู้ประกอบการผลิตภัณฑ์ชุมชนในการดำเนินธุรกิจ ในหัวข้อ แนวคิดการดำเนินธุรกิจ การจัดการองค์การ แหล่งทรัพยากร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2 การพัฒนาบรรจุภัณฑ์ตราสินค้าและพัฒนามาตรฐานการผลิตให้แก่ผลิตภัณฑ์ชุมชน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3 การพัฒนาด้านตลาดและการขาย พัฒนากลยุทธ์การตลาด เครื่องมือการตลาดช่องทางการตลาดทั้งทางออนไลน์และออฟไลน์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4 การติดตามประเมินผล</a:t>
            </a:r>
          </a:p>
        </p:txBody>
      </p:sp>
      <p:sp>
        <p:nvSpPr>
          <p:cNvPr id="47" name="กล่องข้อความ 46">
            <a:extLst>
              <a:ext uri="{FF2B5EF4-FFF2-40B4-BE49-F238E27FC236}">
                <a16:creationId xmlns:a16="http://schemas.microsoft.com/office/drawing/2014/main" id="{D248A796-0212-418B-BBFF-F1424B2224CA}"/>
              </a:ext>
            </a:extLst>
          </p:cNvPr>
          <p:cNvSpPr txBox="1"/>
          <p:nvPr/>
        </p:nvSpPr>
        <p:spPr>
          <a:xfrm>
            <a:off x="5358837" y="263881"/>
            <a:ext cx="10973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เอกสารแนบ 2</a:t>
            </a:r>
          </a:p>
        </p:txBody>
      </p:sp>
      <p:sp>
        <p:nvSpPr>
          <p:cNvPr id="78" name="กล่องข้อความ 77">
            <a:extLst>
              <a:ext uri="{FF2B5EF4-FFF2-40B4-BE49-F238E27FC236}">
                <a16:creationId xmlns:a16="http://schemas.microsoft.com/office/drawing/2014/main" id="{CAC6C79F-C3C9-47A3-AAE0-1997C9CBD809}"/>
              </a:ext>
            </a:extLst>
          </p:cNvPr>
          <p:cNvSpPr txBox="1"/>
          <p:nvPr/>
        </p:nvSpPr>
        <p:spPr>
          <a:xfrm>
            <a:off x="2116018" y="9411918"/>
            <a:ext cx="2048517" cy="4801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  <a:sym typeface="Calibri"/>
              </a:rPr>
              <a:t>แหล่งสืบค้นข้อมูล</a:t>
            </a:r>
            <a:br>
              <a:rPr kumimoji="0" lang="th-TH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  <a:sym typeface="Calibri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  <a:sym typeface="Calibri"/>
              </a:rPr>
              <a:t>Facebook:           Line:</a:t>
            </a:r>
            <a:endParaRPr kumimoji="0" lang="th-TH" sz="1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  <a:sym typeface="Calibri"/>
            </a:endParaRPr>
          </a:p>
        </p:txBody>
      </p:sp>
      <p:sp>
        <p:nvSpPr>
          <p:cNvPr id="4" name="คำบรรยายภาพ: วงรี 3">
            <a:extLst>
              <a:ext uri="{FF2B5EF4-FFF2-40B4-BE49-F238E27FC236}">
                <a16:creationId xmlns:a16="http://schemas.microsoft.com/office/drawing/2014/main" id="{E5A608CE-0436-4CDE-B868-5140113EC258}"/>
              </a:ext>
            </a:extLst>
          </p:cNvPr>
          <p:cNvSpPr/>
          <p:nvPr/>
        </p:nvSpPr>
        <p:spPr>
          <a:xfrm>
            <a:off x="253965" y="1599205"/>
            <a:ext cx="1400367" cy="734801"/>
          </a:xfrm>
          <a:prstGeom prst="wedgeEllipseCallout">
            <a:avLst>
              <a:gd name="adj1" fmla="val 26146"/>
              <a:gd name="adj2" fmla="val 1514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แสดงว่าเป็นตำบลกลุ่มไหน บรรลุกี่เป้าหมาย</a:t>
            </a:r>
          </a:p>
        </p:txBody>
      </p:sp>
      <p:sp>
        <p:nvSpPr>
          <p:cNvPr id="41" name="คำบรรยายภาพ: วงรี 40">
            <a:extLst>
              <a:ext uri="{FF2B5EF4-FFF2-40B4-BE49-F238E27FC236}">
                <a16:creationId xmlns:a16="http://schemas.microsoft.com/office/drawing/2014/main" id="{3AB2DE0F-D988-4F38-B03F-D1C0302B7E73}"/>
              </a:ext>
            </a:extLst>
          </p:cNvPr>
          <p:cNvSpPr/>
          <p:nvPr/>
        </p:nvSpPr>
        <p:spPr>
          <a:xfrm>
            <a:off x="5358837" y="1651397"/>
            <a:ext cx="1400367" cy="734801"/>
          </a:xfrm>
          <a:prstGeom prst="wedgeEllipseCallout">
            <a:avLst>
              <a:gd name="adj1" fmla="val -60372"/>
              <a:gd name="adj2" fmla="val 5704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แสดงกลยุทธ์ในการพัฒนาพื้นที่</a:t>
            </a:r>
          </a:p>
        </p:txBody>
      </p:sp>
      <p:sp>
        <p:nvSpPr>
          <p:cNvPr id="42" name="คำบรรยายภาพ: วงรี 41">
            <a:extLst>
              <a:ext uri="{FF2B5EF4-FFF2-40B4-BE49-F238E27FC236}">
                <a16:creationId xmlns:a16="http://schemas.microsoft.com/office/drawing/2014/main" id="{AA1385DA-EE28-4851-BE29-EEEC53882815}"/>
              </a:ext>
            </a:extLst>
          </p:cNvPr>
          <p:cNvSpPr/>
          <p:nvPr/>
        </p:nvSpPr>
        <p:spPr>
          <a:xfrm>
            <a:off x="2371092" y="5762910"/>
            <a:ext cx="1899801" cy="678882"/>
          </a:xfrm>
          <a:prstGeom prst="wedgeEllipseCallout">
            <a:avLst>
              <a:gd name="adj1" fmla="val -81050"/>
              <a:gd name="adj2" fmla="val -176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กิจกรรมที่ใช้แก้ไขปัญหา องค์ความรู้ </a:t>
            </a:r>
            <a:br>
              <a:rPr lang="th-TH" sz="1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ในการพัฒนาพื้นที่ตำบล</a:t>
            </a:r>
          </a:p>
        </p:txBody>
      </p:sp>
      <p:pic>
        <p:nvPicPr>
          <p:cNvPr id="43" name="รูปภาพ 42">
            <a:extLst>
              <a:ext uri="{FF2B5EF4-FFF2-40B4-BE49-F238E27FC236}">
                <a16:creationId xmlns:a16="http://schemas.microsoft.com/office/drawing/2014/main" id="{AE9BE3D1-4B5E-44BF-9AD7-B40B549BCAC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694" y="8587393"/>
            <a:ext cx="2243893" cy="491236"/>
          </a:xfrm>
          <a:prstGeom prst="rect">
            <a:avLst/>
          </a:prstGeom>
        </p:spPr>
      </p:pic>
      <p:sp>
        <p:nvSpPr>
          <p:cNvPr id="50" name="กล่องข้อความ 49">
            <a:extLst>
              <a:ext uri="{FF2B5EF4-FFF2-40B4-BE49-F238E27FC236}">
                <a16:creationId xmlns:a16="http://schemas.microsoft.com/office/drawing/2014/main" id="{4DD695A1-C47F-4717-84AC-C0974F03648A}"/>
              </a:ext>
            </a:extLst>
          </p:cNvPr>
          <p:cNvSpPr txBox="1"/>
          <p:nvPr/>
        </p:nvSpPr>
        <p:spPr>
          <a:xfrm>
            <a:off x="4486246" y="8587393"/>
            <a:ext cx="1969906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ผลดำเนินงาน 14 ตัวชี้วัด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(TSI)</a:t>
            </a:r>
            <a:endParaRPr kumimoji="0" lang="th-TH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  <a:sym typeface="Calibri"/>
            </a:endParaRPr>
          </a:p>
        </p:txBody>
      </p:sp>
      <p:sp>
        <p:nvSpPr>
          <p:cNvPr id="51" name="กล่องข้อความ 50">
            <a:extLst>
              <a:ext uri="{FF2B5EF4-FFF2-40B4-BE49-F238E27FC236}">
                <a16:creationId xmlns:a16="http://schemas.microsoft.com/office/drawing/2014/main" id="{44A8D178-F1FB-4207-8FCE-364D0C2A2278}"/>
              </a:ext>
            </a:extLst>
          </p:cNvPr>
          <p:cNvSpPr txBox="1"/>
          <p:nvPr/>
        </p:nvSpPr>
        <p:spPr>
          <a:xfrm>
            <a:off x="4359949" y="8940131"/>
            <a:ext cx="2432201" cy="83099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R="0" lvl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h-TH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ผลการดำเนินงาน</a:t>
            </a:r>
            <a:r>
              <a:rPr kumimoji="0" lang="th-TH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ระยะ 4 เดือน (กุมภาพันธ์ – พฤษภาคม)</a:t>
            </a:r>
            <a:r>
              <a:rPr kumimoji="0" lang="th-TH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พบว่า ตำบลวังยางบรรลุผลการดำเนินงาน จำนวน 10 ตัวชี้วัด ได้แก่ ตัวชี้วัดที่ 1 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,2,3,4,5,7,8,9,10,11 </a:t>
            </a:r>
            <a:r>
              <a:rPr kumimoji="0" lang="th-TH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Calibri"/>
              </a:rPr>
              <a:t>เป็นต้น</a:t>
            </a:r>
          </a:p>
        </p:txBody>
      </p:sp>
      <p:sp>
        <p:nvSpPr>
          <p:cNvPr id="6" name="การกระจาย: 14 จุด 5">
            <a:extLst>
              <a:ext uri="{FF2B5EF4-FFF2-40B4-BE49-F238E27FC236}">
                <a16:creationId xmlns:a16="http://schemas.microsoft.com/office/drawing/2014/main" id="{99C07AE4-71D3-407A-922E-1340BECD607B}"/>
              </a:ext>
            </a:extLst>
          </p:cNvPr>
          <p:cNvSpPr/>
          <p:nvPr/>
        </p:nvSpPr>
        <p:spPr>
          <a:xfrm>
            <a:off x="162567" y="69520"/>
            <a:ext cx="1367784" cy="981083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1A394CFD-2081-4933-A078-5D443CB05044}"/>
              </a:ext>
            </a:extLst>
          </p:cNvPr>
          <p:cNvSpPr txBox="1"/>
          <p:nvPr/>
        </p:nvSpPr>
        <p:spPr>
          <a:xfrm rot="20005420">
            <a:off x="321978" y="329229"/>
            <a:ext cx="953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</a:p>
        </p:txBody>
      </p:sp>
    </p:spTree>
    <p:extLst>
      <p:ext uri="{BB962C8B-B14F-4D97-AF65-F5344CB8AC3E}">
        <p14:creationId xmlns:p14="http://schemas.microsoft.com/office/powerpoint/2010/main" val="79587723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</TotalTime>
  <Words>540</Words>
  <Application>Microsoft Office PowerPoint</Application>
  <PresentationFormat>กระดาษ A4 (210x297 มม.)</PresentationFormat>
  <Paragraphs>51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TH SarabunPSK</vt:lpstr>
      <vt:lpstr>Wingdings</vt:lpstr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nim .</dc:creator>
  <cp:lastModifiedBy>Chanokyada</cp:lastModifiedBy>
  <cp:revision>35</cp:revision>
  <cp:lastPrinted>2021-06-24T02:14:45Z</cp:lastPrinted>
  <dcterms:created xsi:type="dcterms:W3CDTF">2021-05-18T09:57:20Z</dcterms:created>
  <dcterms:modified xsi:type="dcterms:W3CDTF">2021-06-24T02:14:47Z</dcterms:modified>
</cp:coreProperties>
</file>