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BC12-9B79-4AF6-865D-AD10A5E1D1A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97177-D9FF-41C0-9D6E-3EF7D15E47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994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BC12-9B79-4AF6-865D-AD10A5E1D1A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97177-D9FF-41C0-9D6E-3EF7D15E47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6698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BC12-9B79-4AF6-865D-AD10A5E1D1A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97177-D9FF-41C0-9D6E-3EF7D15E47F0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9811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BC12-9B79-4AF6-865D-AD10A5E1D1A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97177-D9FF-41C0-9D6E-3EF7D15E47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2306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BC12-9B79-4AF6-865D-AD10A5E1D1A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97177-D9FF-41C0-9D6E-3EF7D15E47F0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9370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BC12-9B79-4AF6-865D-AD10A5E1D1A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97177-D9FF-41C0-9D6E-3EF7D15E47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2589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BC12-9B79-4AF6-865D-AD10A5E1D1A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97177-D9FF-41C0-9D6E-3EF7D15E47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0310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BC12-9B79-4AF6-865D-AD10A5E1D1A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97177-D9FF-41C0-9D6E-3EF7D15E47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922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BC12-9B79-4AF6-865D-AD10A5E1D1A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97177-D9FF-41C0-9D6E-3EF7D15E47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107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BC12-9B79-4AF6-865D-AD10A5E1D1A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97177-D9FF-41C0-9D6E-3EF7D15E47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828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BC12-9B79-4AF6-865D-AD10A5E1D1A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97177-D9FF-41C0-9D6E-3EF7D15E47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5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BC12-9B79-4AF6-865D-AD10A5E1D1A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97177-D9FF-41C0-9D6E-3EF7D15E47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983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BC12-9B79-4AF6-865D-AD10A5E1D1A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97177-D9FF-41C0-9D6E-3EF7D15E47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72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BC12-9B79-4AF6-865D-AD10A5E1D1A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97177-D9FF-41C0-9D6E-3EF7D15E47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762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BC12-9B79-4AF6-865D-AD10A5E1D1A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97177-D9FF-41C0-9D6E-3EF7D15E47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479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BC12-9B79-4AF6-865D-AD10A5E1D1A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97177-D9FF-41C0-9D6E-3EF7D15E47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546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DBC12-9B79-4AF6-865D-AD10A5E1D1A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B97177-D9FF-41C0-9D6E-3EF7D15E47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426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>
            <a:extLst>
              <a:ext uri="{FF2B5EF4-FFF2-40B4-BE49-F238E27FC236}">
                <a16:creationId xmlns:a16="http://schemas.microsoft.com/office/drawing/2014/main" id="{3441D2C5-1458-453F-969F-5B951CC38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6263" y="3811761"/>
            <a:ext cx="9291166" cy="1646302"/>
          </a:xfrm>
        </p:spPr>
        <p:txBody>
          <a:bodyPr/>
          <a:lstStyle/>
          <a:p>
            <a:pPr algn="ctr"/>
            <a:r>
              <a:rPr lang="th-TH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การบริหารความเสี่ยงทั่วทั้งองค์กร</a:t>
            </a:r>
            <a:br>
              <a:rPr lang="en-US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ERM : Enterprise  Risk  Management</a:t>
            </a:r>
            <a:r>
              <a:rPr lang="th-TH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8213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3AB1C8B-D4D6-42D6-AD9D-0B9DFC708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9443" y="992554"/>
            <a:ext cx="2948087" cy="529228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COSO 1992</a:t>
            </a:r>
            <a:endParaRPr lang="th-TH" dirty="0">
              <a:solidFill>
                <a:schemeClr val="bg1"/>
              </a:solidFill>
            </a:endParaRPr>
          </a:p>
        </p:txBody>
      </p:sp>
      <p:pic>
        <p:nvPicPr>
          <p:cNvPr id="5" name="ตัวแทนเนื้อหา 4">
            <a:extLst>
              <a:ext uri="{FF2B5EF4-FFF2-40B4-BE49-F238E27FC236}">
                <a16:creationId xmlns:a16="http://schemas.microsoft.com/office/drawing/2014/main" id="{1CFDF856-7AD6-422B-940D-B924D41042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385" y="1959690"/>
            <a:ext cx="4030204" cy="3905756"/>
          </a:xfrm>
        </p:spPr>
      </p:pic>
    </p:spTree>
    <p:extLst>
      <p:ext uri="{BB962C8B-B14F-4D97-AF65-F5344CB8AC3E}">
        <p14:creationId xmlns:p14="http://schemas.microsoft.com/office/powerpoint/2010/main" val="30075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ตัวแทนเนื้อหา 4">
            <a:extLst>
              <a:ext uri="{FF2B5EF4-FFF2-40B4-BE49-F238E27FC236}">
                <a16:creationId xmlns:a16="http://schemas.microsoft.com/office/drawing/2014/main" id="{C95612CA-C7EC-4041-B1A4-F125A21B18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350" y="1684380"/>
            <a:ext cx="4589463" cy="4607287"/>
          </a:xfrm>
        </p:spPr>
      </p:pic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7FD690C0-7528-448E-AAA7-11648F327F9A}"/>
              </a:ext>
            </a:extLst>
          </p:cNvPr>
          <p:cNvSpPr txBox="1">
            <a:spLocks/>
          </p:cNvSpPr>
          <p:nvPr/>
        </p:nvSpPr>
        <p:spPr>
          <a:xfrm>
            <a:off x="4254351" y="996532"/>
            <a:ext cx="2948087" cy="529228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COSO 2013</a:t>
            </a:r>
            <a:endParaRPr lang="th-T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97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ตัวแทนเนื้อหา 8">
            <a:extLst>
              <a:ext uri="{FF2B5EF4-FFF2-40B4-BE49-F238E27FC236}">
                <a16:creationId xmlns:a16="http://schemas.microsoft.com/office/drawing/2014/main" id="{863B395D-5C8F-454B-BEC4-26B880DAB8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138" y="1728011"/>
            <a:ext cx="7698263" cy="3747647"/>
          </a:xfrm>
          <a:ln w="19050">
            <a:solidFill>
              <a:schemeClr val="tx1"/>
            </a:solidFill>
          </a:ln>
        </p:spPr>
      </p:pic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C00612EA-6EA1-44F0-B118-14EDC80FE5C7}"/>
              </a:ext>
            </a:extLst>
          </p:cNvPr>
          <p:cNvSpPr txBox="1">
            <a:spLocks/>
          </p:cNvSpPr>
          <p:nvPr/>
        </p:nvSpPr>
        <p:spPr>
          <a:xfrm>
            <a:off x="3433258" y="785956"/>
            <a:ext cx="2948087" cy="529228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COSO 2017</a:t>
            </a:r>
            <a:endParaRPr lang="th-T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10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E31571C-406E-4786-9FF7-C7E90CCB0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6246" y="410095"/>
            <a:ext cx="6081915" cy="69549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การบริหารความเสี่ยงทั่วทั้งองค์กร</a:t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68610A9-E9B8-4567-A71A-54C7BE7D2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3445" y="1502229"/>
            <a:ext cx="6606074" cy="42827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h-TH" sz="38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หลักการการบริหารความเสี่ยง</a:t>
            </a:r>
          </a:p>
          <a:p>
            <a:pPr marL="0" indent="0">
              <a:buNone/>
            </a:pPr>
            <a:r>
              <a:rPr lang="th-TH" sz="38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มาทำความรู้จักกับ </a:t>
            </a:r>
            <a:r>
              <a:rPr lang="en-US" sz="38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COSO</a:t>
            </a:r>
          </a:p>
          <a:p>
            <a:pPr marL="0" indent="0">
              <a:buNone/>
            </a:pPr>
            <a:r>
              <a:rPr lang="en-US" sz="38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38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การบริหารความเสี่ยงตามมาตรฐาน </a:t>
            </a:r>
            <a:r>
              <a:rPr lang="en-US" sz="38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COSO-ERM</a:t>
            </a:r>
          </a:p>
          <a:p>
            <a:pPr marL="0" indent="0">
              <a:buNone/>
            </a:pPr>
            <a:r>
              <a:rPr lang="en-US" sz="38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•	 COSO 1992</a:t>
            </a:r>
          </a:p>
          <a:p>
            <a:pPr marL="0" indent="0">
              <a:buNone/>
            </a:pPr>
            <a:r>
              <a:rPr lang="en-US" sz="38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•	 COSO 2013</a:t>
            </a:r>
          </a:p>
          <a:p>
            <a:pPr marL="0" indent="0">
              <a:buNone/>
            </a:pPr>
            <a:r>
              <a:rPr lang="en-US" sz="38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•	 COSO 2017</a:t>
            </a:r>
          </a:p>
          <a:p>
            <a:pPr marL="0" indent="0">
              <a:buNone/>
            </a:pPr>
            <a:r>
              <a:rPr lang="en-US" sz="38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sz="38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องค์ประกอบของการบริหารความเสี่ยง</a:t>
            </a:r>
          </a:p>
          <a:p>
            <a:pPr marL="0" indent="0">
              <a:buNone/>
            </a:pPr>
            <a:r>
              <a:rPr lang="th-TH" sz="38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วัตถุประสงค์ในการบริหารความเสี่ยง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6809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68610A9-E9B8-4567-A71A-54C7BE7D2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954" y="401216"/>
            <a:ext cx="8033657" cy="585029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40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 ความสำคัญและประโยชน์</a:t>
            </a:r>
          </a:p>
          <a:p>
            <a:pPr marL="0" indent="0">
              <a:buNone/>
            </a:pPr>
            <a:r>
              <a:rPr lang="th-TH" sz="40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7. โครงสร้างการบริหารความเสี่ยง</a:t>
            </a:r>
          </a:p>
          <a:p>
            <a:pPr marL="0" indent="0">
              <a:buNone/>
            </a:pPr>
            <a:r>
              <a:rPr lang="th-TH" sz="40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8. หน้าที่และความรับผิดชอบ</a:t>
            </a:r>
          </a:p>
          <a:p>
            <a:pPr marL="0" indent="0">
              <a:buNone/>
            </a:pPr>
            <a:r>
              <a:rPr lang="th-TH" sz="40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9. ประเภทของความเสี่ยง</a:t>
            </a:r>
          </a:p>
          <a:p>
            <a:pPr marL="0" indent="0">
              <a:buNone/>
            </a:pPr>
            <a:r>
              <a:rPr lang="th-TH" sz="40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10. ปัจจัยที่มีผลต่อความเสี่ยง (ปัจจัยภายใน)</a:t>
            </a:r>
          </a:p>
          <a:p>
            <a:pPr marL="0" indent="0">
              <a:buNone/>
            </a:pPr>
            <a:r>
              <a:rPr lang="th-TH" sz="40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11. ปัจจัยที่มีผลต่อความเสี่ยง (ปัจจัยภายนอก)</a:t>
            </a:r>
          </a:p>
          <a:p>
            <a:pPr marL="0" indent="0">
              <a:buNone/>
            </a:pPr>
            <a:r>
              <a:rPr lang="th-TH" sz="40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12. </a:t>
            </a:r>
            <a:r>
              <a:rPr lang="en-US" sz="40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Principle/ Framework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13. </a:t>
            </a:r>
            <a:r>
              <a:rPr lang="th-TH" sz="40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กรอบการบริหารความเสี่ยง </a:t>
            </a:r>
            <a:r>
              <a:rPr lang="en-US" sz="40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COSO-ERM 2017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6917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68610A9-E9B8-4567-A71A-54C7BE7D2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954" y="401216"/>
            <a:ext cx="8033657" cy="585029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14. การวัดระดับการบริหารความเสี่ยง</a:t>
            </a:r>
          </a:p>
          <a:p>
            <a:pPr marL="0" indent="0">
              <a:buNone/>
            </a:pPr>
            <a:r>
              <a:rPr lang="th-TH" sz="40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15. การประเมินผลการปฏิบัติงาน</a:t>
            </a:r>
          </a:p>
          <a:p>
            <a:pPr marL="0" indent="0">
              <a:buNone/>
            </a:pPr>
            <a:r>
              <a:rPr lang="th-TH" sz="40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16. ปัจจัยสำคัญต่อความสำเร็จในการบริหารความเสี่ยง</a:t>
            </a:r>
          </a:p>
          <a:p>
            <a:pPr marL="0" indent="0">
              <a:buNone/>
            </a:pPr>
            <a:r>
              <a:rPr lang="th-TH" sz="40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17. ตัวอย่างกรอบความเสี่ยงของ </a:t>
            </a:r>
            <a:r>
              <a:rPr lang="en-US" sz="40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Thai Union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18. </a:t>
            </a:r>
            <a:r>
              <a:rPr lang="th-TH" sz="40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ความแตกต่างระหว่าง 2 แนวคิด</a:t>
            </a:r>
          </a:p>
          <a:p>
            <a:pPr marL="0" indent="0">
              <a:buNone/>
            </a:pPr>
            <a:r>
              <a:rPr lang="th-TH" sz="40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19. การบริหารความเสี่ยง - การควบคุมภายใน</a:t>
            </a:r>
          </a:p>
          <a:p>
            <a:pPr marL="0" indent="0">
              <a:buNone/>
            </a:pPr>
            <a:r>
              <a:rPr lang="th-TH" sz="40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20. กรอบแนวคิดของ </a:t>
            </a:r>
            <a:r>
              <a:rPr lang="en-US" sz="4000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Balance Scorecard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5861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เหลี่ยมเพชร">
  <a:themeElements>
    <a:clrScheme name="ส้มแดง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169</Words>
  <Application>Microsoft Office PowerPoint</Application>
  <PresentationFormat>แบบจอกว้าง</PresentationFormat>
  <Paragraphs>28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4" baseType="lpstr">
      <vt:lpstr>Arial</vt:lpstr>
      <vt:lpstr>Cordia New</vt:lpstr>
      <vt:lpstr>IrisUPC</vt:lpstr>
      <vt:lpstr>TH SarabunPSK</vt:lpstr>
      <vt:lpstr>Trebuchet MS</vt:lpstr>
      <vt:lpstr>Wingdings 3</vt:lpstr>
      <vt:lpstr>เหลี่ยมเพชร</vt:lpstr>
      <vt:lpstr>การบริหารความเสี่ยงทั่วทั้งองค์กร  (ERM : Enterprise  Risk  Management)  </vt:lpstr>
      <vt:lpstr>COSO 1992</vt:lpstr>
      <vt:lpstr>งานนำเสนอ PowerPoint</vt:lpstr>
      <vt:lpstr>งานนำเสนอ PowerPoint</vt:lpstr>
      <vt:lpstr>การบริหารความเสี่ยงทั่วทั้งองค์กร 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การบริหารความเสี่ยงทั่วทั้งองค์กร  (ERM : Enterprise  Risk  Management)</dc:title>
  <dc:creator>pongsakorn hakaew</dc:creator>
  <cp:lastModifiedBy>pongsakorn hakaew</cp:lastModifiedBy>
  <cp:revision>12</cp:revision>
  <dcterms:created xsi:type="dcterms:W3CDTF">2020-03-10T06:58:17Z</dcterms:created>
  <dcterms:modified xsi:type="dcterms:W3CDTF">2020-03-17T08:40:56Z</dcterms:modified>
</cp:coreProperties>
</file>