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D0B4364-1F25-49FC-899B-F03A07730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1E5CB84-390A-4565-BF76-6A4B12DE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ABC0F90-5EFE-4134-A228-7F86C5FE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203-B6CC-4516-874D-47291F9822D6}" type="datetimeFigureOut">
              <a:rPr lang="th-TH" smtClean="0"/>
              <a:t>02/04/64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DCB9394-3864-4EC2-B365-168459D5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7F65D5B-4F24-44E5-BD34-BFB65FC8C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417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D140C8F-1F1C-4985-9ACB-F97E3739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089EC51D-C178-4063-98F8-36749831B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D455855-05E2-403F-8A27-212F4E75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203-B6CC-4516-874D-47291F9822D6}" type="datetimeFigureOut">
              <a:rPr lang="th-TH" smtClean="0"/>
              <a:t>02/04/64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D23C40D-3BC6-4C6C-9961-0052D466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79764DD-4378-474A-BF5A-17B634E0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235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7F19FFC2-2AB4-4510-938D-258675626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0D34192-DDD7-4E34-8969-C345A7BFB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B34DA36-5A57-4A0B-82B8-FC6C8761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203-B6CC-4516-874D-47291F9822D6}" type="datetimeFigureOut">
              <a:rPr lang="th-TH" smtClean="0"/>
              <a:t>02/04/64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C984C37-7CF4-4D38-B5F3-03E598F6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30290EC-1132-4024-8DCD-D532D097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943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565E33A-89DC-4211-B88D-8EAD60F4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8A49C4C-CEE0-4E3F-B787-AF50ADAF6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A1990B5-C7DC-4F9B-B8DB-8D701E2D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203-B6CC-4516-874D-47291F9822D6}" type="datetimeFigureOut">
              <a:rPr lang="th-TH" smtClean="0"/>
              <a:t>02/04/64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757EB72-D1D9-4408-9699-D5170A39E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9155C04-BE89-4165-89FA-1802768EB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712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E533201-0C2F-40D2-A225-2123F219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1D687D1-4BC2-4337-AE9C-BCA0D7DCD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B169FE-9275-4524-A224-F8339F5F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203-B6CC-4516-874D-47291F9822D6}" type="datetimeFigureOut">
              <a:rPr lang="th-TH" smtClean="0"/>
              <a:t>02/04/64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093D0C9-93E1-40F7-8E4E-A2EAEFFD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E38E174-94C1-40FD-B62A-AC60DB5A3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A67C0D-C855-4275-ABE7-90CC8B01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2FAF501-8217-497E-8504-7C3D1F998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3FA4162D-08EB-4297-A609-6B8608737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0D860D9-9D1C-40A8-ADE7-39910647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203-B6CC-4516-874D-47291F9822D6}" type="datetimeFigureOut">
              <a:rPr lang="th-TH" smtClean="0"/>
              <a:t>02/04/64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6985B07-09D7-4499-BF52-E3B1C5F0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6CABF23-DCD7-4697-9BB5-644FCBEB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514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094ECD3-A032-474E-8949-578ACA1F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5EEE689-B03D-4C42-A91D-9A2CD0D54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5DB29BC-2141-442E-A01C-3C881B993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34E5B953-6E0D-42C9-A6D7-32497CC8D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8C3C4E1-3CDE-4DB1-8129-C6A1B80B8A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5D8021D-025B-4BA7-84C3-553C0F95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203-B6CC-4516-874D-47291F9822D6}" type="datetimeFigureOut">
              <a:rPr lang="th-TH" smtClean="0"/>
              <a:t>02/04/64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504DE5DB-1BB6-42E0-A69E-B97702FD3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B04F6C63-99BF-43DC-A232-D551D644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621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4E8B7A2-36ED-4A47-8D1F-A0E000E7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EE7E3A0E-20DE-4E87-8DD0-9B93BCE4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203-B6CC-4516-874D-47291F9822D6}" type="datetimeFigureOut">
              <a:rPr lang="th-TH" smtClean="0"/>
              <a:t>02/04/64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A73A9E54-E0CF-44E6-A25E-B8EAC197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2694A747-BD9F-4137-B2D8-8FEC4A45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265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501D9139-7A1A-4C1B-B22E-FF03D08B4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203-B6CC-4516-874D-47291F9822D6}" type="datetimeFigureOut">
              <a:rPr lang="th-TH" smtClean="0"/>
              <a:t>02/04/64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8441B501-4A03-419D-A498-0F35E84C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A7B6979-303C-4E58-A27B-C1611303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908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945AC62-905F-487A-94D1-E1E11BED1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9D10851-7E93-4F63-85E0-F84B02749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72C2E2E-4EC3-49FD-9393-DEDC0D4A1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1ECFE34-DC79-4186-BAA6-29331493B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203-B6CC-4516-874D-47291F9822D6}" type="datetimeFigureOut">
              <a:rPr lang="th-TH" smtClean="0"/>
              <a:t>02/04/64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CF71BA8-3214-4B34-B90D-43486DB1A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3B93F9A-2723-4310-B71F-D32F1CA0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287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E08270C-D786-4924-8C90-EF8EFCA98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5E25CC3F-A023-46A0-90AE-1AECE978B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867F300-2D49-41BC-B9A2-18F2AF599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B15897F-2BB6-407D-BB26-74ABC0250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203-B6CC-4516-874D-47291F9822D6}" type="datetimeFigureOut">
              <a:rPr lang="th-TH" smtClean="0"/>
              <a:t>02/04/64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7C3C1EB-F8AB-44E8-889E-51A22D32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B435C7C-705B-41B6-9656-1FD2BCA2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962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37AEC893-8930-442C-BB66-0EC6DD35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43CFA4A-8D6F-4585-8543-C30763FC4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C8F919B-A89E-46C5-886D-33674F057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48203-B6CC-4516-874D-47291F9822D6}" type="datetimeFigureOut">
              <a:rPr lang="th-TH" smtClean="0"/>
              <a:t>02/04/64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375790C-FC88-426C-B9C0-857C6477A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5BE0406-1FAF-4267-A6B2-7298D4FEA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35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6DC8195-0A2C-4737-822E-3D6CAD059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291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ชี้แจงการตอบแบบวัดการรับรู้ของผู้มีส่วนได้เสียภายนอก (</a:t>
            </a:r>
            <a:r>
              <a:rPr lang="en-US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External Integrity and Transparency Assessment : EIT) </a:t>
            </a:r>
            <a:b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2564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86EF717F-84AE-4D2A-B634-2DBA6136A82F}"/>
              </a:ext>
            </a:extLst>
          </p:cNvPr>
          <p:cNvSpPr/>
          <p:nvPr/>
        </p:nvSpPr>
        <p:spPr>
          <a:xfrm>
            <a:off x="1380931" y="4555132"/>
            <a:ext cx="9517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th-TH" sz="4000" b="1" spc="-30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วันศุกร์ที่ 2 เมษายน 2564  เวลา 09.00 - 12.00 น.</a:t>
            </a:r>
            <a:r>
              <a:rPr lang="th-TH" sz="4000" b="1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</a:p>
          <a:p>
            <a:pPr marL="457200" algn="ctr">
              <a:spcAft>
                <a:spcPts val="0"/>
              </a:spcAft>
            </a:pPr>
            <a:r>
              <a:rPr lang="th-TH" sz="4000" b="1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ณ ห้องปฏิบัติการคอมพิวเตอร์  </a:t>
            </a:r>
            <a:r>
              <a:rPr lang="en-US" sz="4000" b="1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1123 – 1124 </a:t>
            </a:r>
            <a:r>
              <a:rPr lang="th-TH" sz="4000" b="1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ชั้น 2 </a:t>
            </a:r>
          </a:p>
          <a:p>
            <a:pPr marL="457200" algn="ctr">
              <a:spcAft>
                <a:spcPts val="0"/>
              </a:spcAft>
            </a:pPr>
            <a:r>
              <a:rPr lang="th-TH" sz="4000" b="1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อาคารศูนย์ภาษาและคอมพิวเตอร์ มหาวิทยาลัยราชภัฏสกลนคร </a:t>
            </a:r>
            <a:endParaRPr lang="en-US" sz="40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856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585283D-D7B4-4D38-8C45-10107AC0A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50" y="1035585"/>
            <a:ext cx="4421043" cy="508979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FE877E2-BAA1-4644-B049-A989D1425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78" y="2373174"/>
            <a:ext cx="3471034" cy="3471034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2D537FC-F98F-4F92-A5E7-FFF7BA891F87}"/>
              </a:ext>
            </a:extLst>
          </p:cNvPr>
          <p:cNvSpPr/>
          <p:nvPr/>
        </p:nvSpPr>
        <p:spPr>
          <a:xfrm>
            <a:off x="5735395" y="103558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b="1" dirty="0">
                <a:solidFill>
                  <a:srgbClr val="31313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ช่องทางการตอบแบบวัดการรับรู้ของผู้มีส่วนได้ส่วนเสียภายนอก (</a:t>
            </a:r>
            <a:r>
              <a:rPr lang="en-US" b="1" dirty="0">
                <a:solidFill>
                  <a:srgbClr val="313131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EIT)</a:t>
            </a:r>
          </a:p>
          <a:p>
            <a:pPr algn="ctr"/>
            <a:r>
              <a:rPr lang="en-US" dirty="0"/>
              <a:t>https://itas.nacc.go.th/go/eit/njlzjr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7781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9D78EDD4-10A2-47CC-8BA0-B52AAAAD9CB3}"/>
              </a:ext>
            </a:extLst>
          </p:cNvPr>
          <p:cNvSpPr/>
          <p:nvPr/>
        </p:nvSpPr>
        <p:spPr>
          <a:xfrm>
            <a:off x="745475" y="681242"/>
            <a:ext cx="11075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b="1" dirty="0">
                <a:solidFill>
                  <a:schemeClr val="accent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วิธีการทำแบบ </a:t>
            </a:r>
            <a:r>
              <a:rPr lang="en-US" b="1" dirty="0">
                <a:solidFill>
                  <a:schemeClr val="accent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CordiaUPC" panose="020B0304020202020204" pitchFamily="34" charset="-34"/>
              </a:rPr>
              <a:t>EIT</a:t>
            </a:r>
            <a:r>
              <a:rPr lang="en-US" dirty="0">
                <a:solidFill>
                  <a:schemeClr val="accent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CordiaUPC" panose="020B0304020202020204" pitchFamily="34" charset="-34"/>
              </a:rPr>
              <a:t> </a:t>
            </a:r>
            <a:endParaRPr lang="en-US" dirty="0">
              <a:solidFill>
                <a:schemeClr val="accent1"/>
              </a:solidFill>
              <a:latin typeface="CordiaUPC" panose="020B0304020202020204" pitchFamily="34" charset="-34"/>
              <a:ea typeface="Cordia New" panose="020B0304020202020204" pitchFamily="34" charset="-34"/>
              <a:cs typeface="CordiaUPC" panose="020B0304020202020204" pitchFamily="34" charset="-34"/>
            </a:endParaRPr>
          </a:p>
          <a:p>
            <a:pPr indent="457200">
              <a:spcAft>
                <a:spcPts val="0"/>
              </a:spcAft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เมื่อท่านแสกน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QR code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หรือเข้าระบบผ่าน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Link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เข้ามาแล้วท่านก็จะพบคำถามกรองว่าท่านมีคุณสมบัติหรือไม่โดยให้ยืนยันตัวเองก่อนนะคะ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AC97CAC-DDAB-4BA8-95A9-DD07DCDB2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8" t="21526" r="4853" b="13574"/>
          <a:stretch/>
        </p:blipFill>
        <p:spPr>
          <a:xfrm>
            <a:off x="903383" y="2066237"/>
            <a:ext cx="10146536" cy="445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5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8B35336A-D764-4FF2-BB05-59AB1898B06C}"/>
              </a:ext>
            </a:extLst>
          </p:cNvPr>
          <p:cNvSpPr/>
          <p:nvPr/>
        </p:nvSpPr>
        <p:spPr>
          <a:xfrm>
            <a:off x="714260" y="861153"/>
            <a:ext cx="107634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0" i="0" dirty="0">
                <a:solidFill>
                  <a:srgbClr val="454658"/>
                </a:solidFill>
                <a:effectLst/>
                <a:latin typeface="wefont"/>
              </a:rPr>
              <a:t>แบบวัดนี้มีวัตถุประสงค์เพื่อให้ได้ข้อมูลนำไปประกอบการพัฒนาการบริหารงานภาครัฐ</a:t>
            </a:r>
          </a:p>
          <a:p>
            <a:pPr algn="ctr"/>
            <a:r>
              <a:rPr lang="th-TH" b="0" i="0" dirty="0">
                <a:solidFill>
                  <a:srgbClr val="454658"/>
                </a:solidFill>
                <a:effectLst/>
                <a:latin typeface="wefont"/>
              </a:rPr>
              <a:t>ให้มีประสิทธิภาพและป้องกันการทุจริต โดยข้อมูลการตอบของท่าน</a:t>
            </a:r>
          </a:p>
          <a:p>
            <a:pPr algn="ctr"/>
            <a:r>
              <a:rPr lang="th-TH" b="0" i="0" dirty="0">
                <a:solidFill>
                  <a:srgbClr val="454658"/>
                </a:solidFill>
                <a:effectLst/>
                <a:latin typeface="wefont"/>
              </a:rPr>
              <a:t>จะถูกปกปิดเป็นความลับ และไม่มีการแสดงผลที่บ่งชี้การตอบรายบุคคล</a:t>
            </a:r>
          </a:p>
          <a:p>
            <a:pPr algn="ctr"/>
            <a:r>
              <a:rPr lang="th-TH" b="0" i="0" dirty="0">
                <a:solidFill>
                  <a:srgbClr val="454658"/>
                </a:solidFill>
                <a:effectLst/>
                <a:latin typeface="wefont"/>
              </a:rPr>
              <a:t>การตอบแบบวัดจะใช้ระยะเวลาประมาณ 5 – 10 นาที โดยจะต้องตอบให้ครบทุกข้อ</a:t>
            </a:r>
          </a:p>
          <a:p>
            <a:pPr algn="ctr"/>
            <a:r>
              <a:rPr lang="th-TH" b="0" i="0" dirty="0">
                <a:solidFill>
                  <a:srgbClr val="454658"/>
                </a:solidFill>
                <a:effectLst/>
                <a:latin typeface="wefont"/>
              </a:rPr>
              <a:t>จึงจะสามารถส่งคำตอบได้ กรณีที่ยังตอบไม่ครบทุกข้อสามารถบันทึกคำตอบ</a:t>
            </a:r>
          </a:p>
          <a:p>
            <a:pPr algn="ctr"/>
            <a:r>
              <a:rPr lang="th-TH" b="0" i="0" dirty="0">
                <a:solidFill>
                  <a:srgbClr val="454658"/>
                </a:solidFill>
                <a:effectLst/>
                <a:latin typeface="wefont"/>
              </a:rPr>
              <a:t>และกลับมาแก้ไขในภายหลังได้ในระยะเวลาที่กำหนด แต่เมื่อส่งคำตอบแล้ว</a:t>
            </a:r>
          </a:p>
          <a:p>
            <a:pPr algn="ctr"/>
            <a:r>
              <a:rPr lang="th-TH" b="0" i="0" dirty="0">
                <a:solidFill>
                  <a:srgbClr val="454658"/>
                </a:solidFill>
                <a:effectLst/>
                <a:latin typeface="wefont"/>
              </a:rPr>
              <a:t>จะไม่สามารถกลับมาแก้ไขได้</a:t>
            </a:r>
          </a:p>
          <a:p>
            <a:pPr algn="ctr"/>
            <a:r>
              <a:rPr lang="th-TH" b="0" i="0" dirty="0">
                <a:solidFill>
                  <a:srgbClr val="454658"/>
                </a:solidFill>
                <a:effectLst/>
                <a:latin typeface="wefont"/>
              </a:rPr>
              <a:t>ท่านสามารถให้คำตอบและข้อเสนอแนะได้โดยอิสระ</a:t>
            </a:r>
          </a:p>
          <a:p>
            <a:pPr algn="ctr"/>
            <a:r>
              <a:rPr lang="th-TH" b="0" i="0" dirty="0">
                <a:solidFill>
                  <a:srgbClr val="454658"/>
                </a:solidFill>
                <a:effectLst/>
                <a:latin typeface="wefont"/>
              </a:rPr>
              <a:t>และสามารถยุติขณะใดก็ได้โดยไม่ส่งผล</a:t>
            </a:r>
            <a:r>
              <a:rPr lang="th-TH" b="0" i="0" dirty="0" err="1">
                <a:solidFill>
                  <a:srgbClr val="454658"/>
                </a:solidFill>
                <a:effectLst/>
                <a:latin typeface="wefont"/>
              </a:rPr>
              <a:t>ใดๆ</a:t>
            </a:r>
            <a:endParaRPr lang="th-TH" b="0" i="0" dirty="0">
              <a:solidFill>
                <a:srgbClr val="454658"/>
              </a:solidFill>
              <a:effectLst/>
              <a:latin typeface="wefont"/>
            </a:endParaRPr>
          </a:p>
          <a:p>
            <a:pPr algn="ctr"/>
            <a:r>
              <a:rPr lang="th-TH" b="0" i="0" dirty="0">
                <a:solidFill>
                  <a:srgbClr val="454658"/>
                </a:solidFill>
                <a:effectLst/>
                <a:latin typeface="wefont"/>
              </a:rPr>
              <a:t>หากท่านประสงค์จะตอบแบบวัดให้กด “ตกลง”</a:t>
            </a:r>
          </a:p>
        </p:txBody>
      </p:sp>
    </p:spTree>
    <p:extLst>
      <p:ext uri="{BB962C8B-B14F-4D97-AF65-F5344CB8AC3E}">
        <p14:creationId xmlns:p14="http://schemas.microsoft.com/office/powerpoint/2010/main" val="52127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F41FC93-33D7-4B5A-BFD3-F262BE767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2" t="12691" r="8166" b="8594"/>
          <a:stretch/>
        </p:blipFill>
        <p:spPr>
          <a:xfrm>
            <a:off x="771180" y="870333"/>
            <a:ext cx="9915181" cy="53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36C2586-2051-4773-AF2E-7343F3305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5" t="13172" r="15479" b="6104"/>
          <a:stretch/>
        </p:blipFill>
        <p:spPr>
          <a:xfrm>
            <a:off x="785870" y="364646"/>
            <a:ext cx="10620259" cy="612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7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76CA65CF-D8BA-4647-9BAD-E8856545DE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3" t="13012" r="15596" b="12450"/>
          <a:stretch/>
        </p:blipFill>
        <p:spPr>
          <a:xfrm>
            <a:off x="815248" y="404869"/>
            <a:ext cx="10510092" cy="6105371"/>
          </a:xfrm>
          <a:prstGeom prst="rect">
            <a:avLst/>
          </a:prstGeom>
        </p:spPr>
      </p:pic>
      <p:sp>
        <p:nvSpPr>
          <p:cNvPr id="4" name="ดาว: 5 แฉก 3">
            <a:extLst>
              <a:ext uri="{FF2B5EF4-FFF2-40B4-BE49-F238E27FC236}">
                <a16:creationId xmlns:a16="http://schemas.microsoft.com/office/drawing/2014/main" id="{DF255C0F-C800-4E4E-BC90-5B197FC2306D}"/>
              </a:ext>
            </a:extLst>
          </p:cNvPr>
          <p:cNvSpPr/>
          <p:nvPr/>
        </p:nvSpPr>
        <p:spPr>
          <a:xfrm>
            <a:off x="1101687" y="5045725"/>
            <a:ext cx="341523" cy="38559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6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C21C0C4-8307-4789-8C72-FC87252C5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33" t="13012" r="15395" b="13574"/>
          <a:stretch/>
        </p:blipFill>
        <p:spPr>
          <a:xfrm>
            <a:off x="616945" y="446183"/>
            <a:ext cx="10741445" cy="62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057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257</Words>
  <Application>Microsoft Office PowerPoint</Application>
  <PresentationFormat>แบบจอกว้าง</PresentationFormat>
  <Paragraphs>18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CordiaUPC</vt:lpstr>
      <vt:lpstr>TH SarabunPSK</vt:lpstr>
      <vt:lpstr>wefont</vt:lpstr>
      <vt:lpstr>ธีมของ Office</vt:lpstr>
      <vt:lpstr>ชี้แจงการตอบแบบวัดการรับรู้ของผู้มีส่วนได้เสียภายนอก (External Integrity and Transparency Assessment : EIT)  ประจำปีงบประมาณ พ.ศ. 2564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ชี้แจงการตอบแบบวัดการรับรู้ของผู้มีส่วนได้เสียภายนอก (External Integrity and Transparency Assessment : EIT) ประจำปีงบประมาณ พ.ศ. 2564</dc:title>
  <dc:creator>ANN</dc:creator>
  <cp:lastModifiedBy>ANN</cp:lastModifiedBy>
  <cp:revision>4</cp:revision>
  <dcterms:created xsi:type="dcterms:W3CDTF">2021-04-02T01:29:19Z</dcterms:created>
  <dcterms:modified xsi:type="dcterms:W3CDTF">2021-04-02T01:49:36Z</dcterms:modified>
</cp:coreProperties>
</file>