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6" r:id="rId4"/>
    <p:sldId id="273" r:id="rId5"/>
    <p:sldId id="267" r:id="rId6"/>
    <p:sldId id="271" r:id="rId7"/>
    <p:sldId id="270" r:id="rId8"/>
    <p:sldId id="269" r:id="rId9"/>
    <p:sldId id="268" r:id="rId10"/>
    <p:sldId id="257" r:id="rId11"/>
    <p:sldId id="264" r:id="rId12"/>
    <p:sldId id="258" r:id="rId13"/>
    <p:sldId id="260" r:id="rId14"/>
    <p:sldId id="261" r:id="rId15"/>
    <p:sldId id="263" r:id="rId16"/>
    <p:sldId id="275" r:id="rId1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93E"/>
    <a:srgbClr val="E17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-48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D0B4364-1F25-49FC-899B-F03A07730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01E5CB84-390A-4565-BF76-6A4B12DE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1ABC0F90-5EFE-4134-A228-7F86C5FE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04/04/64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2DCB9394-3864-4EC2-B365-168459D5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17F65D5B-4F24-44E5-BD34-BFB65FC8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417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D140C8F-1F1C-4985-9ACB-F97E3739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089EC51D-C178-4063-98F8-36749831B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D455855-05E2-403F-8A27-212F4E75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04/04/64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2D23C40D-3BC6-4C6C-9961-0052D466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79764DD-4378-474A-BF5A-17B634E0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235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7F19FFC2-2AB4-4510-938D-258675626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40D34192-DDD7-4E34-8969-C345A7BFB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B34DA36-5A57-4A0B-82B8-FC6C8761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04/04/64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8C984C37-7CF4-4D38-B5F3-03E598F6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30290EC-1132-4024-8DCD-D532D097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943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565E33A-89DC-4211-B88D-8EAD60F4A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8A49C4C-CEE0-4E3F-B787-AF50ADAF6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AA1990B5-C7DC-4F9B-B8DB-8D701E2D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04/04/64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D757EB72-D1D9-4408-9699-D5170A39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A9155C04-BE89-4165-89FA-1802768E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712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E533201-0C2F-40D2-A225-2123F219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B1D687D1-4BC2-4337-AE9C-BCA0D7DCD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BBB169FE-9275-4524-A224-F8339F5F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04/04/64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6093D0C9-93E1-40F7-8E4E-A2EAEFFD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E38E174-94C1-40FD-B62A-AC60DB5A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4A67C0D-C855-4275-ABE7-90CC8B010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2FAF501-8217-497E-8504-7C3D1F998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3FA4162D-08EB-4297-A609-6B8608737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60D860D9-9D1C-40A8-ADE7-39910647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04/04/64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86985B07-09D7-4499-BF52-E3B1C5F0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16CABF23-DCD7-4697-9BB5-644FCBEB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514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094ECD3-A032-474E-8949-578ACA1F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65EEE689-B03D-4C42-A91D-9A2CD0D54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25DB29BC-2141-442E-A01C-3C881B993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34E5B953-6E0D-42C9-A6D7-32497CC8D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68C3C4E1-3CDE-4DB1-8129-C6A1B80B8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A5D8021D-025B-4BA7-84C3-553C0F95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04/04/64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504DE5DB-1BB6-42E0-A69E-B97702FD3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B04F6C63-99BF-43DC-A232-D551D644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621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4E8B7A2-36ED-4A47-8D1F-A0E000E7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EE7E3A0E-20DE-4E87-8DD0-9B93BCE4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04/04/64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A73A9E54-E0CF-44E6-A25E-B8EAC197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2694A747-BD9F-4137-B2D8-8FEC4A45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265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501D9139-7A1A-4C1B-B22E-FF03D08B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04/04/64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8441B501-4A03-419D-A498-0F35E84C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A7B6979-303C-4E58-A27B-C1611303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908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945AC62-905F-487A-94D1-E1E11BED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39D10851-7E93-4F63-85E0-F84B02749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172C2E2E-4EC3-49FD-9393-DEDC0D4A1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81ECFE34-DC79-4186-BAA6-29331493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04/04/64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ACF71BA8-3214-4B34-B90D-43486DB1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33B93F9A-2723-4310-B71F-D32F1CA0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287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9E08270C-D786-4924-8C90-EF8EFCA98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5E25CC3F-A023-46A0-90AE-1AECE978B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3867F300-2D49-41BC-B9A2-18F2AF599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DB15897F-2BB6-407D-BB26-74ABC025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203-B6CC-4516-874D-47291F9822D6}" type="datetimeFigureOut">
              <a:rPr lang="th-TH" smtClean="0"/>
              <a:t>04/04/64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27C3C1EB-F8AB-44E8-889E-51A22D32D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1B435C7C-705B-41B6-9656-1FD2BCA2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962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37AEC893-8930-442C-BB66-0EC6DD35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443CFA4A-8D6F-4585-8543-C30763FC4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C8F919B-A89E-46C5-886D-33674F057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48203-B6CC-4516-874D-47291F9822D6}" type="datetimeFigureOut">
              <a:rPr lang="th-TH" smtClean="0"/>
              <a:t>04/04/64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4375790C-FC88-426C-B9C0-857C6477A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45BE0406-1FAF-4267-A6B2-7298D4FEA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8FE4C-1220-4491-AD83-7AAC76919D8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35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tas.nacc.go.th/go/iit/njlzj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6DC8195-0A2C-4737-822E-3D6CAD059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457" y="1094154"/>
            <a:ext cx="10842171" cy="211796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การตอบแบบวัดการรับรู้ของผู้มีส่วนได้เสีย</a:t>
            </a:r>
            <a:r>
              <a:rPr lang="th-TH" sz="4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</a:t>
            </a:r>
            <a: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Internal </a:t>
            </a:r>
            <a:r>
              <a:rPr lang="en-US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Integrity and Transparency Assessment : </a:t>
            </a:r>
            <a:r>
              <a:rPr lang="en-US" sz="4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IIT</a:t>
            </a:r>
            <a:r>
              <a:rPr lang="en-US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2564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86EF717F-84AE-4D2A-B634-2DBA6136A82F}"/>
              </a:ext>
            </a:extLst>
          </p:cNvPr>
          <p:cNvSpPr/>
          <p:nvPr/>
        </p:nvSpPr>
        <p:spPr>
          <a:xfrm>
            <a:off x="1380931" y="4555132"/>
            <a:ext cx="9517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th-TH" sz="4000" b="1" spc="-30" dirty="0" smtClean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วันจันทร์ที่ </a:t>
            </a:r>
            <a:r>
              <a:rPr lang="en-US" sz="4000" b="1" spc="-30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</a:t>
            </a:r>
            <a:r>
              <a:rPr lang="th-TH" sz="4000" b="1" spc="-30" dirty="0" smtClean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spc="-30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เมษายน 2564  เวลา 09.00 - 12.00 น.</a:t>
            </a: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</a:p>
          <a:p>
            <a:pPr marL="457200" algn="ctr">
              <a:spcAft>
                <a:spcPts val="0"/>
              </a:spcAft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ณ ห้องปฏิบัติการคอมพิวเตอร์  </a:t>
            </a:r>
            <a:r>
              <a:rPr lang="en-US" sz="4000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1123 – 1124 </a:t>
            </a: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ชั้น 2 </a:t>
            </a:r>
          </a:p>
          <a:p>
            <a:pPr marL="457200" algn="ctr">
              <a:spcAft>
                <a:spcPts val="0"/>
              </a:spcAft>
            </a:pPr>
            <a:r>
              <a:rPr lang="th-TH" sz="4000" b="1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อาคารศูนย์ภาษาและคอมพิวเตอร์ มหาวิทยาลัยราชภัฏสกลนคร </a:t>
            </a:r>
            <a:endParaRPr lang="en-US" sz="4000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85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A2D537FC-F98F-4F92-A5E7-FFF7BA891F87}"/>
              </a:ext>
            </a:extLst>
          </p:cNvPr>
          <p:cNvSpPr/>
          <p:nvPr/>
        </p:nvSpPr>
        <p:spPr>
          <a:xfrm>
            <a:off x="5158154" y="278555"/>
            <a:ext cx="6673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313131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ช่องทางการตอบแบบวัดการรับรู้ของผู้มีส่วนได้ส่วนเสีย</a:t>
            </a:r>
            <a:r>
              <a:rPr lang="th-TH" b="1" dirty="0" smtClean="0">
                <a:solidFill>
                  <a:srgbClr val="313131"/>
                </a:solidFill>
                <a:latin typeface="TH SarabunPSK" pitchFamily="34" charset="-34"/>
                <a:ea typeface="Calibri" panose="020F0502020204030204" pitchFamily="34" charset="0"/>
                <a:cs typeface="TH SarabunPSK" pitchFamily="34" charset="-34"/>
              </a:rPr>
              <a:t>ภายใน (</a:t>
            </a:r>
            <a:r>
              <a:rPr lang="en-US" b="1" dirty="0">
                <a:solidFill>
                  <a:srgbClr val="31313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I</a:t>
            </a:r>
            <a:r>
              <a:rPr lang="en-US" b="1" dirty="0" smtClean="0">
                <a:solidFill>
                  <a:srgbClr val="31313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itchFamily="34" charset="-34"/>
              </a:rPr>
              <a:t>IT)</a:t>
            </a:r>
            <a:endParaRPr lang="en-US" b="1" dirty="0">
              <a:solidFill>
                <a:srgbClr val="31313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itchFamily="34" charset="-34"/>
            </a:endParaRPr>
          </a:p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  <a:hlinkClick r:id="rId2"/>
              </a:rPr>
              <a:t>https://</a:t>
            </a:r>
            <a:r>
              <a:rPr lang="en-US" dirty="0" smtClean="0">
                <a:latin typeface="TH SarabunPSK" pitchFamily="34" charset="-34"/>
                <a:cs typeface="TH SarabunPSK" pitchFamily="34" charset="-34"/>
                <a:hlinkClick r:id="rId2"/>
              </a:rPr>
              <a:t>itas.nacc.go.th/go/iit/njlzjr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pic>
        <p:nvPicPr>
          <p:cNvPr id="1026" name="Picture 2" descr="D:\ITA 64\QR I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004" y="1372730"/>
            <a:ext cx="29337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TA 64\S__608831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2" y="407879"/>
            <a:ext cx="4173415" cy="59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5248306" y="4496638"/>
            <a:ext cx="6793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ข้อที่ควรระวัง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!!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ทั้งหมด 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 คือ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I9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I10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I11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I16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I17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I18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I19 </a:t>
            </a:r>
            <a:endParaRPr lang="th-TH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I22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เป็นคำถามเชิงลบควรอ่านอย่างระมัดระวังก่อน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ตอบ</a:t>
            </a:r>
            <a:endParaRPr lang="en-US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78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B30BA84C-22B1-40A4-BB8C-A0D43DDFDFBB}"/>
              </a:ext>
            </a:extLst>
          </p:cNvPr>
          <p:cNvSpPr txBox="1"/>
          <p:nvPr/>
        </p:nvSpPr>
        <p:spPr>
          <a:xfrm>
            <a:off x="319315" y="566057"/>
            <a:ext cx="2975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32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3993" r="7564" b="8440"/>
          <a:stretch/>
        </p:blipFill>
        <p:spPr bwMode="auto">
          <a:xfrm>
            <a:off x="473529" y="172932"/>
            <a:ext cx="11176000" cy="640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คำบรรยายภาพ: สี่เหลี่ยม 5">
            <a:extLst>
              <a:ext uri="{FF2B5EF4-FFF2-40B4-BE49-F238E27FC236}">
                <a16:creationId xmlns:a16="http://schemas.microsoft.com/office/drawing/2014/main" xmlns="" id="{073A8287-5ED5-4F02-A9E0-BAD7376B3F35}"/>
              </a:ext>
            </a:extLst>
          </p:cNvPr>
          <p:cNvSpPr/>
          <p:nvPr/>
        </p:nvSpPr>
        <p:spPr>
          <a:xfrm>
            <a:off x="2730500" y="566057"/>
            <a:ext cx="3207658" cy="740229"/>
          </a:xfrm>
          <a:prstGeom prst="wedgeRectCallout">
            <a:avLst>
              <a:gd name="adj1" fmla="val -47077"/>
              <a:gd name="adj2" fmla="val -86680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Plan.snru.ac.th</a:t>
            </a:r>
            <a:endParaRPr lang="th-TH" sz="2800" b="1" dirty="0">
              <a:solidFill>
                <a:schemeClr val="tx1"/>
              </a:solidFill>
            </a:endParaRPr>
          </a:p>
        </p:txBody>
      </p:sp>
      <p:sp>
        <p:nvSpPr>
          <p:cNvPr id="7" name="คำบรรยายภาพ: สี่เหลี่ยม 6">
            <a:extLst>
              <a:ext uri="{FF2B5EF4-FFF2-40B4-BE49-F238E27FC236}">
                <a16:creationId xmlns:a16="http://schemas.microsoft.com/office/drawing/2014/main" xmlns="" id="{2F15DBA7-5E57-4634-9BAF-3D61A86CEACD}"/>
              </a:ext>
            </a:extLst>
          </p:cNvPr>
          <p:cNvSpPr/>
          <p:nvPr/>
        </p:nvSpPr>
        <p:spPr>
          <a:xfrm>
            <a:off x="5402943" y="6144119"/>
            <a:ext cx="1836057" cy="584775"/>
          </a:xfrm>
          <a:prstGeom prst="wedgeRectCallout">
            <a:avLst>
              <a:gd name="adj1" fmla="val -103895"/>
              <a:gd name="adj2" fmla="val -60929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คลิก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80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" t="16083" r="567" b="5773"/>
          <a:stretch/>
        </p:blipFill>
        <p:spPr bwMode="auto">
          <a:xfrm>
            <a:off x="1067391" y="910536"/>
            <a:ext cx="10269275" cy="46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7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4F41FC93-33D7-4B5A-BFD3-F262BE767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" t="12691" r="8166" b="8594"/>
          <a:stretch/>
        </p:blipFill>
        <p:spPr>
          <a:xfrm>
            <a:off x="771180" y="603632"/>
            <a:ext cx="10507897" cy="57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0" t="12151" r="23801" b="5383"/>
          <a:stretch/>
        </p:blipFill>
        <p:spPr bwMode="auto">
          <a:xfrm>
            <a:off x="1879600" y="114300"/>
            <a:ext cx="85344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07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2451100" y="1371600"/>
            <a:ext cx="6718300" cy="349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9D78EDD4-10A2-47CC-8BA0-B52AAAAD9CB3}"/>
              </a:ext>
            </a:extLst>
          </p:cNvPr>
          <p:cNvSpPr/>
          <p:nvPr/>
        </p:nvSpPr>
        <p:spPr>
          <a:xfrm>
            <a:off x="2519037" y="2345474"/>
            <a:ext cx="6582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8000" b="1" dirty="0" smtClean="0">
                <a:solidFill>
                  <a:schemeClr val="bg1"/>
                </a:solidFill>
                <a:latin typeface="CordiaUPC" panose="020B0304020202020204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ขอบคุณค่ะ</a:t>
            </a:r>
            <a:endParaRPr lang="en-US" sz="8000" b="1" dirty="0">
              <a:solidFill>
                <a:schemeClr val="bg1"/>
              </a:solidFill>
              <a:latin typeface="CordiaUPC" panose="020B0304020202020204" pitchFamily="34" charset="-34"/>
              <a:ea typeface="Cordia New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7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8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8B35336A-D764-4FF2-BB05-59AB1898B06C}"/>
              </a:ext>
            </a:extLst>
          </p:cNvPr>
          <p:cNvSpPr/>
          <p:nvPr/>
        </p:nvSpPr>
        <p:spPr>
          <a:xfrm>
            <a:off x="682625" y="3208712"/>
            <a:ext cx="108267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chemeClr val="accent1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แบบวัดนี้มี</a:t>
            </a:r>
            <a:r>
              <a:rPr lang="th-TH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</a:p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</a:t>
            </a:r>
            <a:r>
              <a:rPr lang="th-TH" b="1" i="0" dirty="0">
                <a:solidFill>
                  <a:schemeClr val="accent1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ได้ข้อมูลนำไป</a:t>
            </a:r>
            <a:r>
              <a:rPr lang="th-TH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ประกอบการ</a:t>
            </a:r>
            <a:r>
              <a:rPr lang="th-TH" b="1" i="0" dirty="0">
                <a:solidFill>
                  <a:schemeClr val="accent1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พัฒนาการบริหารงาน</a:t>
            </a:r>
            <a:r>
              <a:rPr lang="th-TH" b="1" i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ภาครัฐให้</a:t>
            </a:r>
            <a:r>
              <a:rPr lang="th-TH" b="1" i="0" dirty="0">
                <a:solidFill>
                  <a:schemeClr val="accent1">
                    <a:lumMod val="75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มีประสิทธิภาพและป้องกันการทุจริต 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en-US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</a:t>
            </a:r>
            <a:r>
              <a:rPr lang="th-TH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การตอบของ</a:t>
            </a:r>
            <a:r>
              <a:rPr lang="th-TH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ท่านจะ</a:t>
            </a:r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ถูกปกปิดเป็น</a:t>
            </a:r>
            <a:r>
              <a:rPr lang="th-TH" b="1" i="0" u="sng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ความลับ </a:t>
            </a:r>
            <a:r>
              <a:rPr lang="th-TH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ไม่มีการแสดงผลที่บ่งชี้การตอบ</a:t>
            </a:r>
            <a:r>
              <a:rPr lang="th-TH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รายบุคคล </a:t>
            </a:r>
            <a:endParaRPr lang="en-US" i="0" dirty="0" smtClean="0"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ตอบแบบวัดจะใช้ระยะเวลาประมาณ 5 – 10 นาที </a:t>
            </a:r>
            <a:r>
              <a:rPr lang="en-US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***</a:t>
            </a:r>
            <a:endParaRPr lang="th-TH" i="0" dirty="0" smtClean="0">
              <a:solidFill>
                <a:srgbClr val="FF000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***</a:t>
            </a:r>
            <a:r>
              <a:rPr lang="th-TH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ตอบให้ครบทุก</a:t>
            </a:r>
            <a:r>
              <a:rPr lang="th-TH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ข้อ จึง</a:t>
            </a:r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จะสามารถส่งคำตอบได้ </a:t>
            </a:r>
            <a:r>
              <a:rPr lang="th-TH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กรณี</a:t>
            </a:r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ที่ยังตอบไม่ครบทุก</a:t>
            </a:r>
            <a:r>
              <a:rPr lang="th-TH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ข้อ</a:t>
            </a:r>
            <a:r>
              <a:rPr lang="en-US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</a:t>
            </a:r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บันทึกคำตอบ</a:t>
            </a:r>
          </a:p>
          <a:p>
            <a:pPr algn="ctr"/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และกลับมาแก้ไขในภายหลังได้ในระยะเวลาที่กำหนด </a:t>
            </a:r>
            <a:r>
              <a:rPr lang="th-TH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แต่</a:t>
            </a:r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เมื่อส่งคำตอบ</a:t>
            </a:r>
            <a:r>
              <a:rPr lang="th-TH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จะ</a:t>
            </a:r>
            <a:r>
              <a:rPr lang="th-TH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ไม่สามารถกลับมาแก้ไข</a:t>
            </a:r>
            <a:r>
              <a:rPr lang="th-TH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en-US" i="0" dirty="0" smtClean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***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i="0" dirty="0" smtClean="0"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ท่าน</a:t>
            </a:r>
            <a:r>
              <a:rPr lang="th-TH" b="1" i="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สามารถให้คำตอบและข้อเสนอแนะได้โดย</a:t>
            </a:r>
            <a:r>
              <a:rPr lang="th-TH" b="1" i="0" dirty="0" smtClean="0"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อิสระ และ</a:t>
            </a:r>
            <a:r>
              <a:rPr lang="th-TH" b="1" i="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สามารถยุติขณะใดก็ได้โดยไม่ส่งผล</a:t>
            </a:r>
            <a:r>
              <a:rPr lang="th-TH" b="1" i="0" dirty="0" smtClean="0">
                <a:solidFill>
                  <a:srgbClr val="0070C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ใดๆ</a:t>
            </a:r>
            <a:endParaRPr lang="th-TH" b="1" i="0" dirty="0">
              <a:solidFill>
                <a:srgbClr val="0070C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8675" y="1207599"/>
            <a:ext cx="10680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แบบวัดการรับรู้ของผู้มีส่วนได้เสียภายใน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Internal Integrity and Transparency Assessment (IIT)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การประเมินคุณธรรมและความโปร่งใสในการดำเนินงานของหน่วยงานภาครัฐ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ประจำปีงบประมาณ พ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ศ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. 2564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logo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61000" y="127000"/>
            <a:ext cx="76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8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18254" r="12654" b="10715"/>
          <a:stretch/>
        </p:blipFill>
        <p:spPr bwMode="auto">
          <a:xfrm>
            <a:off x="186740" y="145143"/>
            <a:ext cx="11761676" cy="641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6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3">
            <a:extLst>
              <a:ext uri="{FF2B5EF4-FFF2-40B4-BE49-F238E27FC236}">
                <a16:creationId xmlns:a16="http://schemas.microsoft.com/office/drawing/2014/main" xmlns="" id="{B7460AD5-B8C2-497B-9361-FCF79786D7DB}"/>
              </a:ext>
            </a:extLst>
          </p:cNvPr>
          <p:cNvSpPr txBox="1"/>
          <p:nvPr/>
        </p:nvSpPr>
        <p:spPr>
          <a:xfrm>
            <a:off x="437243" y="345042"/>
            <a:ext cx="253455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แบบวัด </a:t>
            </a:r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IIT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endParaRPr lang="th-TH" b="0" i="0" dirty="0">
              <a:solidFill>
                <a:srgbClr val="002060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37242" y="886052"/>
            <a:ext cx="3720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ส่วนที่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ตัวชี้วัด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30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ข้อคำถาม</a:t>
            </a:r>
            <a:endParaRPr lang="en-US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39721" y="1304399"/>
            <a:ext cx="108902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ตัวชี้วัดที่ 1 การปฏิบัติหน้าที่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 6 ข้อ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คำถาม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               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ตัวชี้วัด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 4 การใช้ทรัพย์สินของราชการ  มี 6 ข้อ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คำถาม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ตัวชี้วัดที่ 2 การใช้งบประมาณ  มี 6 ข้อคำถาม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             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ตัวชี้วัด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 5 การแก้ไขปัญหาการทุจริต  มี 6 ข้อ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คำถาม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ตัวชี้วัด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 3 การใช้อำนาจ  มี 6 ข้อ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คำถาม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55490" y="2686646"/>
            <a:ext cx="6420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ส่วนที่ </a:t>
            </a:r>
            <a:r>
              <a:rPr lang="en-US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ทั่วไปและข้อเสนอแนะ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เพิ่มเติม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  6 ข้อคำถาม  </a:t>
            </a:r>
          </a:p>
        </p:txBody>
      </p:sp>
      <p:sp>
        <p:nvSpPr>
          <p:cNvPr id="14" name="กล่องข้อความ 5">
            <a:extLst>
              <a:ext uri="{FF2B5EF4-FFF2-40B4-BE49-F238E27FC236}">
                <a16:creationId xmlns:a16="http://schemas.microsoft.com/office/drawing/2014/main" xmlns="" id="{90E763CC-C579-4449-8C2B-30316DC13596}"/>
              </a:ext>
            </a:extLst>
          </p:cNvPr>
          <p:cNvSpPr txBox="1"/>
          <p:nvPr/>
        </p:nvSpPr>
        <p:spPr>
          <a:xfrm>
            <a:off x="539721" y="3115370"/>
            <a:ext cx="1055188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b="0" i="0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อายุ</a:t>
            </a:r>
            <a:endParaRPr lang="th-TH" b="0" i="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เพศ</a:t>
            </a:r>
          </a:p>
          <a:p>
            <a:pPr marL="514350" indent="-514350">
              <a:buAutoNum type="arabicPeriod"/>
            </a:pPr>
            <a:r>
              <a:rPr lang="th-TH" b="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ระดับการศึกษา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ท่านปฏิบัติงานในหน่วยงานมาแล้วกี่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ปี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ในช่วง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ปีที่ผ่านมา ท่านมีความสุขกับการทำงานในหน่วยงานของ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ท่าน</a:t>
            </a:r>
          </a:p>
          <a:p>
            <a:pPr marL="514350" indent="-514350">
              <a:buAutoNum type="arabicPeriod"/>
            </a:pPr>
            <a:r>
              <a:rPr lang="th-TH" dirty="0">
                <a:latin typeface="TH SarabunPSK" pitchFamily="34" charset="-34"/>
                <a:cs typeface="TH SarabunPSK" pitchFamily="34" charset="-34"/>
              </a:rPr>
              <a:t>ข้อเสนอแนะเพิ่มเติมต่อหน่วยงานของท่าน เพื่อปรับปรุงแก้ไขการดำเนินงานให้มีคุณธรรม ความโปร่งใส และป้องกันไม่ให้เกิดการทุจริตในหน่วยงาน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93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7" t="21230" r="15778" b="6250"/>
          <a:stretch/>
        </p:blipFill>
        <p:spPr bwMode="auto">
          <a:xfrm>
            <a:off x="673100" y="130629"/>
            <a:ext cx="11042349" cy="644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21627" r="13324" b="8532"/>
          <a:stretch/>
        </p:blipFill>
        <p:spPr bwMode="auto">
          <a:xfrm>
            <a:off x="203200" y="159658"/>
            <a:ext cx="11580999" cy="642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03200" y="4327301"/>
            <a:ext cx="10872631" cy="953037"/>
          </a:xfrm>
          <a:prstGeom prst="rect">
            <a:avLst/>
          </a:prstGeom>
          <a:solidFill>
            <a:schemeClr val="bg1">
              <a:alpha val="0"/>
            </a:schemeClr>
          </a:solidFill>
          <a:ln w="412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t="23082" r="13547" b="8533"/>
          <a:stretch/>
        </p:blipFill>
        <p:spPr bwMode="auto">
          <a:xfrm>
            <a:off x="0" y="391885"/>
            <a:ext cx="11814129" cy="613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3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9444" r="14327" b="6151"/>
          <a:stretch/>
        </p:blipFill>
        <p:spPr bwMode="auto">
          <a:xfrm>
            <a:off x="362859" y="174171"/>
            <a:ext cx="11340185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7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19445" r="14885" b="5158"/>
          <a:stretch/>
        </p:blipFill>
        <p:spPr bwMode="auto">
          <a:xfrm>
            <a:off x="493485" y="348343"/>
            <a:ext cx="10638972" cy="636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9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398</Words>
  <Application>Microsoft Office PowerPoint</Application>
  <PresentationFormat>กำหนดเอง</PresentationFormat>
  <Paragraphs>35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ธีมของ Office</vt:lpstr>
      <vt:lpstr>การตอบแบบวัดการรับรู้ของผู้มีส่วนได้เสียภายใน  (Internal Integrity and Transparency Assessment : IIT)  ประจำปีงบประมาณ พ.ศ. 2564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ชี้แจงการตอบแบบวัดการรับรู้ของผู้มีส่วนได้เสียภายนอก (External Integrity and Transparency Assessment : EIT) ประจำปีงบประมาณ พ.ศ. 2564</dc:title>
  <dc:creator>ANN</dc:creator>
  <cp:lastModifiedBy>SUPALAI</cp:lastModifiedBy>
  <cp:revision>36</cp:revision>
  <dcterms:created xsi:type="dcterms:W3CDTF">2021-04-02T01:29:19Z</dcterms:created>
  <dcterms:modified xsi:type="dcterms:W3CDTF">2021-04-04T13:34:47Z</dcterms:modified>
</cp:coreProperties>
</file>