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707" r:id="rId3"/>
    <p:sldMasterId id="2147483719" r:id="rId4"/>
  </p:sldMasterIdLst>
  <p:notesMasterIdLst>
    <p:notesMasterId r:id="rId28"/>
  </p:notesMasterIdLst>
  <p:sldIdLst>
    <p:sldId id="540" r:id="rId5"/>
    <p:sldId id="541" r:id="rId6"/>
    <p:sldId id="542" r:id="rId7"/>
    <p:sldId id="294" r:id="rId8"/>
    <p:sldId id="543" r:id="rId9"/>
    <p:sldId id="567" r:id="rId10"/>
    <p:sldId id="273" r:id="rId11"/>
    <p:sldId id="560" r:id="rId12"/>
    <p:sldId id="420" r:id="rId13"/>
    <p:sldId id="391" r:id="rId14"/>
    <p:sldId id="544" r:id="rId15"/>
    <p:sldId id="561" r:id="rId16"/>
    <p:sldId id="562" r:id="rId17"/>
    <p:sldId id="563" r:id="rId18"/>
    <p:sldId id="566" r:id="rId19"/>
    <p:sldId id="559" r:id="rId20"/>
    <p:sldId id="568" r:id="rId21"/>
    <p:sldId id="546" r:id="rId22"/>
    <p:sldId id="548" r:id="rId23"/>
    <p:sldId id="550" r:id="rId24"/>
    <p:sldId id="549" r:id="rId25"/>
    <p:sldId id="552" r:id="rId26"/>
    <p:sldId id="536" r:id="rId27"/>
  </p:sldIdLst>
  <p:sldSz cx="9144000" cy="6858000" type="screen4x3"/>
  <p:notesSz cx="6735763" cy="9866313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F6600"/>
    <a:srgbClr val="FFCCFF"/>
    <a:srgbClr val="FF9999"/>
    <a:srgbClr val="FFFFCC"/>
    <a:srgbClr val="96EEFA"/>
    <a:srgbClr val="EE7F35"/>
    <a:srgbClr val="2CB0BC"/>
    <a:srgbClr val="F9B51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ลักษณะสีปานกลาง 4 - เน้น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สไตล์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สไตล์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สไตล์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สไตล์สีปานกลาง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สไตล์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E171933-4619-4E11-9A3F-F7608DF75F80}" styleName="สไตล์สีปานกลาง 1 - เน้น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สไตล์สีปานกลาง 1 - เน้น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สไตล์สีอ่อน 2 - เน้น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D083AE6-46FA-4A59-8FB0-9F97EB10719F}" styleName="สไตล์สีอ่อน 3 - เน้น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สไตล์สีอ่อน 3 - เน้น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สไตล์สีอ่อน 3 - เน้น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สไตล์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262" autoAdjust="0"/>
  </p:normalViewPr>
  <p:slideViewPr>
    <p:cSldViewPr snapToGrid="0">
      <p:cViewPr varScale="1">
        <p:scale>
          <a:sx n="107" d="100"/>
          <a:sy n="107" d="100"/>
        </p:scale>
        <p:origin x="169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4858" tIns="47429" rIns="94858" bIns="47429" rtlCol="0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5029"/>
          </a:xfrm>
          <a:prstGeom prst="rect">
            <a:avLst/>
          </a:prstGeom>
        </p:spPr>
        <p:txBody>
          <a:bodyPr vert="horz" lIns="94858" tIns="47429" rIns="94858" bIns="47429" rtlCol="0"/>
          <a:lstStyle>
            <a:lvl1pPr algn="r">
              <a:defRPr sz="1300"/>
            </a:lvl1pPr>
          </a:lstStyle>
          <a:p>
            <a:fld id="{11E74230-5E58-495D-B1F6-F96FE2938B1B}" type="datetimeFigureOut">
              <a:rPr lang="th-TH" smtClean="0"/>
              <a:t>24/03/64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8" tIns="47429" rIns="94858" bIns="47429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4858" tIns="47429" rIns="94858" bIns="47429" rtlCol="0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4858" tIns="47429" rIns="94858" bIns="47429" rtlCol="0" anchor="b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15374" y="9371286"/>
            <a:ext cx="2918831" cy="495028"/>
          </a:xfrm>
          <a:prstGeom prst="rect">
            <a:avLst/>
          </a:prstGeom>
        </p:spPr>
        <p:txBody>
          <a:bodyPr vert="horz" lIns="94858" tIns="47429" rIns="94858" bIns="47429" rtlCol="0" anchor="b"/>
          <a:lstStyle>
            <a:lvl1pPr algn="r">
              <a:defRPr sz="1300"/>
            </a:lvl1pPr>
          </a:lstStyle>
          <a:p>
            <a:fld id="{C509872E-D138-42F6-AA8B-7B959938FCD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7463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9872E-D138-42F6-AA8B-7B959938FCDA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409709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9872E-D138-42F6-AA8B-7B959938FCDA}" type="slidenum">
              <a:rPr lang="th-TH" smtClean="0"/>
              <a:t>22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597163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E84576-AC38-4F40-AC62-14CBF119CCDA}" type="slidenum">
              <a:rPr lang="th-TH" smtClean="0"/>
              <a:pPr/>
              <a:t>23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80377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9872E-D138-42F6-AA8B-7B959938FCDA}" type="slidenum">
              <a:rPr lang="th-TH" smtClean="0"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60492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9872E-D138-42F6-AA8B-7B959938FCDA}" type="slidenum">
              <a:rPr lang="th-TH" smtClean="0"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59656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9872E-D138-42F6-AA8B-7B959938FCDA}" type="slidenum">
              <a:rPr lang="th-TH" smtClean="0"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8235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9872E-D138-42F6-AA8B-7B959938FCDA}" type="slidenum">
              <a:rPr lang="th-TH" smtClean="0"/>
              <a:t>16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10705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9872E-D138-42F6-AA8B-7B959938FCDA}" type="slidenum">
              <a:rPr lang="th-TH" smtClean="0"/>
              <a:t>18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561127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9872E-D138-42F6-AA8B-7B959938FCDA}" type="slidenum">
              <a:rPr lang="th-TH" smtClean="0"/>
              <a:t>19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587712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9872E-D138-42F6-AA8B-7B959938FCDA}" type="slidenum">
              <a:rPr lang="th-TH" smtClean="0"/>
              <a:t>20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33594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09872E-D138-42F6-AA8B-7B959938FCDA}" type="slidenum">
              <a:rPr lang="th-TH" smtClean="0"/>
              <a:t>21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81960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620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48178" y="743253"/>
            <a:ext cx="2592000" cy="5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29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012448" y="743253"/>
            <a:ext cx="2592000" cy="537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29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280313" y="743253"/>
            <a:ext cx="2592000" cy="5376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29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5735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059902" y="1"/>
            <a:ext cx="30242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29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572100" y="3429000"/>
            <a:ext cx="1512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29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059900" y="3429000"/>
            <a:ext cx="1512000" cy="3429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29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71839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426012" y="720006"/>
            <a:ext cx="1728192" cy="53827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29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53804" y="720006"/>
            <a:ext cx="1728192" cy="53827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29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298220" y="720006"/>
            <a:ext cx="1728192" cy="538275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29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6586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-1"/>
            <a:ext cx="9144000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29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80324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5">
            <a:extLst>
              <a:ext uri="{FF2B5EF4-FFF2-40B4-BE49-F238E27FC236}">
                <a16:creationId xmlns:a16="http://schemas.microsoft.com/office/drawing/2014/main" id="{C7304401-68B8-4E0E-A9DB-540B76DF928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3563888" y="851534"/>
            <a:ext cx="4320480" cy="6006468"/>
          </a:xfrm>
          <a:custGeom>
            <a:avLst/>
            <a:gdLst>
              <a:gd name="connsiteX0" fmla="*/ 2160240 w 4320480"/>
              <a:gd name="connsiteY0" fmla="*/ 0 h 4504851"/>
              <a:gd name="connsiteX1" fmla="*/ 4320480 w 4320480"/>
              <a:gd name="connsiteY1" fmla="*/ 4504851 h 4504851"/>
              <a:gd name="connsiteX2" fmla="*/ 0 w 4320480"/>
              <a:gd name="connsiteY2" fmla="*/ 4504851 h 4504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20480" h="4504851">
                <a:moveTo>
                  <a:pt x="2160240" y="0"/>
                </a:moveTo>
                <a:lnTo>
                  <a:pt x="4320480" y="4504851"/>
                </a:lnTo>
                <a:lnTo>
                  <a:pt x="0" y="45048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29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D2ABAD60-FE41-4786-B9AF-4454375D2129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5635630" y="7"/>
            <a:ext cx="3508370" cy="5785689"/>
          </a:xfrm>
          <a:custGeom>
            <a:avLst/>
            <a:gdLst>
              <a:gd name="connsiteX0" fmla="*/ 0 w 3508370"/>
              <a:gd name="connsiteY0" fmla="*/ 0 h 4339267"/>
              <a:gd name="connsiteX1" fmla="*/ 3508370 w 3508370"/>
              <a:gd name="connsiteY1" fmla="*/ 0 h 4339267"/>
              <a:gd name="connsiteX2" fmla="*/ 3504823 w 3508370"/>
              <a:gd name="connsiteY2" fmla="*/ 1594801 h 4339267"/>
              <a:gd name="connsiteX3" fmla="*/ 2097974 w 3508370"/>
              <a:gd name="connsiteY3" fmla="*/ 4339267 h 4339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8370" h="4339267">
                <a:moveTo>
                  <a:pt x="0" y="0"/>
                </a:moveTo>
                <a:lnTo>
                  <a:pt x="3508370" y="0"/>
                </a:lnTo>
                <a:cubicBezTo>
                  <a:pt x="3507188" y="531600"/>
                  <a:pt x="3506005" y="1063201"/>
                  <a:pt x="3504823" y="1594801"/>
                </a:cubicBezTo>
                <a:lnTo>
                  <a:pt x="2097974" y="43392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29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60372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1" y="0"/>
            <a:ext cx="5076056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29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51601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123484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20198432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43"/>
            <a:ext cx="9144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3" name="Rounded Rectangle 12"/>
          <p:cNvSpPr/>
          <p:nvPr userDrawn="1"/>
        </p:nvSpPr>
        <p:spPr>
          <a:xfrm>
            <a:off x="354010" y="1508788"/>
            <a:ext cx="2849840" cy="4865561"/>
          </a:xfrm>
          <a:prstGeom prst="roundRect">
            <a:avLst>
              <a:gd name="adj" fmla="val 396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/>
          </a:p>
        </p:txBody>
      </p:sp>
      <p:sp>
        <p:nvSpPr>
          <p:cNvPr id="16" name="Rounded Rectangle 15"/>
          <p:cNvSpPr/>
          <p:nvPr userDrawn="1"/>
        </p:nvSpPr>
        <p:spPr>
          <a:xfrm>
            <a:off x="531933" y="1796671"/>
            <a:ext cx="108520" cy="4320631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solidFill>
                <a:schemeClr val="bg1"/>
              </a:solidFill>
            </a:endParaRPr>
          </a:p>
        </p:txBody>
      </p:sp>
      <p:sp>
        <p:nvSpPr>
          <p:cNvPr id="17" name="Half Frame 16"/>
          <p:cNvSpPr/>
          <p:nvPr userDrawn="1"/>
        </p:nvSpPr>
        <p:spPr>
          <a:xfrm rot="5400000">
            <a:off x="2508923" y="1734658"/>
            <a:ext cx="669775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863246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48182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5C71C-E627-4D3F-A4D6-F975E138BE1D}" type="datetime1">
              <a:rPr lang="th-TH" smtClean="0"/>
              <a:t>24/03/64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291E2-3199-4DD5-9D78-B08F37F6307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98665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179288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857504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92EDC-CBAA-42C3-A82D-DF28FF9439B5}" type="datetime1">
              <a:rPr lang="th-TH" smtClean="0"/>
              <a:t>24/03/64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D9A03-9CAE-4DEF-A956-53C005770E5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791469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44386-7BCF-4F66-AA1D-2FABB1FDA8B9}" type="datetime1">
              <a:rPr lang="th-TH" smtClean="0"/>
              <a:t>24/03/64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D9A03-9CAE-4DEF-A956-53C005770E5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975522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E0F4D-86E4-4592-B157-16A732B9A959}" type="datetime1">
              <a:rPr lang="th-TH" smtClean="0"/>
              <a:t>24/03/64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D9A03-9CAE-4DEF-A956-53C005770E5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733178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9378D-0089-4ADD-A11C-1299F2679708}" type="datetime1">
              <a:rPr lang="th-TH" smtClean="0"/>
              <a:t>24/03/64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D9A03-9CAE-4DEF-A956-53C005770E5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858904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45B68-EDE2-4430-8C91-D312294C72E9}" type="datetime1">
              <a:rPr lang="th-TH" smtClean="0"/>
              <a:t>24/03/64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D9A03-9CAE-4DEF-A956-53C005770E5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015991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2946F-EB3A-4A75-BB1A-4AC3AE32BAB8}" type="datetime1">
              <a:rPr lang="th-TH" smtClean="0"/>
              <a:t>24/03/64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D9A03-9CAE-4DEF-A956-53C005770E5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036791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08AE6-ACAE-48DF-95DC-B374C4F8CAB9}" type="datetime1">
              <a:rPr lang="th-TH" smtClean="0"/>
              <a:t>24/03/64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D9A03-9CAE-4DEF-A956-53C005770E5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864525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801BF-C772-44A3-9CD6-27439F2A805B}" type="datetime1">
              <a:rPr lang="th-TH" smtClean="0"/>
              <a:t>24/03/64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D9A03-9CAE-4DEF-A956-53C005770E5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073299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57CC3-DBFF-4787-BB90-D4E56A4FA28B}" type="datetime1">
              <a:rPr lang="th-TH" smtClean="0"/>
              <a:t>24/03/64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D9A03-9CAE-4DEF-A956-53C005770E5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674052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1844-43B8-4EBB-8600-7D03338A0478}" type="datetime1">
              <a:rPr lang="th-TH" smtClean="0"/>
              <a:t>24/03/64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D9A03-9CAE-4DEF-A956-53C005770E5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2545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3" y="0"/>
            <a:ext cx="7524328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96613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-1"/>
            <a:ext cx="9144000" cy="6858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900" baseline="0">
                <a:latin typeface="+mn-lt"/>
                <a:cs typeface="Arial" pitchFamily="34" charset="0"/>
              </a:defRPr>
            </a:lvl1pPr>
            <a:lvl2pPr marL="342892" indent="0">
              <a:buNone/>
              <a:defRPr sz="2100"/>
            </a:lvl2pPr>
            <a:lvl3pPr marL="685784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9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250977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8334877" y="255823"/>
            <a:ext cx="809123" cy="8477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4" name="Rectangle 3"/>
          <p:cNvSpPr/>
          <p:nvPr userDrawn="1"/>
        </p:nvSpPr>
        <p:spPr>
          <a:xfrm>
            <a:off x="0" y="252665"/>
            <a:ext cx="8334877" cy="8477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15829" y="315983"/>
            <a:ext cx="6650456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05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156" y="197468"/>
            <a:ext cx="1088912" cy="1150628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3009" y="252426"/>
            <a:ext cx="159418" cy="8477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/>
          </a:p>
        </p:txBody>
      </p:sp>
    </p:spTree>
    <p:extLst>
      <p:ext uri="{BB962C8B-B14F-4D97-AF65-F5344CB8AC3E}">
        <p14:creationId xmlns:p14="http://schemas.microsoft.com/office/powerpoint/2010/main" val="3321706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0149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179288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91447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mond 10"/>
          <p:cNvSpPr/>
          <p:nvPr userDrawn="1"/>
        </p:nvSpPr>
        <p:spPr>
          <a:xfrm>
            <a:off x="3203848" y="-3096"/>
            <a:ext cx="2700000" cy="2408459"/>
          </a:xfrm>
          <a:custGeom>
            <a:avLst/>
            <a:gdLst/>
            <a:ahLst/>
            <a:cxnLst/>
            <a:rect l="l" t="t" r="r" b="b"/>
            <a:pathLst>
              <a:path w="2700000" h="1806344">
                <a:moveTo>
                  <a:pt x="456344" y="0"/>
                </a:moveTo>
                <a:lnTo>
                  <a:pt x="2243656" y="0"/>
                </a:lnTo>
                <a:lnTo>
                  <a:pt x="2700000" y="456344"/>
                </a:lnTo>
                <a:lnTo>
                  <a:pt x="1350000" y="1806344"/>
                </a:lnTo>
                <a:lnTo>
                  <a:pt x="0" y="45634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5" name="Isosceles Triangle 4"/>
          <p:cNvSpPr/>
          <p:nvPr userDrawn="1"/>
        </p:nvSpPr>
        <p:spPr>
          <a:xfrm>
            <a:off x="3746892" y="5774992"/>
            <a:ext cx="1650216" cy="1083013"/>
          </a:xfrm>
          <a:prstGeom prst="triangl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6" name="Isosceles Triangle 5"/>
          <p:cNvSpPr/>
          <p:nvPr userDrawn="1"/>
        </p:nvSpPr>
        <p:spPr>
          <a:xfrm>
            <a:off x="4041648" y="5991752"/>
            <a:ext cx="1060704" cy="73914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28FC5FB3-D739-474A-9148-1ABF4FC27690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293848" y="2"/>
            <a:ext cx="2520000" cy="2281540"/>
          </a:xfrm>
          <a:custGeom>
            <a:avLst/>
            <a:gdLst>
              <a:gd name="connsiteX0" fmla="*/ 442968 w 2520000"/>
              <a:gd name="connsiteY0" fmla="*/ 0 h 1711155"/>
              <a:gd name="connsiteX1" fmla="*/ 985757 w 2520000"/>
              <a:gd name="connsiteY1" fmla="*/ 0 h 1711155"/>
              <a:gd name="connsiteX2" fmla="*/ 2080270 w 2520000"/>
              <a:gd name="connsiteY2" fmla="*/ 4702 h 1711155"/>
              <a:gd name="connsiteX3" fmla="*/ 2520000 w 2520000"/>
              <a:gd name="connsiteY3" fmla="*/ 451155 h 1711155"/>
              <a:gd name="connsiteX4" fmla="*/ 1260000 w 2520000"/>
              <a:gd name="connsiteY4" fmla="*/ 1711155 h 1711155"/>
              <a:gd name="connsiteX5" fmla="*/ 0 w 2520000"/>
              <a:gd name="connsiteY5" fmla="*/ 451155 h 1711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000" h="1711155">
                <a:moveTo>
                  <a:pt x="442968" y="0"/>
                </a:moveTo>
                <a:lnTo>
                  <a:pt x="985757" y="0"/>
                </a:lnTo>
                <a:lnTo>
                  <a:pt x="2080270" y="4702"/>
                </a:lnTo>
                <a:lnTo>
                  <a:pt x="2520000" y="451155"/>
                </a:lnTo>
                <a:lnTo>
                  <a:pt x="1260000" y="1711155"/>
                </a:lnTo>
                <a:lnTo>
                  <a:pt x="0" y="45115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29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86113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179288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565878" y="1568923"/>
            <a:ext cx="1871760" cy="406832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612855" y="1568085"/>
            <a:ext cx="1871760" cy="40683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659832" y="1567246"/>
            <a:ext cx="1871760" cy="406832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706810" y="1566403"/>
            <a:ext cx="1871760" cy="40683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825478" y="1760119"/>
            <a:ext cx="1352567" cy="180342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29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966410" y="1760119"/>
            <a:ext cx="1352567" cy="180342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29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872455" y="1760119"/>
            <a:ext cx="1352567" cy="180342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29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919432" y="1760119"/>
            <a:ext cx="1352567" cy="180342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29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75128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KBM-정애\014-Fullppt\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755" y="601930"/>
            <a:ext cx="3282039" cy="436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1363708" y="779700"/>
            <a:ext cx="2991584" cy="27690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29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143456" y="1727823"/>
            <a:ext cx="3055840" cy="29751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29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5312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179288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pic>
        <p:nvPicPr>
          <p:cNvPr id="11" name="Picture 4" descr="D:\KBM-정애\014-Fullppt\PNG이미지\노트북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2" y="3332995"/>
            <a:ext cx="3600400" cy="244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753800" y="3686192"/>
            <a:ext cx="1711407" cy="16662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29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38470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-1"/>
            <a:ext cx="9144000" cy="36216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166" indent="0">
              <a:buNone/>
              <a:defRPr sz="2800"/>
            </a:lvl2pPr>
            <a:lvl3pPr marL="914333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29" indent="0">
              <a:buNone/>
              <a:defRPr sz="2000"/>
            </a:lvl6pPr>
            <a:lvl7pPr marL="2742995" indent="0">
              <a:buNone/>
              <a:defRPr sz="2000"/>
            </a:lvl7pPr>
            <a:lvl8pPr marL="3200160" indent="0">
              <a:buNone/>
              <a:defRPr sz="2000"/>
            </a:lvl8pPr>
            <a:lvl9pPr marL="3657326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91077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6.jpg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2109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ctr" defTabSz="685750" rtl="0" eaLnBrk="1" latinLnBrk="1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56" indent="-257156" algn="l" defTabSz="68575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170" indent="-214297" algn="l" defTabSz="685750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86" indent="-171438" algn="l" defTabSz="685750" rtl="0" eaLnBrk="1" latinLnBrk="1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060" indent="-171438" algn="l" defTabSz="685750" rtl="0" eaLnBrk="1" latinLnBrk="1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935" indent="-171438" algn="l" defTabSz="685750" rtl="0" eaLnBrk="1" latinLnBrk="1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809" indent="-171438" algn="l" defTabSz="685750" rtl="0" eaLnBrk="1" latinLnBrk="1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684" indent="-171438" algn="l" defTabSz="685750" rtl="0" eaLnBrk="1" latinLnBrk="1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558" indent="-171438" algn="l" defTabSz="685750" rtl="0" eaLnBrk="1" latinLnBrk="1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433" indent="-171438" algn="l" defTabSz="685750" rtl="0" eaLnBrk="1" latinLnBrk="1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68575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75" algn="l" defTabSz="68575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50" algn="l" defTabSz="68575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24" algn="l" defTabSz="68575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498" algn="l" defTabSz="68575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373" algn="l" defTabSz="68575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46" algn="l" defTabSz="68575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20" algn="l" defTabSz="68575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995" algn="l" defTabSz="68575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2001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</p:sldLayoutIdLst>
  <p:hf hdr="0" ftr="0" dt="0"/>
  <p:txStyles>
    <p:titleStyle>
      <a:lvl1pPr algn="ctr" defTabSz="914333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5" indent="-342875" algn="l" defTabSz="914333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95" indent="-285729" algn="l" defTabSz="914333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5" indent="-228582" algn="l" defTabSz="914333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2" algn="l" defTabSz="914333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6" indent="-228582" algn="l" defTabSz="914333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1" indent="-228582" algn="l" defTabSz="914333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2" algn="l" defTabSz="914333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2" algn="l" defTabSz="914333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9" indent="-228582" algn="l" defTabSz="914333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3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9" algn="l" defTabSz="91433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5" algn="l" defTabSz="91433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3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dirty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6C86F-4384-4FB0-95EC-84538634B637}" type="datetime1">
              <a:rPr lang="th-TH" smtClean="0"/>
              <a:t>24/03/64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4956" y="6518394"/>
            <a:ext cx="10033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fld id="{D08E56A6-C465-4C76-AD11-715E9242A514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38513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21" r:id="rId12"/>
    <p:sldLayoutId id="2147483722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H SarabunPSK" panose="020B0500040200020003" pitchFamily="34" charset="-34"/>
          <a:ea typeface="+mj-ea"/>
          <a:cs typeface="TH SarabunPSK" panose="020B0500040200020003" pitchFamily="34" charset="-34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H SarabunPSK" panose="020B0500040200020003" pitchFamily="34" charset="-34"/>
          <a:ea typeface="+mn-ea"/>
          <a:cs typeface="TH SarabunPSK" panose="020B0500040200020003" pitchFamily="34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7811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</p:sldLayoutIdLst>
  <p:txStyles>
    <p:titleStyle>
      <a:lvl1pPr algn="ctr" defTabSz="914378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37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2A713653-70DD-4715-8AFE-655FA7F72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D9A03-9CAE-4DEF-A956-53C005770E55}" type="slidenum">
              <a:rPr lang="th-TH" smtClean="0"/>
              <a:t>1</a:t>
            </a:fld>
            <a:endParaRPr lang="th-TH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F8BC7D6D-6612-47DB-AF4C-DFB6287266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533" y="230112"/>
            <a:ext cx="1428750" cy="16859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24D4F6-9B5D-4602-BA36-94FBEBE86DD9}"/>
              </a:ext>
            </a:extLst>
          </p:cNvPr>
          <p:cNvSpPr txBox="1"/>
          <p:nvPr/>
        </p:nvSpPr>
        <p:spPr>
          <a:xfrm>
            <a:off x="-129092" y="1916037"/>
            <a:ext cx="9144000" cy="1720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th-TH" sz="44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ประชุม</a:t>
            </a:r>
            <a:br>
              <a:rPr lang="th-TH" sz="54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2400" b="1" kern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คณะกรรมการทบทวนแผนยุทธศาสตร์สำนักงานอธิการบดี ระยะ 4 ปี(พ.ศ.2561 – 2564) </a:t>
            </a:r>
            <a:br>
              <a:rPr lang="th-TH" sz="2400" b="1" kern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400" b="1" kern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และจัดทำแผนปฏิบัติราชการ ประจำปีงบประมาณ พ.ศ. 2564</a:t>
            </a:r>
            <a:r>
              <a:rPr lang="th-TH" sz="2400" b="1" kern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24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ครั้งที่  1/2564</a:t>
            </a:r>
            <a:endParaRPr lang="th-TH" sz="5400" b="1" dirty="0">
              <a:solidFill>
                <a:srgbClr val="0070C0"/>
              </a:solidFill>
              <a:latin typeface="TH SarabunPSK" panose="020B0500040200020003" pitchFamily="34" charset="-34"/>
              <a:cs typeface="TH SarabunPSK" pitchFamily="34" charset="-34"/>
            </a:endParaRPr>
          </a:p>
        </p:txBody>
      </p:sp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E2999D81-A433-4507-90E2-6F6DB1D3CF05}"/>
              </a:ext>
            </a:extLst>
          </p:cNvPr>
          <p:cNvSpPr/>
          <p:nvPr/>
        </p:nvSpPr>
        <p:spPr>
          <a:xfrm>
            <a:off x="1118794" y="3943350"/>
            <a:ext cx="7186109" cy="183351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วันพุธ ที่ 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24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มีนาคม 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2564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b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เวลา 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14.00 – 15.30 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น.</a:t>
            </a:r>
            <a:b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ณ ห้องประชุมสภานักศึกษาชั้น 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อาคาร 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20</a:t>
            </a:r>
            <a:r>
              <a:rPr lang="th-TH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มหาวิทยาลัยราชภัฏสกลนคร</a:t>
            </a:r>
          </a:p>
        </p:txBody>
      </p:sp>
    </p:spTree>
    <p:extLst>
      <p:ext uri="{BB962C8B-B14F-4D97-AF65-F5344CB8AC3E}">
        <p14:creationId xmlns:p14="http://schemas.microsoft.com/office/powerpoint/2010/main" val="3027897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23"/>
            <a:ext cx="9079599" cy="527576"/>
          </a:xfrm>
          <a:prstGeom prst="rect">
            <a:avLst/>
          </a:prstGeom>
          <a:solidFill>
            <a:srgbClr val="0070C0"/>
          </a:solidFill>
        </p:spPr>
        <p:txBody>
          <a:bodyPr wrap="square" tIns="36000" bIns="0" rtlCol="0">
            <a:spAutoFit/>
          </a:bodyPr>
          <a:lstStyle/>
          <a:p>
            <a:pPr lvl="1" algn="ctr">
              <a:lnSpc>
                <a:spcPct val="114000"/>
              </a:lnSpc>
            </a:pPr>
            <a:r>
              <a:rPr lang="th-TH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ความเชื่อมโยงยุทธศาสตร์</a:t>
            </a:r>
          </a:p>
        </p:txBody>
      </p:sp>
      <p:sp>
        <p:nvSpPr>
          <p:cNvPr id="23" name="สี่เหลี่ยมผืนผ้า 22"/>
          <p:cNvSpPr/>
          <p:nvPr/>
        </p:nvSpPr>
        <p:spPr>
          <a:xfrm>
            <a:off x="107504" y="1851659"/>
            <a:ext cx="2232248" cy="1080120"/>
          </a:xfrm>
          <a:prstGeom prst="rect">
            <a:avLst/>
          </a:prstGeom>
          <a:solidFill>
            <a:srgbClr val="CCFF99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4" name="TextBox 23"/>
          <p:cNvSpPr txBox="1"/>
          <p:nvPr/>
        </p:nvSpPr>
        <p:spPr>
          <a:xfrm>
            <a:off x="107504" y="1287107"/>
            <a:ext cx="8928992" cy="478272"/>
          </a:xfrm>
          <a:prstGeom prst="rect">
            <a:avLst/>
          </a:prstGeom>
          <a:solidFill>
            <a:srgbClr val="92D050"/>
          </a:solidFill>
          <a:ln w="38100" cmpd="dbl">
            <a:solidFill>
              <a:srgbClr val="00B050"/>
            </a:solidFill>
          </a:ln>
        </p:spPr>
        <p:txBody>
          <a:bodyPr wrap="square" lIns="90000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แผนยุทธศาสตร์มหาวิทยาลัยราชภัฏสกลนคร ระยะ 20 ปี พ.ศ. 2560 - 2579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7504" y="1897003"/>
            <a:ext cx="2232248" cy="96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h-TH" sz="2100" b="1" dirty="0">
                <a:latin typeface="TH SarabunPSK" pitchFamily="34" charset="-34"/>
                <a:cs typeface="TH SarabunPSK" pitchFamily="34" charset="-34"/>
              </a:rPr>
              <a:t>ยุทธศาสตร์ที่ 3</a:t>
            </a:r>
          </a:p>
          <a:p>
            <a:pPr algn="ctr">
              <a:lnSpc>
                <a:spcPct val="90000"/>
              </a:lnSpc>
            </a:pPr>
            <a:r>
              <a:rPr lang="th-TH" sz="2100" dirty="0">
                <a:latin typeface="TH SarabunPSK" pitchFamily="34" charset="-34"/>
                <a:cs typeface="TH SarabunPSK" pitchFamily="34" charset="-34"/>
              </a:rPr>
              <a:t>การพัฒนาท้องถิ่นอย่างยั่งยืน บนพื้นฐานเศรษฐกิจพอเพียง</a:t>
            </a:r>
          </a:p>
        </p:txBody>
      </p:sp>
      <p:sp>
        <p:nvSpPr>
          <p:cNvPr id="26" name="สี่เหลี่ยมผืนผ้า 25"/>
          <p:cNvSpPr/>
          <p:nvPr/>
        </p:nvSpPr>
        <p:spPr>
          <a:xfrm>
            <a:off x="2411760" y="1851659"/>
            <a:ext cx="1944216" cy="1080120"/>
          </a:xfrm>
          <a:prstGeom prst="rect">
            <a:avLst/>
          </a:prstGeom>
          <a:solidFill>
            <a:srgbClr val="CCFF99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7" name="TextBox 26"/>
          <p:cNvSpPr txBox="1"/>
          <p:nvPr/>
        </p:nvSpPr>
        <p:spPr>
          <a:xfrm>
            <a:off x="2411760" y="1897003"/>
            <a:ext cx="1944216" cy="96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h-TH" sz="2100" b="1" dirty="0">
                <a:latin typeface="TH SarabunPSK" pitchFamily="34" charset="-34"/>
                <a:cs typeface="TH SarabunPSK" pitchFamily="34" charset="-34"/>
              </a:rPr>
              <a:t>ยุทธศาสตร์ที่ 1</a:t>
            </a:r>
          </a:p>
          <a:p>
            <a:pPr algn="ctr">
              <a:lnSpc>
                <a:spcPct val="90000"/>
              </a:lnSpc>
            </a:pPr>
            <a:r>
              <a:rPr lang="th-TH" sz="2100" dirty="0">
                <a:latin typeface="TH SarabunPSK" pitchFamily="34" charset="-34"/>
                <a:cs typeface="TH SarabunPSK" pitchFamily="34" charset="-34"/>
              </a:rPr>
              <a:t>การผลิตบัณฑิตและพัฒนาครูให้มีคุณภาพ</a:t>
            </a:r>
          </a:p>
        </p:txBody>
      </p:sp>
      <p:sp>
        <p:nvSpPr>
          <p:cNvPr id="28" name="สี่เหลี่ยมผืนผ้า 27"/>
          <p:cNvSpPr/>
          <p:nvPr/>
        </p:nvSpPr>
        <p:spPr>
          <a:xfrm>
            <a:off x="4427984" y="1851659"/>
            <a:ext cx="2304256" cy="1080120"/>
          </a:xfrm>
          <a:prstGeom prst="rect">
            <a:avLst/>
          </a:prstGeom>
          <a:solidFill>
            <a:srgbClr val="CCFF99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th-TH"/>
          </a:p>
        </p:txBody>
      </p:sp>
      <p:sp>
        <p:nvSpPr>
          <p:cNvPr id="29" name="TextBox 28"/>
          <p:cNvSpPr txBox="1"/>
          <p:nvPr/>
        </p:nvSpPr>
        <p:spPr>
          <a:xfrm>
            <a:off x="4427984" y="1897003"/>
            <a:ext cx="2304256" cy="96488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h-TH" sz="2100" b="1" dirty="0">
                <a:latin typeface="TH SarabunPSK" pitchFamily="34" charset="-34"/>
                <a:cs typeface="TH SarabunPSK" pitchFamily="34" charset="-34"/>
              </a:rPr>
              <a:t>ยุทธศาสตร์ที่ 2</a:t>
            </a:r>
          </a:p>
          <a:p>
            <a:pPr algn="ctr">
              <a:lnSpc>
                <a:spcPct val="90000"/>
              </a:lnSpc>
            </a:pPr>
            <a:r>
              <a:rPr lang="th-TH" sz="2100" dirty="0">
                <a:latin typeface="TH SarabunPSK" pitchFamily="34" charset="-34"/>
                <a:cs typeface="TH SarabunPSK" pitchFamily="34" charset="-34"/>
              </a:rPr>
              <a:t>การยกระดับคุณภาพการศึกษา</a:t>
            </a:r>
          </a:p>
          <a:p>
            <a:pPr algn="ctr">
              <a:lnSpc>
                <a:spcPct val="90000"/>
              </a:lnSpc>
            </a:pPr>
            <a:r>
              <a:rPr lang="th-TH" sz="2100" dirty="0">
                <a:latin typeface="TH SarabunPSK" pitchFamily="34" charset="-34"/>
                <a:cs typeface="TH SarabunPSK" pitchFamily="34" charset="-34"/>
              </a:rPr>
              <a:t>สู่ระดับสากล</a:t>
            </a:r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6804248" y="1851659"/>
            <a:ext cx="2232248" cy="1080120"/>
          </a:xfrm>
          <a:prstGeom prst="rect">
            <a:avLst/>
          </a:prstGeom>
          <a:solidFill>
            <a:srgbClr val="CCFF99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1" name="TextBox 30"/>
          <p:cNvSpPr txBox="1"/>
          <p:nvPr/>
        </p:nvSpPr>
        <p:spPr>
          <a:xfrm>
            <a:off x="6804248" y="1897003"/>
            <a:ext cx="2232248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h-TH" sz="2100" b="1" dirty="0">
                <a:latin typeface="TH SarabunPSK" pitchFamily="34" charset="-34"/>
                <a:cs typeface="TH SarabunPSK" pitchFamily="34" charset="-34"/>
              </a:rPr>
              <a:t>ยุทธศาสตร์ที่ 4</a:t>
            </a:r>
          </a:p>
          <a:p>
            <a:pPr algn="ctr">
              <a:lnSpc>
                <a:spcPct val="90000"/>
              </a:lnSpc>
            </a:pPr>
            <a:r>
              <a:rPr lang="th-TH" sz="2100" dirty="0">
                <a:latin typeface="TH SarabunPSK" pitchFamily="34" charset="-34"/>
                <a:cs typeface="TH SarabunPSK" pitchFamily="34" charset="-34"/>
              </a:rPr>
              <a:t>การพัฒนาระบบบริหาร</a:t>
            </a:r>
          </a:p>
        </p:txBody>
      </p:sp>
      <p:sp>
        <p:nvSpPr>
          <p:cNvPr id="32" name="ลูกศรลง 31"/>
          <p:cNvSpPr/>
          <p:nvPr/>
        </p:nvSpPr>
        <p:spPr>
          <a:xfrm>
            <a:off x="827584" y="2951475"/>
            <a:ext cx="432048" cy="294825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3" name="ลูกศรลง 32"/>
          <p:cNvSpPr/>
          <p:nvPr/>
        </p:nvSpPr>
        <p:spPr>
          <a:xfrm>
            <a:off x="3175273" y="2951475"/>
            <a:ext cx="432048" cy="294825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4" name="ลูกศรลง 33"/>
          <p:cNvSpPr/>
          <p:nvPr/>
        </p:nvSpPr>
        <p:spPr>
          <a:xfrm>
            <a:off x="5364088" y="2951475"/>
            <a:ext cx="432048" cy="294825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5" name="ลูกศรลง 34"/>
          <p:cNvSpPr/>
          <p:nvPr/>
        </p:nvSpPr>
        <p:spPr>
          <a:xfrm>
            <a:off x="7668344" y="2950770"/>
            <a:ext cx="432048" cy="295530"/>
          </a:xfrm>
          <a:prstGeom prst="downArrow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6" name="สี่เหลี่ยมผืนผ้า 35"/>
          <p:cNvSpPr/>
          <p:nvPr/>
        </p:nvSpPr>
        <p:spPr>
          <a:xfrm>
            <a:off x="107504" y="3862451"/>
            <a:ext cx="2232248" cy="108012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7" name="TextBox 36"/>
          <p:cNvSpPr txBox="1"/>
          <p:nvPr/>
        </p:nvSpPr>
        <p:spPr>
          <a:xfrm>
            <a:off x="107504" y="3286387"/>
            <a:ext cx="8928992" cy="47827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0000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แผนยุทธศาสตร์มหาวิทยาลัยราชภัฏสกลนคร ระยะ 4 ปี พ.ศ. 2561 – 2564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7504" y="3907795"/>
            <a:ext cx="2232248" cy="674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h-TH" sz="2100" b="1" dirty="0">
                <a:latin typeface="TH SarabunPSK" pitchFamily="34" charset="-34"/>
                <a:cs typeface="TH SarabunPSK" pitchFamily="34" charset="-34"/>
              </a:rPr>
              <a:t>ยุทธศาสตร์ที่ 3</a:t>
            </a:r>
          </a:p>
          <a:p>
            <a:pPr algn="ctr">
              <a:lnSpc>
                <a:spcPct val="90000"/>
              </a:lnSpc>
            </a:pPr>
            <a:r>
              <a:rPr lang="th-TH" sz="2100" dirty="0">
                <a:latin typeface="TH SarabunPSK" pitchFamily="34" charset="-34"/>
                <a:cs typeface="TH SarabunPSK" pitchFamily="34" charset="-34"/>
              </a:rPr>
              <a:t>การพัฒนาท้องถิ่นอย่างยั่งยืน</a:t>
            </a:r>
          </a:p>
        </p:txBody>
      </p:sp>
      <p:sp>
        <p:nvSpPr>
          <p:cNvPr id="39" name="สี่เหลี่ยมผืนผ้า 38"/>
          <p:cNvSpPr/>
          <p:nvPr/>
        </p:nvSpPr>
        <p:spPr>
          <a:xfrm>
            <a:off x="2411760" y="3862451"/>
            <a:ext cx="1944216" cy="108012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0" name="TextBox 39"/>
          <p:cNvSpPr txBox="1"/>
          <p:nvPr/>
        </p:nvSpPr>
        <p:spPr>
          <a:xfrm>
            <a:off x="2411760" y="3907795"/>
            <a:ext cx="1944216" cy="96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h-TH" sz="2100" b="1" dirty="0">
                <a:latin typeface="TH SarabunPSK" pitchFamily="34" charset="-34"/>
                <a:cs typeface="TH SarabunPSK" pitchFamily="34" charset="-34"/>
              </a:rPr>
              <a:t>ยุทธศาสตร์ที่ 1</a:t>
            </a:r>
          </a:p>
          <a:p>
            <a:pPr algn="ctr">
              <a:lnSpc>
                <a:spcPct val="90000"/>
              </a:lnSpc>
            </a:pPr>
            <a:r>
              <a:rPr lang="th-TH" sz="2100" dirty="0">
                <a:latin typeface="TH SarabunPSK" pitchFamily="34" charset="-34"/>
                <a:cs typeface="TH SarabunPSK" pitchFamily="34" charset="-34"/>
              </a:rPr>
              <a:t>การผลิตบัณฑิตและพัฒนาครูให้มีคุณภาพ</a:t>
            </a:r>
          </a:p>
        </p:txBody>
      </p:sp>
      <p:sp>
        <p:nvSpPr>
          <p:cNvPr id="41" name="สี่เหลี่ยมผืนผ้า 40"/>
          <p:cNvSpPr/>
          <p:nvPr/>
        </p:nvSpPr>
        <p:spPr>
          <a:xfrm>
            <a:off x="4427984" y="3862451"/>
            <a:ext cx="2304256" cy="108012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th-TH"/>
          </a:p>
        </p:txBody>
      </p:sp>
      <p:sp>
        <p:nvSpPr>
          <p:cNvPr id="42" name="TextBox 41"/>
          <p:cNvSpPr txBox="1"/>
          <p:nvPr/>
        </p:nvSpPr>
        <p:spPr>
          <a:xfrm>
            <a:off x="4427984" y="3907795"/>
            <a:ext cx="2304256" cy="96488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h-TH" sz="2100" b="1" dirty="0">
                <a:latin typeface="TH SarabunPSK" pitchFamily="34" charset="-34"/>
                <a:cs typeface="TH SarabunPSK" pitchFamily="34" charset="-34"/>
              </a:rPr>
              <a:t>ยุทธศาสตร์ที่ 2</a:t>
            </a:r>
          </a:p>
          <a:p>
            <a:pPr algn="ctr">
              <a:lnSpc>
                <a:spcPct val="90000"/>
              </a:lnSpc>
            </a:pPr>
            <a:r>
              <a:rPr lang="th-TH" sz="2100" dirty="0">
                <a:latin typeface="TH SarabunPSK" pitchFamily="34" charset="-34"/>
                <a:cs typeface="TH SarabunPSK" pitchFamily="34" charset="-34"/>
              </a:rPr>
              <a:t>การยกระดับคุณภาพการศึกษา</a:t>
            </a:r>
          </a:p>
          <a:p>
            <a:pPr algn="ctr">
              <a:lnSpc>
                <a:spcPct val="90000"/>
              </a:lnSpc>
            </a:pPr>
            <a:r>
              <a:rPr lang="th-TH" sz="2100" dirty="0">
                <a:latin typeface="TH SarabunPSK" pitchFamily="34" charset="-34"/>
                <a:cs typeface="TH SarabunPSK" pitchFamily="34" charset="-34"/>
              </a:rPr>
              <a:t>สู่ระดับสากล</a:t>
            </a:r>
          </a:p>
        </p:txBody>
      </p:sp>
      <p:sp>
        <p:nvSpPr>
          <p:cNvPr id="43" name="สี่เหลี่ยมผืนผ้า 42"/>
          <p:cNvSpPr/>
          <p:nvPr/>
        </p:nvSpPr>
        <p:spPr>
          <a:xfrm>
            <a:off x="6804248" y="3862451"/>
            <a:ext cx="2232248" cy="108012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4" name="TextBox 43"/>
          <p:cNvSpPr txBox="1"/>
          <p:nvPr/>
        </p:nvSpPr>
        <p:spPr>
          <a:xfrm>
            <a:off x="6804248" y="3907795"/>
            <a:ext cx="2232248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h-TH" sz="2100" b="1" dirty="0">
                <a:latin typeface="TH SarabunPSK" pitchFamily="34" charset="-34"/>
                <a:cs typeface="TH SarabunPSK" pitchFamily="34" charset="-34"/>
              </a:rPr>
              <a:t>ยุทธศาสตร์ที่ 4</a:t>
            </a:r>
          </a:p>
          <a:p>
            <a:pPr algn="ctr">
              <a:lnSpc>
                <a:spcPct val="90000"/>
              </a:lnSpc>
            </a:pPr>
            <a:r>
              <a:rPr lang="th-TH" sz="2100" dirty="0">
                <a:latin typeface="TH SarabunPSK" pitchFamily="34" charset="-34"/>
                <a:cs typeface="TH SarabunPSK" pitchFamily="34" charset="-34"/>
              </a:rPr>
              <a:t>การพัฒนาระบบบริหาร</a:t>
            </a:r>
          </a:p>
        </p:txBody>
      </p:sp>
      <p:sp>
        <p:nvSpPr>
          <p:cNvPr id="4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>
          <a:xfrm>
            <a:off x="8575543" y="6406222"/>
            <a:ext cx="504056" cy="365125"/>
          </a:xfrm>
        </p:spPr>
        <p:txBody>
          <a:bodyPr/>
          <a:lstStyle/>
          <a:p>
            <a:fld id="{14F5E461-757D-49A3-8D8C-0A0D6463B304}" type="slidenum">
              <a:rPr lang="th-TH" sz="1800" b="1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pPr/>
              <a:t>10</a:t>
            </a:fld>
            <a:endParaRPr lang="th-TH" sz="18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5" name="TextBox 36">
            <a:extLst>
              <a:ext uri="{FF2B5EF4-FFF2-40B4-BE49-F238E27FC236}">
                <a16:creationId xmlns:a16="http://schemas.microsoft.com/office/drawing/2014/main" id="{583FCDE3-FE92-458F-B16C-89195F17EBAA}"/>
              </a:ext>
            </a:extLst>
          </p:cNvPr>
          <p:cNvSpPr txBox="1"/>
          <p:nvPr/>
        </p:nvSpPr>
        <p:spPr>
          <a:xfrm>
            <a:off x="107504" y="5159142"/>
            <a:ext cx="8928992" cy="478272"/>
          </a:xfrm>
          <a:prstGeom prst="rect">
            <a:avLst/>
          </a:prstGeom>
          <a:solidFill>
            <a:srgbClr val="FF9999"/>
          </a:solidFill>
          <a:ln w="38100" cmpd="dbl">
            <a:solidFill>
              <a:srgbClr val="FF9999"/>
            </a:solidFill>
          </a:ln>
        </p:spPr>
        <p:txBody>
          <a:bodyPr wrap="square" lIns="90000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th-TH" sz="2200" b="1" dirty="0">
                <a:latin typeface="TH SarabunPSK" pitchFamily="34" charset="-34"/>
                <a:cs typeface="TH SarabunPSK" pitchFamily="34" charset="-34"/>
              </a:rPr>
              <a:t>แผนยุทธศาสตร์สำนักงานอธิการบดี ระยะ 4 ปี พ.ศ. 2561 – 2564</a:t>
            </a:r>
          </a:p>
        </p:txBody>
      </p:sp>
      <p:sp>
        <p:nvSpPr>
          <p:cNvPr id="49" name="ลูกศรลง 34">
            <a:extLst>
              <a:ext uri="{FF2B5EF4-FFF2-40B4-BE49-F238E27FC236}">
                <a16:creationId xmlns:a16="http://schemas.microsoft.com/office/drawing/2014/main" id="{19909B0A-A90E-48E1-AD75-2D58791B3B86}"/>
              </a:ext>
            </a:extLst>
          </p:cNvPr>
          <p:cNvSpPr/>
          <p:nvPr/>
        </p:nvSpPr>
        <p:spPr>
          <a:xfrm>
            <a:off x="7632340" y="4900286"/>
            <a:ext cx="504056" cy="258152"/>
          </a:xfrm>
          <a:prstGeom prst="downArrow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1" name="สี่เหลี่ยมผืนผ้า 50">
            <a:extLst>
              <a:ext uri="{FF2B5EF4-FFF2-40B4-BE49-F238E27FC236}">
                <a16:creationId xmlns:a16="http://schemas.microsoft.com/office/drawing/2014/main" id="{3B06D693-C4DF-4FD6-8A5C-C8AD1F94A88F}"/>
              </a:ext>
            </a:extLst>
          </p:cNvPr>
          <p:cNvSpPr/>
          <p:nvPr/>
        </p:nvSpPr>
        <p:spPr>
          <a:xfrm>
            <a:off x="441065" y="5691227"/>
            <a:ext cx="2232248" cy="1080120"/>
          </a:xfrm>
          <a:prstGeom prst="rect">
            <a:avLst/>
          </a:prstGeom>
          <a:solidFill>
            <a:srgbClr val="FFCCFF"/>
          </a:solidFill>
          <a:ln>
            <a:solidFill>
              <a:srgbClr val="FF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2" name="TextBox 37">
            <a:extLst>
              <a:ext uri="{FF2B5EF4-FFF2-40B4-BE49-F238E27FC236}">
                <a16:creationId xmlns:a16="http://schemas.microsoft.com/office/drawing/2014/main" id="{1FF3878A-1447-4B97-9995-84B0E34D1932}"/>
              </a:ext>
            </a:extLst>
          </p:cNvPr>
          <p:cNvSpPr txBox="1"/>
          <p:nvPr/>
        </p:nvSpPr>
        <p:spPr>
          <a:xfrm>
            <a:off x="441065" y="5783154"/>
            <a:ext cx="2232248" cy="94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h-TH" sz="2100" b="1" dirty="0">
                <a:latin typeface="TH SarabunPSK" pitchFamily="34" charset="-34"/>
                <a:cs typeface="TH SarabunPSK" pitchFamily="34" charset="-34"/>
              </a:rPr>
              <a:t>ยุทธศาสตร์ที่ 1</a:t>
            </a:r>
            <a:br>
              <a:rPr lang="th-TH" sz="21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20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การบริหารจัดการที่มีคุณภาพเป็นไปตามหลักธรรมา</a:t>
            </a:r>
            <a:r>
              <a:rPr lang="th-TH" sz="2000" dirty="0" err="1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ภิ</a:t>
            </a:r>
            <a:r>
              <a:rPr lang="th-TH" sz="2000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บาล</a:t>
            </a:r>
            <a:endParaRPr lang="th-TH" sz="21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4" name="TextBox 39">
            <a:extLst>
              <a:ext uri="{FF2B5EF4-FFF2-40B4-BE49-F238E27FC236}">
                <a16:creationId xmlns:a16="http://schemas.microsoft.com/office/drawing/2014/main" id="{1973D6E3-72EE-43A6-9AA0-83EA87C75450}"/>
              </a:ext>
            </a:extLst>
          </p:cNvPr>
          <p:cNvSpPr txBox="1"/>
          <p:nvPr/>
        </p:nvSpPr>
        <p:spPr>
          <a:xfrm>
            <a:off x="2948713" y="5741588"/>
            <a:ext cx="2814526" cy="944874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h-TH" sz="2100" b="1" dirty="0">
                <a:latin typeface="TH SarabunPSK" pitchFamily="34" charset="-34"/>
                <a:cs typeface="TH SarabunPSK" pitchFamily="34" charset="-34"/>
              </a:rPr>
              <a:t>ยุทธศาสตร์ที่ 2</a:t>
            </a:r>
          </a:p>
          <a:p>
            <a:pPr algn="ctr">
              <a:lnSpc>
                <a:spcPct val="90000"/>
              </a:lnSpc>
            </a:pPr>
            <a:r>
              <a:rPr lang="th-TH" sz="2000" kern="1200" dirty="0">
                <a:effectLst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พัฒนาบุคลากรและเสริมสร้างความรัก</a:t>
            </a:r>
            <a:br>
              <a:rPr lang="th-TH" sz="2000" kern="1200" dirty="0">
                <a:effectLst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</a:br>
            <a:r>
              <a:rPr lang="th-TH" sz="2000" kern="1200" dirty="0">
                <a:effectLst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ความผูกพันต่อองค์กร</a:t>
            </a:r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5" name="สี่เหลี่ยมผืนผ้า 54">
            <a:extLst>
              <a:ext uri="{FF2B5EF4-FFF2-40B4-BE49-F238E27FC236}">
                <a16:creationId xmlns:a16="http://schemas.microsoft.com/office/drawing/2014/main" id="{893F1E04-2D8B-44D6-AAFF-E6AF2263ED51}"/>
              </a:ext>
            </a:extLst>
          </p:cNvPr>
          <p:cNvSpPr/>
          <p:nvPr/>
        </p:nvSpPr>
        <p:spPr>
          <a:xfrm>
            <a:off x="6014374" y="5736175"/>
            <a:ext cx="2688561" cy="1080120"/>
          </a:xfrm>
          <a:prstGeom prst="rect">
            <a:avLst/>
          </a:prstGeom>
          <a:solidFill>
            <a:srgbClr val="FFCCFF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th-TH"/>
          </a:p>
        </p:txBody>
      </p:sp>
      <p:sp>
        <p:nvSpPr>
          <p:cNvPr id="56" name="TextBox 41">
            <a:extLst>
              <a:ext uri="{FF2B5EF4-FFF2-40B4-BE49-F238E27FC236}">
                <a16:creationId xmlns:a16="http://schemas.microsoft.com/office/drawing/2014/main" id="{8B5EF004-794D-4AB4-9F34-7592C8373651}"/>
              </a:ext>
            </a:extLst>
          </p:cNvPr>
          <p:cNvSpPr txBox="1"/>
          <p:nvPr/>
        </p:nvSpPr>
        <p:spPr>
          <a:xfrm>
            <a:off x="5992484" y="5805150"/>
            <a:ext cx="2688560" cy="94487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th-TH" sz="2100" b="1" dirty="0">
                <a:latin typeface="TH SarabunPSK" pitchFamily="34" charset="-34"/>
                <a:cs typeface="TH SarabunPSK" pitchFamily="34" charset="-34"/>
              </a:rPr>
              <a:t>ยุทธศาสตร์ที่ 3</a:t>
            </a:r>
          </a:p>
          <a:p>
            <a:pPr algn="ctr">
              <a:lnSpc>
                <a:spcPct val="90000"/>
              </a:lnSpc>
            </a:pPr>
            <a:r>
              <a:rPr lang="th-TH" sz="2000" kern="1200" dirty="0">
                <a:effectLst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สนับสนุนการจัดกิจกรรมพัฒนานักศึกษาและพัฒนาการให้บริการเชิงรุก</a:t>
            </a:r>
            <a:endParaRPr lang="th-TH" sz="2000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9" name="TextBox 23">
            <a:extLst>
              <a:ext uri="{FF2B5EF4-FFF2-40B4-BE49-F238E27FC236}">
                <a16:creationId xmlns:a16="http://schemas.microsoft.com/office/drawing/2014/main" id="{BE57BABB-B3A3-4830-9703-5FD4A36B0B62}"/>
              </a:ext>
            </a:extLst>
          </p:cNvPr>
          <p:cNvSpPr txBox="1"/>
          <p:nvPr/>
        </p:nvSpPr>
        <p:spPr>
          <a:xfrm>
            <a:off x="32521" y="566983"/>
            <a:ext cx="8928992" cy="4782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lIns="90000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th-TH" sz="2200" b="1" dirty="0">
                <a:solidFill>
                  <a:schemeClr val="tx1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กรอบการพัฒนามหาวิทยาลัยราชภัฏสกลนคร พ.ศ. 2564 – 2566 ตามแนวนโยบายสภามหาวิทยาลัย</a:t>
            </a:r>
            <a:endParaRPr lang="th-TH" sz="22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60" name="ลูกศรลง 34">
            <a:extLst>
              <a:ext uri="{FF2B5EF4-FFF2-40B4-BE49-F238E27FC236}">
                <a16:creationId xmlns:a16="http://schemas.microsoft.com/office/drawing/2014/main" id="{3A486744-449B-430C-8E59-E908613AAD1E}"/>
              </a:ext>
            </a:extLst>
          </p:cNvPr>
          <p:cNvSpPr/>
          <p:nvPr/>
        </p:nvSpPr>
        <p:spPr>
          <a:xfrm>
            <a:off x="3851920" y="1028955"/>
            <a:ext cx="504056" cy="258152"/>
          </a:xfrm>
          <a:prstGeom prst="downArrow">
            <a:avLst/>
          </a:prstGeom>
          <a:solidFill>
            <a:srgbClr val="FF66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37814241"/>
      </p:ext>
    </p:extLst>
  </p:cSld>
  <p:clrMapOvr>
    <a:masterClrMapping/>
  </p:clrMapOvr>
  <p:transition spd="slow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E867125A-2316-4406-8A6E-5280F89DF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D9A03-9CAE-4DEF-A956-53C005770E55}" type="slidenum">
              <a:rPr lang="th-TH" smtClean="0"/>
              <a:t>11</a:t>
            </a:fld>
            <a:endParaRPr lang="th-TH"/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8D41152D-156E-44F2-BEAC-60BFF330A1DA}"/>
              </a:ext>
            </a:extLst>
          </p:cNvPr>
          <p:cNvSpPr txBox="1"/>
          <p:nvPr/>
        </p:nvSpPr>
        <p:spPr>
          <a:xfrm>
            <a:off x="107870" y="102667"/>
            <a:ext cx="9353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2438" indent="-452438"/>
            <a:r>
              <a:rPr lang="th-TH" sz="2400" b="1" i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ยุทธศาสตร์มหาวิทยาลัยราชภัฏ เพื่อการพัฒนาท้องถิ่น ระยะ 20 ปี พ.ศ.2560-2579</a:t>
            </a:r>
            <a:r>
              <a:rPr lang="en-US" sz="2400" b="1" i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400" b="1" i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(ยุทธศาสตร์ที่ 4)</a:t>
            </a:r>
            <a:endParaRPr lang="th-TH" sz="2400" b="1" dirty="0">
              <a:effectLst/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77B65AD9-5E0F-4466-BD27-910BD60FD5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722" y="564332"/>
            <a:ext cx="8464555" cy="55134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7808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345B7F39-72B7-4E8E-8CA1-C6CEA2B1E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D9A03-9CAE-4DEF-A956-53C005770E55}" type="slidenum">
              <a:rPr lang="th-TH" smtClean="0"/>
              <a:t>12</a:t>
            </a:fld>
            <a:endParaRPr lang="th-TH"/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76A62CEA-D618-4A65-A683-7890EC298458}"/>
              </a:ext>
            </a:extLst>
          </p:cNvPr>
          <p:cNvSpPr txBox="1"/>
          <p:nvPr/>
        </p:nvSpPr>
        <p:spPr>
          <a:xfrm>
            <a:off x="-4" y="142271"/>
            <a:ext cx="91440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ประเด็นยุทธศาสตร์/เป้าประสงค์/ตัวชี้วัด/กลยุทธ์ 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(ทบทวนประจำปีงบประมาณ พ.ศ. 2564)</a:t>
            </a:r>
            <a:endParaRPr lang="en-US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6" name="ตาราง 5">
            <a:extLst>
              <a:ext uri="{FF2B5EF4-FFF2-40B4-BE49-F238E27FC236}">
                <a16:creationId xmlns:a16="http://schemas.microsoft.com/office/drawing/2014/main" id="{9AE98E58-355C-44DB-8357-87CD682B95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767847"/>
              </p:ext>
            </p:extLst>
          </p:nvPr>
        </p:nvGraphicFramePr>
        <p:xfrm>
          <a:off x="301210" y="837342"/>
          <a:ext cx="8541572" cy="5972086"/>
        </p:xfrm>
        <a:graphic>
          <a:graphicData uri="http://schemas.openxmlformats.org/drawingml/2006/table">
            <a:tbl>
              <a:tblPr firstRow="1" firstCol="1" bandRow="1"/>
              <a:tblGrid>
                <a:gridCol w="4163210">
                  <a:extLst>
                    <a:ext uri="{9D8B030D-6E8A-4147-A177-3AD203B41FA5}">
                      <a16:colId xmlns:a16="http://schemas.microsoft.com/office/drawing/2014/main" val="1065453448"/>
                    </a:ext>
                  </a:extLst>
                </a:gridCol>
                <a:gridCol w="4378362">
                  <a:extLst>
                    <a:ext uri="{9D8B030D-6E8A-4147-A177-3AD203B41FA5}">
                      <a16:colId xmlns:a16="http://schemas.microsoft.com/office/drawing/2014/main" val="900465647"/>
                    </a:ext>
                  </a:extLst>
                </a:gridCol>
              </a:tblGrid>
              <a:tr h="395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ยุทธศาสตร์ (ทบทวน 2563)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ยุทธศาสตร์ (ทบทวน 2564)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688320"/>
                  </a:ext>
                </a:extLst>
              </a:tr>
              <a:tr h="5633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6690" algn="l"/>
                        </a:tabLst>
                        <a:defRPr/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วิสัยทัศน์ </a:t>
                      </a: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: “</a:t>
                      </a:r>
                      <a:r>
                        <a:rPr lang="th-TH" sz="18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เป็นศูนย์กลางการบริหารจัดการ โดยใช้เทคโนโลยีและนวัตกรรม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”</a:t>
                      </a:r>
                      <a:endParaRPr lang="th-TH" sz="1800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72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 2" panose="05020102010507070707" pitchFamily="18" charset="2"/>
                        <a:buNone/>
                        <a:tabLst>
                          <a:tab pos="186690" algn="l"/>
                        </a:tabLs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วิสัยทัศน์ </a:t>
                      </a: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: “</a:t>
                      </a:r>
                      <a:r>
                        <a:rPr lang="th-TH" sz="18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เป็นศูนย์กลางการบริหารจัดการ โดยใช้เทคโนโลยีและนวัตกรรม</a:t>
                      </a:r>
                      <a:r>
                        <a:rPr lang="en-US" sz="180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”</a:t>
                      </a:r>
                      <a:endParaRPr lang="th-TH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  <a:sym typeface="Wingdings 2" panose="05020102010507070707" pitchFamily="18" charset="2"/>
                      </a:endParaRP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 2" panose="05020102010507070707" pitchFamily="18" charset="2"/>
                        <a:buNone/>
                        <a:tabLst>
                          <a:tab pos="186690" algn="l"/>
                        </a:tabLst>
                      </a:pPr>
                      <a:endParaRPr lang="th-TH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  <a:sym typeface="Wingdings 2" panose="05020102010507070707" pitchFamily="18" charset="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262520"/>
                  </a:ext>
                </a:extLst>
              </a:tr>
              <a:tr h="6139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6690" algn="l"/>
                        </a:tabLst>
                        <a:defRPr/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ประเด็นยุทธศาสตร์ที่ 1 </a:t>
                      </a: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: </a:t>
                      </a:r>
                      <a:b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</a:br>
                      <a:r>
                        <a:rPr lang="th-TH" sz="1800" b="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พัฒนาระบบบริหารจัดการ โดยใช้เทคโนโลยีและนวัตกรรม</a:t>
                      </a:r>
                      <a:endParaRPr lang="th-TH" sz="1800" b="1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72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 2" panose="05020102010507070707" pitchFamily="18" charset="2"/>
                        <a:buNone/>
                        <a:tabLst>
                          <a:tab pos="186690" algn="l"/>
                        </a:tabLs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ประเด็นยุทธศาสตร์ที่ 1 </a:t>
                      </a: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: </a:t>
                      </a:r>
                      <a:b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</a:br>
                      <a:r>
                        <a:rPr lang="th-TH" sz="18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การบริหารจัดการที่มีคุณภาพเป็นไปตามหลักธรรมา</a:t>
                      </a:r>
                      <a:r>
                        <a:rPr lang="th-TH" sz="1800" b="1" dirty="0" err="1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ภิ</a:t>
                      </a:r>
                      <a:r>
                        <a:rPr lang="th-TH" sz="18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บาล</a:t>
                      </a:r>
                      <a:endParaRPr lang="th-TH" sz="1800" b="1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  <a:sym typeface="Wingdings 2" panose="05020102010507070707" pitchFamily="18" charset="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4299903"/>
                  </a:ext>
                </a:extLst>
              </a:tr>
              <a:tr h="8450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6690" algn="l"/>
                        </a:tabLst>
                        <a:defRPr/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ประเด็นยุทธศาสตร์ที่ 2 </a:t>
                      </a: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: </a:t>
                      </a:r>
                      <a:b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</a:br>
                      <a:r>
                        <a:rPr lang="th-TH" sz="1800" b="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พัฒนาบุคลากรและเสริมสร้างความรักความผูกพันต่อองค์กร</a:t>
                      </a:r>
                      <a:endParaRPr lang="th-TH" sz="1800" b="1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72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 2" panose="05020102010507070707" pitchFamily="18" charset="2"/>
                        <a:buNone/>
                        <a:tabLst>
                          <a:tab pos="186690" algn="l"/>
                        </a:tabLs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ประเด็นยุทธศาสตร์ที่ 2 </a:t>
                      </a: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: </a:t>
                      </a:r>
                      <a:b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</a:br>
                      <a:r>
                        <a:rPr lang="th-TH" sz="1800" b="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พัฒนาบุคลากรและเสริมสร้างความรักความผูกพันต่อองค์กร</a:t>
                      </a:r>
                      <a:endParaRPr lang="th-TH" sz="18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  <a:sym typeface="Wingdings 2" panose="05020102010507070707" pitchFamily="18" charset="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1361394"/>
                  </a:ext>
                </a:extLst>
              </a:tr>
              <a:tr h="4945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6690" algn="l"/>
                        </a:tabLst>
                        <a:defRPr/>
                      </a:pPr>
                      <a:r>
                        <a:rPr lang="th-TH" sz="18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ประเด็นยุทธศาสตร์ที่ 3 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: </a:t>
                      </a:r>
                      <a:r>
                        <a:rPr lang="th-TH" sz="1800" b="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พัฒนาการให้บริการเชิงรุก ได้มาตรฐาน</a:t>
                      </a:r>
                    </a:p>
                  </a:txBody>
                  <a:tcPr marL="72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 2" panose="05020102010507070707" pitchFamily="18" charset="2"/>
                        <a:buNone/>
                        <a:tabLst>
                          <a:tab pos="186690" algn="l"/>
                        </a:tabLst>
                      </a:pPr>
                      <a:r>
                        <a:rPr lang="th-TH" sz="18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ประเด็นยุทธศาสตร์ที่ 3 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: </a:t>
                      </a:r>
                      <a:r>
                        <a:rPr lang="th-TH" sz="1800" b="1" kern="12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สนับสนุนการจัดกิจกรรมพัฒนานักศึกษาและพัฒนาการให้บริการเชิงรุก</a:t>
                      </a: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 2" panose="05020102010507070707" pitchFamily="18" charset="2"/>
                        <a:buNone/>
                        <a:tabLst>
                          <a:tab pos="186690" algn="l"/>
                        </a:tabLst>
                      </a:pPr>
                      <a:endParaRPr lang="th-TH" sz="1800" b="1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  <a:sym typeface="Wingdings 2" panose="05020102010507070707" pitchFamily="18" charset="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674269"/>
                  </a:ext>
                </a:extLst>
              </a:tr>
              <a:tr h="154918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6690" algn="l"/>
                        </a:tabLst>
                        <a:defRPr/>
                      </a:pPr>
                      <a:r>
                        <a:rPr lang="th-TH" sz="18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เป้าประสงค์ 3 เป้าประสงค์</a:t>
                      </a:r>
                      <a:br>
                        <a:rPr lang="th-TH" sz="18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8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1. </a:t>
                      </a:r>
                      <a:r>
                        <a:rPr lang="th-TH" sz="18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พัฒนาเทคโนโลยีสารสนเทศและนวัตกรรม เพื่อสนับสนุนระบบ</a:t>
                      </a:r>
                      <a:br>
                        <a:rPr lang="th-TH" sz="18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8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 บริหารจัดการ มีความคล่องตัวและมีประสิทธิภาพ</a:t>
                      </a:r>
                      <a:br>
                        <a:rPr lang="th-TH" sz="18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8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2. บุคลากรมีความรู้ความสามารถ ทักษะ สมรรถนะสามารถ</a:t>
                      </a:r>
                      <a:br>
                        <a:rPr lang="th-TH" sz="18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8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   สร้างมูลค่าและเสริมสร้างคุณค่าให้แก่องค์กร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6690" algn="l"/>
                        </a:tabLst>
                        <a:defRPr/>
                      </a:pPr>
                      <a:r>
                        <a:rPr lang="th-TH" sz="1800" b="0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3. </a:t>
                      </a:r>
                      <a:r>
                        <a:rPr lang="th-TH" sz="18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มีการพัฒนาระบบบริการเชิงรุก พร้อมสร้างความพึงพอใจ</a:t>
                      </a:r>
                      <a:br>
                        <a:rPr lang="th-TH" sz="18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8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  ให้แก่ผู้รับบริการ</a:t>
                      </a:r>
                      <a:endParaRPr lang="th-TH" sz="1800" b="1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72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6690" algn="l"/>
                        </a:tabLst>
                        <a:defRPr/>
                      </a:pPr>
                      <a:r>
                        <a:rPr lang="th-TH" sz="1800" b="1" kern="12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เป้าประสงค์ 4 เป้าประสงค์</a:t>
                      </a:r>
                      <a:br>
                        <a:rPr lang="th-TH" sz="18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800" b="1" kern="12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1. </a:t>
                      </a:r>
                      <a:r>
                        <a:rPr lang="th-TH" sz="1800" b="0" i="0" u="none" strike="noStrike" kern="1200" baseline="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ระบบบริหารจัดการที่มีคุณภาพตามหลักธรรมา</a:t>
                      </a:r>
                      <a:r>
                        <a:rPr lang="th-TH" sz="1800" b="0" i="0" u="none" strike="noStrike" kern="1200" baseline="0" dirty="0" err="1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ภิ</a:t>
                      </a:r>
                      <a:r>
                        <a:rPr lang="th-TH" sz="1800" b="0" i="0" u="none" strike="noStrike" kern="1200" baseline="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บาล</a:t>
                      </a:r>
                      <a:br>
                        <a:rPr lang="th-TH" sz="1800" b="0" i="0" u="none" strike="noStrike" kern="1200" baseline="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8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2. บุคลากรมีความรู้ความสามารถ ทักษะ สมรรถนะสามารถสร้างมูลค่า</a:t>
                      </a:r>
                      <a:br>
                        <a:rPr lang="th-TH" sz="18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8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   และเสริมสร้างคุณค่าให้แก่องค์กร</a:t>
                      </a:r>
                    </a:p>
                    <a:p>
                      <a:pPr rtl="0"/>
                      <a:r>
                        <a:rPr lang="th-TH" sz="1800" b="0" i="0" u="none" strike="noStrike" kern="1200" baseline="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3. </a:t>
                      </a:r>
                      <a:r>
                        <a:rPr lang="th-TH" sz="1800" b="0" i="0" u="none" strike="noStrike" kern="1200" baseline="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นักศึกษามีคุณภาพตามอ</a:t>
                      </a:r>
                      <a:r>
                        <a:rPr lang="th-TH" sz="1800" b="0" i="0" u="none" strike="noStrike" kern="1200" baseline="0" dirty="0" err="1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ัต</a:t>
                      </a:r>
                      <a:r>
                        <a:rPr lang="th-TH" sz="1800" b="0" i="0" u="none" strike="noStrike" kern="1200" baseline="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ลักษณ์ของมหาวิทยาลัย</a:t>
                      </a:r>
                    </a:p>
                    <a:p>
                      <a:pPr rtl="0"/>
                      <a:r>
                        <a:rPr lang="th-TH" sz="1800" b="0" i="0" u="none" strike="noStrike" kern="1200" baseline="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4.</a:t>
                      </a:r>
                      <a:r>
                        <a:rPr lang="th-TH" sz="1800" b="0" i="0" u="none" strike="noStrike" kern="1200" baseline="0" dirty="0">
                          <a:solidFill>
                            <a:srgbClr val="FF0000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การบริการเชิงรุก ได้มาตรฐาน</a:t>
                      </a:r>
                      <a:endParaRPr lang="th-TH" sz="1800" b="1" kern="1200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pPr mar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 2" panose="05020102010507070707" pitchFamily="18" charset="2"/>
                        <a:buNone/>
                        <a:tabLst>
                          <a:tab pos="186690" algn="l"/>
                        </a:tabLst>
                      </a:pPr>
                      <a:endParaRPr lang="th-TH" sz="1800" b="1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  <a:sym typeface="Wingdings 2" panose="05020102010507070707" pitchFamily="18" charset="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55073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8239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345B7F39-72B7-4E8E-8CA1-C6CEA2B1E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D9A03-9CAE-4DEF-A956-53C005770E55}" type="slidenum">
              <a:rPr lang="th-TH" smtClean="0"/>
              <a:t>13</a:t>
            </a:fld>
            <a:endParaRPr lang="th-TH"/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76A62CEA-D618-4A65-A683-7890EC298458}"/>
              </a:ext>
            </a:extLst>
          </p:cNvPr>
          <p:cNvSpPr txBox="1"/>
          <p:nvPr/>
        </p:nvSpPr>
        <p:spPr>
          <a:xfrm>
            <a:off x="-4" y="142271"/>
            <a:ext cx="91440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ประเด็นยุทธศาสตร์/เป้าประสงค์/ตัวชี้วัด/กลยุทธ์ 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(ทบทวนประจำปีงบประมาณ พ.ศ. 2564)</a:t>
            </a:r>
            <a:endParaRPr lang="en-US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6" name="ตาราง 5">
            <a:extLst>
              <a:ext uri="{FF2B5EF4-FFF2-40B4-BE49-F238E27FC236}">
                <a16:creationId xmlns:a16="http://schemas.microsoft.com/office/drawing/2014/main" id="{9AE98E58-355C-44DB-8357-87CD682B95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27346"/>
              </p:ext>
            </p:extLst>
          </p:nvPr>
        </p:nvGraphicFramePr>
        <p:xfrm>
          <a:off x="301210" y="847936"/>
          <a:ext cx="8541572" cy="5512648"/>
        </p:xfrm>
        <a:graphic>
          <a:graphicData uri="http://schemas.openxmlformats.org/drawingml/2006/table">
            <a:tbl>
              <a:tblPr firstRow="1" firstCol="1" bandRow="1"/>
              <a:tblGrid>
                <a:gridCol w="4087906">
                  <a:extLst>
                    <a:ext uri="{9D8B030D-6E8A-4147-A177-3AD203B41FA5}">
                      <a16:colId xmlns:a16="http://schemas.microsoft.com/office/drawing/2014/main" val="1065453448"/>
                    </a:ext>
                  </a:extLst>
                </a:gridCol>
                <a:gridCol w="4453666">
                  <a:extLst>
                    <a:ext uri="{9D8B030D-6E8A-4147-A177-3AD203B41FA5}">
                      <a16:colId xmlns:a16="http://schemas.microsoft.com/office/drawing/2014/main" val="900465647"/>
                    </a:ext>
                  </a:extLst>
                </a:gridCol>
              </a:tblGrid>
              <a:tr h="395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ยุทธศาสตร์ (ทบทวน 2563)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ยุทธศาสตร์ (ทบทวน 2564)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688320"/>
                  </a:ext>
                </a:extLst>
              </a:tr>
              <a:tr h="3168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6690" algn="l"/>
                        </a:tabLst>
                        <a:defRPr/>
                      </a:pPr>
                      <a:r>
                        <a:rPr lang="th-TH" sz="20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10 ตัวชี้วัด</a:t>
                      </a:r>
                    </a:p>
                  </a:txBody>
                  <a:tcPr marL="72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 2" panose="05020102010507070707" pitchFamily="18" charset="2"/>
                        <a:buNone/>
                        <a:tabLst>
                          <a:tab pos="186690" algn="l"/>
                        </a:tabLst>
                        <a:defRPr/>
                      </a:pPr>
                      <a:r>
                        <a:rPr lang="th-TH" sz="20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7 ตัวชี้วัด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114952"/>
                  </a:ext>
                </a:extLst>
              </a:tr>
              <a:tr h="5633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6690" algn="l"/>
                        </a:tabLst>
                        <a:defRPr/>
                      </a:pPr>
                      <a:r>
                        <a:rPr lang="en-US" sz="16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KPI 1</a:t>
                      </a:r>
                      <a:r>
                        <a:rPr lang="th-TH" sz="16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ร้อยละของการบรรลุเป้าหมายตามตัวชี้วัดของแผนปฏิบัติราชการ</a:t>
                      </a:r>
                      <a:b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en-US" sz="16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KPI</a:t>
                      </a:r>
                      <a:r>
                        <a:rPr lang="th-TH" sz="16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2</a:t>
                      </a:r>
                      <a:r>
                        <a:rPr lang="en-US" sz="16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 </a:t>
                      </a:r>
                      <a:r>
                        <a:rPr lang="th-TH" sz="16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จำนวนระบบเทคโนโลยีสารสนเทศและนวัตกรรมที่สนับสนุน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6690" algn="l"/>
                        </a:tabLst>
                        <a:defRPr/>
                      </a:pPr>
                      <a:r>
                        <a:rPr lang="th-TH" sz="16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       ระบบบริหารจัดการของหน่วยงาน เพื่อให้มีความคล่องตัวและ</a:t>
                      </a:r>
                      <a:br>
                        <a:rPr lang="th-TH" sz="16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6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       มีประสิทธิภาพ</a:t>
                      </a:r>
                      <a:r>
                        <a:rPr lang="th-TH" sz="16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br>
                        <a:rPr lang="en-US" sz="16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en-US" sz="16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KPI </a:t>
                      </a:r>
                      <a:r>
                        <a:rPr lang="th-TH" sz="16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3</a:t>
                      </a:r>
                      <a:r>
                        <a:rPr lang="th-TH" sz="16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มีแนวปฏิบัติที่ดี (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Good Practices) </a:t>
                      </a:r>
                      <a:r>
                        <a:rPr lang="th-TH" sz="16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เพื่อสนับสนุนระบบบ</a:t>
                      </a:r>
                      <a:br>
                        <a:rPr lang="th-TH" sz="16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6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      บริหารจัดการของสำนักงานอธิการบดี</a:t>
                      </a:r>
                      <a:b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en-US" sz="16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KPI 4 </a:t>
                      </a:r>
                      <a:r>
                        <a:rPr lang="th-TH" sz="16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ร้อยละของบุคลากรที่ได้รับการพัฒนาความรู้ ความสามารถ </a:t>
                      </a:r>
                      <a:br>
                        <a:rPr lang="th-TH" sz="16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6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        ทักษะ และสมรรถนะตามสายงาน</a:t>
                      </a:r>
                      <a:r>
                        <a:rPr lang="en-US" sz="16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6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และนำมาใช้ในการพัฒนางาน</a:t>
                      </a:r>
                      <a:b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en-US" sz="16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KPI 5 </a:t>
                      </a:r>
                      <a:r>
                        <a:rPr lang="th-TH" sz="16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จำนวนบุคลากรสายสนับสนุนที่ได้รับความก้าวหน้าตามสายงาน</a:t>
                      </a:r>
                      <a:b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       </a:t>
                      </a:r>
                      <a:r>
                        <a:rPr lang="th-TH" sz="16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ประเภทวิชาชีพเฉพาะ เชี่ยวชาญเฉพาะ</a:t>
                      </a:r>
                      <a:b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en-US" sz="16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KPI 6 </a:t>
                      </a:r>
                      <a:r>
                        <a:rPr lang="th-TH" sz="16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ร้อยละของบุคลากรที่จัดทำคู่มือปฏิบัติงานหลักแล้วเสร็จ</a:t>
                      </a:r>
                      <a:br>
                        <a:rPr lang="th-TH" sz="16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6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       และนำไปใช้ประโยชน์</a:t>
                      </a:r>
                      <a:b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en-US" sz="16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KPI </a:t>
                      </a:r>
                      <a:r>
                        <a:rPr lang="th-TH" sz="16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7</a:t>
                      </a:r>
                      <a:r>
                        <a:rPr lang="th-TH" sz="16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ร้อยละความพึงพอใจและความผูกพันของบุคลากรที่มีองค์กร </a:t>
                      </a:r>
                      <a:br>
                        <a:rPr lang="th-TH" sz="16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en-US" sz="16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KPI </a:t>
                      </a:r>
                      <a:r>
                        <a:rPr lang="th-TH" sz="16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8</a:t>
                      </a:r>
                      <a:r>
                        <a:rPr lang="th-TH" sz="16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จำนวนคู่มือการให้บริการที่ประกาศใช้จริง</a:t>
                      </a:r>
                      <a:b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en-US" sz="16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KPI </a:t>
                      </a:r>
                      <a:r>
                        <a:rPr lang="th-TH" sz="16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9</a:t>
                      </a:r>
                      <a: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6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จำนวนกระบวนงานที่มีการลดขั้นตอนและระยะเวลาการให้บริการ</a:t>
                      </a:r>
                      <a:b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en-US" sz="16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KPI 1</a:t>
                      </a:r>
                      <a:r>
                        <a:rPr lang="th-TH" sz="16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0</a:t>
                      </a:r>
                      <a:r>
                        <a:rPr lang="th-TH" sz="16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ร้อยละความพึงพอใจของผู้รับบริการต่อให้บริการของ</a:t>
                      </a:r>
                      <a:br>
                        <a:rPr lang="th-TH" sz="16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6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         สำนักงานอธิการบดี</a:t>
                      </a:r>
                      <a:endParaRPr lang="th-TH" sz="1400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72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 2" panose="05020102010507070707" pitchFamily="18" charset="2"/>
                        <a:buNone/>
                        <a:tabLst>
                          <a:tab pos="186690" algn="l"/>
                        </a:tabLst>
                        <a:defRPr/>
                      </a:pPr>
                      <a:r>
                        <a:rPr lang="en-US" sz="16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KPI 1</a:t>
                      </a:r>
                      <a:r>
                        <a:rPr lang="th-TH" sz="16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ร้อยละของการบรรลุเป้าหมายตามตัวชี้วัดของแผนปฏิบัติราชการ</a:t>
                      </a:r>
                      <a:br>
                        <a:rPr lang="th-TH" sz="16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en-US" sz="16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KPI</a:t>
                      </a:r>
                      <a:r>
                        <a:rPr lang="th-TH" sz="16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2</a:t>
                      </a:r>
                      <a:r>
                        <a:rPr lang="en-US" sz="16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 </a:t>
                      </a:r>
                      <a:r>
                        <a:rPr lang="th-TH" sz="16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จำนวนนวัตกรรมและแบบเทคโนโลยีที่นำมาใช้ในการบริหารจัดการ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 2" panose="05020102010507070707" pitchFamily="18" charset="2"/>
                        <a:buNone/>
                        <a:tabLst>
                          <a:tab pos="186690" algn="l"/>
                        </a:tabLst>
                        <a:defRPr/>
                      </a:pPr>
                      <a:r>
                        <a:rPr lang="en-US" sz="16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KPI 3 </a:t>
                      </a:r>
                      <a:r>
                        <a:rPr lang="th-TH" sz="16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ร้อยละของบุคลากรสายสนับสนุนวิชาการที่ได้รับความก้าวหน้า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 2" panose="05020102010507070707" pitchFamily="18" charset="2"/>
                        <a:buNone/>
                        <a:tabLst>
                          <a:tab pos="186690" algn="l"/>
                        </a:tabLst>
                        <a:defRPr/>
                      </a:pPr>
                      <a:r>
                        <a:rPr lang="th-TH" sz="16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        ตามสายงานประเภทผู้บริหารและประเภทวิชาชีพเฉพาะ</a:t>
                      </a:r>
                      <a:br>
                        <a:rPr lang="th-TH" sz="16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6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       เชี่ยวชาญเฉพาะ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 2" panose="05020102010507070707" pitchFamily="18" charset="2"/>
                        <a:buNone/>
                        <a:tabLst>
                          <a:tab pos="186690" algn="l"/>
                        </a:tabLst>
                        <a:defRPr/>
                      </a:pPr>
                      <a:r>
                        <a:rPr lang="en-US" sz="16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KPI </a:t>
                      </a:r>
                      <a:r>
                        <a:rPr lang="th-TH" sz="16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4 </a:t>
                      </a:r>
                      <a:r>
                        <a:rPr lang="th-TH" sz="16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ร้อยละของบุคลากรที่ได้รับการพัฒนาความรู้ ความสามารถ ทักษะ </a:t>
                      </a:r>
                      <a:br>
                        <a:rPr lang="th-TH" sz="16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6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        และสมรรถนะตามสายงาน</a:t>
                      </a:r>
                      <a:r>
                        <a:rPr lang="th-TH" sz="16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6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และนำมาใช้ในการพัฒนางาน</a:t>
                      </a:r>
                      <a:endParaRPr lang="th-TH" sz="16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  <a:sym typeface="Wingdings 2" panose="05020102010507070707" pitchFamily="18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 2" panose="05020102010507070707" pitchFamily="18" charset="2"/>
                        <a:buNone/>
                        <a:tabLst>
                          <a:tab pos="186690" algn="l"/>
                        </a:tabLst>
                        <a:defRPr/>
                      </a:pPr>
                      <a:r>
                        <a:rPr lang="en-US" sz="16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KPI 5 </a:t>
                      </a:r>
                      <a:r>
                        <a:rPr lang="th-TH" sz="16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ร้อยละของบุคลากรที่จัดทำคู่มือปฏิบัติงานหลักแล้วเสร็จและ</a:t>
                      </a:r>
                      <a:br>
                        <a:rPr lang="th-TH" sz="16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6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        นำไปใช้ประโยชน์</a:t>
                      </a:r>
                      <a:endParaRPr lang="th-TH" sz="1600" b="1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  <a:sym typeface="Wingdings 2" panose="05020102010507070707" pitchFamily="18" charset="2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 2" panose="05020102010507070707" pitchFamily="18" charset="2"/>
                        <a:buNone/>
                        <a:tabLst>
                          <a:tab pos="186690" algn="l"/>
                        </a:tabLst>
                        <a:defRPr/>
                      </a:pPr>
                      <a:r>
                        <a:rPr lang="en-US" sz="16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KPI </a:t>
                      </a:r>
                      <a:r>
                        <a:rPr lang="th-TH" sz="16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6</a:t>
                      </a:r>
                      <a:r>
                        <a:rPr lang="th-TH" sz="16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ร้อยละของนักศึกษาที่ได้รับการพัฒนาตามอ</a:t>
                      </a:r>
                      <a:r>
                        <a:rPr lang="th-TH" sz="1600" b="0" i="0" u="none" strike="noStrike" kern="1200" baseline="0" dirty="0" err="1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ัต</a:t>
                      </a:r>
                      <a:r>
                        <a:rPr lang="th-TH" sz="16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ลักษณ์ของมหาวิทยาลัย</a:t>
                      </a:r>
                      <a:endParaRPr lang="en-US" sz="1600" b="0" i="0" u="none" strike="noStrike" kern="1200" baseline="0" dirty="0">
                        <a:solidFill>
                          <a:schemeClr val="tx1"/>
                        </a:solidFill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 2" panose="05020102010507070707" pitchFamily="18" charset="2"/>
                        <a:buNone/>
                        <a:tabLst>
                          <a:tab pos="186690" algn="l"/>
                        </a:tabLst>
                        <a:defRPr/>
                      </a:pPr>
                      <a:r>
                        <a:rPr lang="en-US" sz="16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KPI </a:t>
                      </a:r>
                      <a:r>
                        <a:rPr lang="th-TH" sz="16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7</a:t>
                      </a:r>
                      <a:r>
                        <a:rPr lang="th-TH" sz="16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ร้อยละความพึงพอใจของผู้รับบริการต่อการให้บริการของ</a:t>
                      </a:r>
                      <a:br>
                        <a:rPr lang="th-TH" sz="16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6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       สำนักงานอธิการบดี</a:t>
                      </a:r>
                      <a:endParaRPr lang="th-TH" sz="1600" b="1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  <a:sym typeface="Wingdings 2" panose="05020102010507070707" pitchFamily="18" charset="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22625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5823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345B7F39-72B7-4E8E-8CA1-C6CEA2B1E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D9A03-9CAE-4DEF-A956-53C005770E55}" type="slidenum">
              <a:rPr lang="th-TH" smtClean="0"/>
              <a:t>14</a:t>
            </a:fld>
            <a:endParaRPr lang="th-TH"/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76A62CEA-D618-4A65-A683-7890EC298458}"/>
              </a:ext>
            </a:extLst>
          </p:cNvPr>
          <p:cNvSpPr txBox="1"/>
          <p:nvPr/>
        </p:nvSpPr>
        <p:spPr>
          <a:xfrm>
            <a:off x="-4" y="142271"/>
            <a:ext cx="91440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ประเด็นยุทธศาสตร์/เป้าประสงค์/ตัวชี้วัด/กลยุทธ์ </a:t>
            </a:r>
            <a:r>
              <a:rPr lang="th-TH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(ทบทวนประจำปีงบประมาณ พ.ศ. 2564)</a:t>
            </a:r>
            <a:endParaRPr lang="en-US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6" name="ตาราง 5">
            <a:extLst>
              <a:ext uri="{FF2B5EF4-FFF2-40B4-BE49-F238E27FC236}">
                <a16:creationId xmlns:a16="http://schemas.microsoft.com/office/drawing/2014/main" id="{9AE98E58-355C-44DB-8357-87CD682B95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9952739"/>
              </p:ext>
            </p:extLst>
          </p:nvPr>
        </p:nvGraphicFramePr>
        <p:xfrm>
          <a:off x="236668" y="891130"/>
          <a:ext cx="8541572" cy="5236964"/>
        </p:xfrm>
        <a:graphic>
          <a:graphicData uri="http://schemas.openxmlformats.org/drawingml/2006/table">
            <a:tbl>
              <a:tblPr firstRow="1" firstCol="1" bandRow="1"/>
              <a:tblGrid>
                <a:gridCol w="4130937">
                  <a:extLst>
                    <a:ext uri="{9D8B030D-6E8A-4147-A177-3AD203B41FA5}">
                      <a16:colId xmlns:a16="http://schemas.microsoft.com/office/drawing/2014/main" val="1065453448"/>
                    </a:ext>
                  </a:extLst>
                </a:gridCol>
                <a:gridCol w="4410635">
                  <a:extLst>
                    <a:ext uri="{9D8B030D-6E8A-4147-A177-3AD203B41FA5}">
                      <a16:colId xmlns:a16="http://schemas.microsoft.com/office/drawing/2014/main" val="900465647"/>
                    </a:ext>
                  </a:extLst>
                </a:gridCol>
              </a:tblGrid>
              <a:tr h="3997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ยุทธศาสตร์ (ทบทวน 2563)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ea typeface="Calibri" panose="020F0502020204030204" pitchFamily="34" charset="0"/>
                          <a:cs typeface="TH SarabunPSK" panose="020B0500040200020003" pitchFamily="34" charset="-34"/>
                        </a:rPr>
                        <a:t>ยุทธศาสตร์ (ทบทวน 2564)</a:t>
                      </a:r>
                      <a:endParaRPr lang="en-US" sz="2000" b="1" dirty="0"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688320"/>
                  </a:ext>
                </a:extLst>
              </a:tr>
              <a:tr h="34424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6690" algn="l"/>
                        </a:tabLst>
                        <a:defRPr/>
                      </a:pPr>
                      <a:r>
                        <a:rPr lang="th-TH" sz="2000" b="1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10 กลยุทธ์</a:t>
                      </a:r>
                    </a:p>
                  </a:txBody>
                  <a:tcPr marL="72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1" kern="1200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7 กลยุทธ์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8185603"/>
                  </a:ext>
                </a:extLst>
              </a:tr>
              <a:tr h="4945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6690" algn="l"/>
                        </a:tabLst>
                        <a:defRPr/>
                      </a:pPr>
                      <a:r>
                        <a:rPr lang="th-TH" sz="16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1. พัฒนากระบวนการวางแผนและติดตามประเมินผลให้มีประสิทธิภาพ</a:t>
                      </a:r>
                      <a:br>
                        <a:rPr lang="th-TH" sz="16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6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   โดยใช้ระบบเทคโนโลยีสารสนเทศ</a:t>
                      </a:r>
                      <a:b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6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2. ส่งเสริมและพัฒนาบุคลากรทุกหน่วยงานในสำนักงานอธิการบดี</a:t>
                      </a:r>
                      <a:br>
                        <a:rPr lang="th-TH" sz="16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6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   ใช้ระบบเทคโนโลยีสารสนเทศในการปฏิบัติงาน</a:t>
                      </a:r>
                      <a:b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6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3. ส่งเสริมและจัดกิจกรรมการหาแนวปฏิบัติที่ดีในการปฏิบัติงาน</a:t>
                      </a:r>
                      <a:b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6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4. ติดตามการนำความรู้ ความสามารถ ทักษะ และสมรรถนะตามสายงาน</a:t>
                      </a:r>
                      <a:br>
                        <a:rPr lang="th-TH" sz="16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6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  ไปใช้ในการปฏิบัติงานได้อย่างมีประสิทธิภาพ</a:t>
                      </a:r>
                      <a:b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6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5. เตรียมความพร้อมบุคลากรให้เกิดความก้าวหน้าตามสายงาน</a:t>
                      </a:r>
                      <a:b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6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6. สนับสนุนและกระตุ้นให้บุคลากรจัดทำคู่มือปฏิบัติงานและนำมาใช้จริง</a:t>
                      </a:r>
                      <a:br>
                        <a:rPr lang="th-TH" sz="16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6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  ในหน่วยงาน</a:t>
                      </a:r>
                      <a:b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6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7. พัฒนาคุณภาพชีวิตของบุคลากรและสร้างองค์กรแห่งความสุข</a:t>
                      </a:r>
                      <a:b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6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8.</a:t>
                      </a:r>
                      <a:r>
                        <a:rPr lang="th-TH" sz="1600" b="1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16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กระตุ้นให้หน่วยงานภายในสำนักงานอธิการบดีจัดทำคู่มือการ</a:t>
                      </a:r>
                      <a:br>
                        <a:rPr lang="th-TH" sz="16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6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   ให้บริการเพื่อสร้างมาตรฐานการให้บริการสำหรับผู้มาใช้บริการ</a:t>
                      </a:r>
                      <a:b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6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9. ส่งเสริมให้มีนโยบายในการพัฒนาปรับปรุง ลดขั้นตอนและระยะ</a:t>
                      </a:r>
                      <a:br>
                        <a:rPr lang="th-TH" sz="16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6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   เวลาการให้บริการ</a:t>
                      </a:r>
                      <a:br>
                        <a:rPr lang="en-US" sz="16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6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10. พัฒนาบุคลากรให้มีจิตสำนึกและทักษะด้านการให้บริการ</a:t>
                      </a:r>
                      <a:endParaRPr lang="th-TH" sz="1600" b="0" kern="12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+mn-ea"/>
                        <a:cs typeface="TH SarabunPSK" panose="020B0500040200020003" pitchFamily="34" charset="-34"/>
                      </a:endParaRPr>
                    </a:p>
                  </a:txBody>
                  <a:tcPr marL="72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th-TH" sz="16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1. ยกระดับการบริหารจัดการให้มีคุณภาพ</a:t>
                      </a:r>
                      <a:br>
                        <a:rPr lang="th-TH" sz="16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6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2. ส่งเสริมและพัฒนาบุคลากรทุกหน่วยงานในสำนักงานอธิการบดี</a:t>
                      </a:r>
                      <a:br>
                        <a:rPr lang="th-TH" sz="16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6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  ใช้ระบบเทคโนโลยีสารสนเทศในการปฏิบัติงาน</a:t>
                      </a:r>
                      <a:br>
                        <a:rPr lang="th-TH" sz="16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6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3. พัฒนาบุคลากรเชิงรุกให้ได้รับความก้าวหน้าทางสายงาน</a:t>
                      </a:r>
                    </a:p>
                    <a:p>
                      <a:pPr rtl="0"/>
                      <a:r>
                        <a:rPr lang="th-TH" sz="16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4. ติดตามการนำความรู้ ความสามารถ ทักษะ และสมรรถนะตามสายงาน</a:t>
                      </a:r>
                      <a:br>
                        <a:rPr lang="th-TH" sz="16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6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   ไปใช้ในการปฏิบัติงานได้อย่างมีประสิทธิภาพ</a:t>
                      </a:r>
                      <a:br>
                        <a:rPr lang="th-TH" sz="16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6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5. สนับสนุนและกระตุ้นให้บุคลากรจัดทำคู่มือปฏิบัติงานและนำมาใช้จริง</a:t>
                      </a:r>
                      <a:br>
                        <a:rPr lang="th-TH" sz="16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6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   ในหน่วยงาน</a:t>
                      </a:r>
                      <a:br>
                        <a:rPr lang="th-TH" sz="16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6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6. พัฒนาระบบและกลไกเพื่อยกระดับการจัดกิจกรรมนักศึกษาให้สอดคล้อง</a:t>
                      </a:r>
                      <a:br>
                        <a:rPr lang="th-TH" sz="16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6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  กับสภาวการณ์ที่เปลี่ยนแปลง</a:t>
                      </a:r>
                      <a:br>
                        <a:rPr lang="th-TH" sz="16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6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7. ยกระดับมาตรฐานการให้บริการเชิงรุก พร้อมสร้างความพึงพอใจ</a:t>
                      </a:r>
                      <a:br>
                        <a:rPr lang="th-TH" sz="16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</a:br>
                      <a:r>
                        <a:rPr lang="th-TH" sz="1600" b="0" i="0" u="none" strike="noStrike" kern="1200" baseline="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   ให้แก่ผู้รับบริการ</a:t>
                      </a:r>
                      <a:endParaRPr lang="th-TH" sz="1600" b="1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Calibri" panose="020F0502020204030204" pitchFamily="34" charset="0"/>
                        <a:cs typeface="TH SarabunPSK" panose="020B0500040200020003" pitchFamily="34" charset="-34"/>
                        <a:sym typeface="Wingdings 2" panose="05020102010507070707" pitchFamily="18" charset="2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6742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7245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สี่เหลี่ยมผืนผ้า 78">
            <a:extLst>
              <a:ext uri="{FF2B5EF4-FFF2-40B4-BE49-F238E27FC236}">
                <a16:creationId xmlns:a16="http://schemas.microsoft.com/office/drawing/2014/main" id="{6C632781-E437-40CD-B749-4948D5B4E101}"/>
              </a:ext>
            </a:extLst>
          </p:cNvPr>
          <p:cNvSpPr/>
          <p:nvPr/>
        </p:nvSpPr>
        <p:spPr>
          <a:xfrm>
            <a:off x="-11580" y="-76200"/>
            <a:ext cx="9144000" cy="6569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3" name="ลูกศร: รูปห้าเหลี่ยม 72">
            <a:extLst>
              <a:ext uri="{FF2B5EF4-FFF2-40B4-BE49-F238E27FC236}">
                <a16:creationId xmlns:a16="http://schemas.microsoft.com/office/drawing/2014/main" id="{E7A9FBA3-96D1-4D59-9CE2-50A2717B35D0}"/>
              </a:ext>
            </a:extLst>
          </p:cNvPr>
          <p:cNvSpPr/>
          <p:nvPr/>
        </p:nvSpPr>
        <p:spPr>
          <a:xfrm rot="16200000">
            <a:off x="3923766" y="4649435"/>
            <a:ext cx="646333" cy="1483849"/>
          </a:xfrm>
          <a:prstGeom prst="homePlate">
            <a:avLst/>
          </a:prstGeom>
          <a:solidFill>
            <a:srgbClr val="99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600" dirty="0"/>
          </a:p>
        </p:txBody>
      </p:sp>
      <p:sp>
        <p:nvSpPr>
          <p:cNvPr id="74" name="ลูกศร: รูปห้าเหลี่ยม 73">
            <a:extLst>
              <a:ext uri="{FF2B5EF4-FFF2-40B4-BE49-F238E27FC236}">
                <a16:creationId xmlns:a16="http://schemas.microsoft.com/office/drawing/2014/main" id="{BA7BAEEB-DB1B-410E-B3A0-D33A5A97E6F7}"/>
              </a:ext>
            </a:extLst>
          </p:cNvPr>
          <p:cNvSpPr/>
          <p:nvPr/>
        </p:nvSpPr>
        <p:spPr>
          <a:xfrm rot="16200000">
            <a:off x="5543938" y="4649435"/>
            <a:ext cx="646333" cy="1483849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600" dirty="0"/>
          </a:p>
        </p:txBody>
      </p:sp>
      <p:sp>
        <p:nvSpPr>
          <p:cNvPr id="75" name="ลูกศร: รูปห้าเหลี่ยม 74">
            <a:extLst>
              <a:ext uri="{FF2B5EF4-FFF2-40B4-BE49-F238E27FC236}">
                <a16:creationId xmlns:a16="http://schemas.microsoft.com/office/drawing/2014/main" id="{C991B0F1-2C38-4EAB-9542-5300BB705942}"/>
              </a:ext>
            </a:extLst>
          </p:cNvPr>
          <p:cNvSpPr/>
          <p:nvPr/>
        </p:nvSpPr>
        <p:spPr>
          <a:xfrm rot="16200000">
            <a:off x="7135532" y="4649435"/>
            <a:ext cx="646333" cy="1483849"/>
          </a:xfrm>
          <a:prstGeom prst="homePlate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600" dirty="0"/>
          </a:p>
        </p:txBody>
      </p:sp>
      <p:sp>
        <p:nvSpPr>
          <p:cNvPr id="45" name="ลูกศร: รูปห้าเหลี่ยม 44">
            <a:extLst>
              <a:ext uri="{FF2B5EF4-FFF2-40B4-BE49-F238E27FC236}">
                <a16:creationId xmlns:a16="http://schemas.microsoft.com/office/drawing/2014/main" id="{D1163B92-8906-42DC-ABBB-58391BCACBE5}"/>
              </a:ext>
            </a:extLst>
          </p:cNvPr>
          <p:cNvSpPr/>
          <p:nvPr/>
        </p:nvSpPr>
        <p:spPr>
          <a:xfrm rot="10800000">
            <a:off x="1988328" y="2175485"/>
            <a:ext cx="6409192" cy="609600"/>
          </a:xfrm>
          <a:prstGeom prst="homePlate">
            <a:avLst/>
          </a:prstGeom>
          <a:solidFill>
            <a:srgbClr val="5CD9D6">
              <a:alpha val="10000"/>
            </a:srgbClr>
          </a:solidFill>
          <a:ln>
            <a:noFill/>
          </a:ln>
          <a:effectLst>
            <a:glow>
              <a:schemeClr val="accent1"/>
            </a:glow>
            <a:outerShdw blurRad="50800" dist="50800" dir="66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6" name="ลูกศร: รูปห้าเหลี่ยม 45">
            <a:extLst>
              <a:ext uri="{FF2B5EF4-FFF2-40B4-BE49-F238E27FC236}">
                <a16:creationId xmlns:a16="http://schemas.microsoft.com/office/drawing/2014/main" id="{4D97B05C-9093-40C5-A83D-C0A679BA7413}"/>
              </a:ext>
            </a:extLst>
          </p:cNvPr>
          <p:cNvSpPr/>
          <p:nvPr/>
        </p:nvSpPr>
        <p:spPr>
          <a:xfrm rot="10800000">
            <a:off x="3333890" y="3264371"/>
            <a:ext cx="5063630" cy="609600"/>
          </a:xfrm>
          <a:prstGeom prst="homePlate">
            <a:avLst/>
          </a:prstGeom>
          <a:solidFill>
            <a:srgbClr val="92D050">
              <a:alpha val="10000"/>
            </a:srgbClr>
          </a:solidFill>
          <a:ln>
            <a:noFill/>
          </a:ln>
          <a:effectLst>
            <a:glow>
              <a:schemeClr val="accent1"/>
            </a:glow>
            <a:outerShdw blurRad="50800" dist="50800" dir="66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7" name="ลูกศร: รูปห้าเหลี่ยม 46">
            <a:extLst>
              <a:ext uri="{FF2B5EF4-FFF2-40B4-BE49-F238E27FC236}">
                <a16:creationId xmlns:a16="http://schemas.microsoft.com/office/drawing/2014/main" id="{AD732090-F46E-4EB6-96FA-45F5A7CDF665}"/>
              </a:ext>
            </a:extLst>
          </p:cNvPr>
          <p:cNvSpPr/>
          <p:nvPr/>
        </p:nvSpPr>
        <p:spPr>
          <a:xfrm rot="10800000">
            <a:off x="3347419" y="4285858"/>
            <a:ext cx="5063629" cy="609600"/>
          </a:xfrm>
          <a:prstGeom prst="homePlate">
            <a:avLst/>
          </a:prstGeom>
          <a:solidFill>
            <a:srgbClr val="FF9999">
              <a:alpha val="10000"/>
            </a:srgbClr>
          </a:solidFill>
          <a:ln>
            <a:noFill/>
          </a:ln>
          <a:effectLst>
            <a:glow>
              <a:schemeClr val="accent1"/>
            </a:glow>
            <a:outerShdw blurRad="50800" dist="50800" dir="6600000" sx="1000" sy="1000" algn="ctr" rotWithShape="0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326C6104-89F8-4F58-8830-CC2839DA4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8B469-B793-462F-AF0E-55112375AD52}" type="slidenum">
              <a:rPr lang="th-TH" smtClean="0"/>
              <a:pPr/>
              <a:t>15</a:t>
            </a:fld>
            <a:endParaRPr lang="th-TH"/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CF4CEA4D-D63A-4C74-A536-F4F9A6EB64E1}"/>
              </a:ext>
            </a:extLst>
          </p:cNvPr>
          <p:cNvSpPr txBox="1"/>
          <p:nvPr/>
        </p:nvSpPr>
        <p:spPr>
          <a:xfrm>
            <a:off x="645458" y="1308892"/>
            <a:ext cx="2723228" cy="646331"/>
          </a:xfrm>
          <a:prstGeom prst="rect">
            <a:avLst/>
          </a:prstGeom>
          <a:solidFill>
            <a:srgbClr val="006666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th-TH" sz="3600" b="1" dirty="0">
                <a:solidFill>
                  <a:schemeClr val="bg1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ยุทธศาสตร์</a:t>
            </a:r>
            <a:endParaRPr lang="en-US" sz="3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ลูกศร: รูปห้าเหลี่ยม 12">
            <a:extLst>
              <a:ext uri="{FF2B5EF4-FFF2-40B4-BE49-F238E27FC236}">
                <a16:creationId xmlns:a16="http://schemas.microsoft.com/office/drawing/2014/main" id="{ACDFA60B-EF4F-4BB5-BBDA-1908E7B73F0A}"/>
              </a:ext>
            </a:extLst>
          </p:cNvPr>
          <p:cNvSpPr/>
          <p:nvPr/>
        </p:nvSpPr>
        <p:spPr>
          <a:xfrm rot="5400000">
            <a:off x="3923770" y="890135"/>
            <a:ext cx="646333" cy="1483849"/>
          </a:xfrm>
          <a:prstGeom prst="homePlate">
            <a:avLst/>
          </a:prstGeom>
          <a:solidFill>
            <a:srgbClr val="99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600" dirty="0"/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27A92A77-6137-4E37-AE5D-A40A1D829A2A}"/>
              </a:ext>
            </a:extLst>
          </p:cNvPr>
          <p:cNvSpPr txBox="1"/>
          <p:nvPr/>
        </p:nvSpPr>
        <p:spPr>
          <a:xfrm>
            <a:off x="3505013" y="1308892"/>
            <a:ext cx="148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เป้าประสงค์</a:t>
            </a:r>
          </a:p>
        </p:txBody>
      </p:sp>
      <p:sp>
        <p:nvSpPr>
          <p:cNvPr id="21" name="ลูกศร: รูปห้าเหลี่ยม 20">
            <a:extLst>
              <a:ext uri="{FF2B5EF4-FFF2-40B4-BE49-F238E27FC236}">
                <a16:creationId xmlns:a16="http://schemas.microsoft.com/office/drawing/2014/main" id="{155B8415-3B54-4741-804B-F0A51D1C6D36}"/>
              </a:ext>
            </a:extLst>
          </p:cNvPr>
          <p:cNvSpPr/>
          <p:nvPr/>
        </p:nvSpPr>
        <p:spPr>
          <a:xfrm rot="5400000">
            <a:off x="5543942" y="890135"/>
            <a:ext cx="646333" cy="1483849"/>
          </a:xfrm>
          <a:prstGeom prst="homePlat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600" dirty="0"/>
          </a:p>
        </p:txBody>
      </p:sp>
      <p:sp>
        <p:nvSpPr>
          <p:cNvPr id="23" name="ลูกศร: รูปห้าเหลี่ยม 22">
            <a:extLst>
              <a:ext uri="{FF2B5EF4-FFF2-40B4-BE49-F238E27FC236}">
                <a16:creationId xmlns:a16="http://schemas.microsoft.com/office/drawing/2014/main" id="{D6972A25-F27F-4FED-A833-CDF13F48F4FF}"/>
              </a:ext>
            </a:extLst>
          </p:cNvPr>
          <p:cNvSpPr/>
          <p:nvPr/>
        </p:nvSpPr>
        <p:spPr>
          <a:xfrm rot="5400000">
            <a:off x="7135536" y="890135"/>
            <a:ext cx="646333" cy="1483849"/>
          </a:xfrm>
          <a:prstGeom prst="homePlate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600" dirty="0"/>
          </a:p>
        </p:txBody>
      </p:sp>
      <p:sp>
        <p:nvSpPr>
          <p:cNvPr id="24" name="กล่องข้อความ 23">
            <a:extLst>
              <a:ext uri="{FF2B5EF4-FFF2-40B4-BE49-F238E27FC236}">
                <a16:creationId xmlns:a16="http://schemas.microsoft.com/office/drawing/2014/main" id="{79A6F870-6327-46A4-8F1C-5B4B22156D49}"/>
              </a:ext>
            </a:extLst>
          </p:cNvPr>
          <p:cNvSpPr txBox="1"/>
          <p:nvPr/>
        </p:nvSpPr>
        <p:spPr>
          <a:xfrm>
            <a:off x="5096603" y="1320756"/>
            <a:ext cx="148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ตัวชี้วัด</a:t>
            </a:r>
          </a:p>
        </p:txBody>
      </p:sp>
      <p:sp>
        <p:nvSpPr>
          <p:cNvPr id="27" name="สี่เหลี่ยมผืนผ้า 26">
            <a:extLst>
              <a:ext uri="{FF2B5EF4-FFF2-40B4-BE49-F238E27FC236}">
                <a16:creationId xmlns:a16="http://schemas.microsoft.com/office/drawing/2014/main" id="{C6A6347B-AF3A-4FD1-B454-946D3C6421B9}"/>
              </a:ext>
            </a:extLst>
          </p:cNvPr>
          <p:cNvSpPr/>
          <p:nvPr/>
        </p:nvSpPr>
        <p:spPr>
          <a:xfrm>
            <a:off x="654983" y="2116657"/>
            <a:ext cx="2713703" cy="847640"/>
          </a:xfrm>
          <a:prstGeom prst="rect">
            <a:avLst/>
          </a:prstGeom>
          <a:solidFill>
            <a:srgbClr val="5CD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4B9C3E65-59BB-4B8E-8638-F91609AC2132}"/>
              </a:ext>
            </a:extLst>
          </p:cNvPr>
          <p:cNvSpPr txBox="1"/>
          <p:nvPr/>
        </p:nvSpPr>
        <p:spPr>
          <a:xfrm>
            <a:off x="721658" y="2203132"/>
            <a:ext cx="2713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1. </a:t>
            </a:r>
            <a:r>
              <a:rPr lang="th-TH" sz="20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การบริหารจัดการที่มีคุณภาพเป็นไปตามหลักธรรมา</a:t>
            </a:r>
            <a:r>
              <a:rPr lang="th-TH" sz="2000" b="1" dirty="0" err="1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ภิ</a:t>
            </a:r>
            <a:r>
              <a:rPr lang="th-TH" sz="2000" b="1" dirty="0"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บาล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4" name="สี่เหลี่ยมผืนผ้า 33">
            <a:extLst>
              <a:ext uri="{FF2B5EF4-FFF2-40B4-BE49-F238E27FC236}">
                <a16:creationId xmlns:a16="http://schemas.microsoft.com/office/drawing/2014/main" id="{5A22AF6C-29C1-407F-87D6-330BF6F6901C}"/>
              </a:ext>
            </a:extLst>
          </p:cNvPr>
          <p:cNvSpPr/>
          <p:nvPr/>
        </p:nvSpPr>
        <p:spPr>
          <a:xfrm>
            <a:off x="654983" y="3118744"/>
            <a:ext cx="2713703" cy="84764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5" name="กล่องข้อความ 34">
            <a:extLst>
              <a:ext uri="{FF2B5EF4-FFF2-40B4-BE49-F238E27FC236}">
                <a16:creationId xmlns:a16="http://schemas.microsoft.com/office/drawing/2014/main" id="{3B21A793-71D7-44D9-829A-7CF2E3189B9B}"/>
              </a:ext>
            </a:extLst>
          </p:cNvPr>
          <p:cNvSpPr txBox="1"/>
          <p:nvPr/>
        </p:nvSpPr>
        <p:spPr>
          <a:xfrm>
            <a:off x="721658" y="3193732"/>
            <a:ext cx="26470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>
              <a:lnSpc>
                <a:spcPct val="130000"/>
              </a:lnSpc>
              <a:defRPr sz="2000" b="1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pPr>
              <a:lnSpc>
                <a:spcPct val="100000"/>
              </a:lnSpc>
            </a:pPr>
            <a:r>
              <a:rPr lang="th-TH" dirty="0"/>
              <a:t>2. </a:t>
            </a:r>
            <a:r>
              <a:rPr lang="th-TH" sz="2000" b="1" kern="1200" dirty="0">
                <a:effectLst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พัฒนาบุคลากรและเสริมสร้างความรักความผูกพันต่อองค์กร</a:t>
            </a:r>
            <a:endParaRPr lang="en-US" dirty="0"/>
          </a:p>
        </p:txBody>
      </p:sp>
      <p:sp>
        <p:nvSpPr>
          <p:cNvPr id="36" name="สี่เหลี่ยมผืนผ้า 35">
            <a:extLst>
              <a:ext uri="{FF2B5EF4-FFF2-40B4-BE49-F238E27FC236}">
                <a16:creationId xmlns:a16="http://schemas.microsoft.com/office/drawing/2014/main" id="{2102D461-6065-4603-9CB1-148568031585}"/>
              </a:ext>
            </a:extLst>
          </p:cNvPr>
          <p:cNvSpPr/>
          <p:nvPr/>
        </p:nvSpPr>
        <p:spPr>
          <a:xfrm>
            <a:off x="654983" y="4122043"/>
            <a:ext cx="2713703" cy="847640"/>
          </a:xfrm>
          <a:prstGeom prst="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7" name="กล่องข้อความ 36">
            <a:extLst>
              <a:ext uri="{FF2B5EF4-FFF2-40B4-BE49-F238E27FC236}">
                <a16:creationId xmlns:a16="http://schemas.microsoft.com/office/drawing/2014/main" id="{D548A8A9-0F01-4131-8314-C796D8A735F1}"/>
              </a:ext>
            </a:extLst>
          </p:cNvPr>
          <p:cNvSpPr txBox="1"/>
          <p:nvPr/>
        </p:nvSpPr>
        <p:spPr>
          <a:xfrm>
            <a:off x="592609" y="4252203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th-TH"/>
            </a:defPPr>
            <a:lvl1pPr>
              <a:defRPr sz="2000" b="1">
                <a:latin typeface="TH SarabunPSK" panose="020B0500040200020003" pitchFamily="34" charset="-34"/>
                <a:cs typeface="TH SarabunPSK" panose="020B0500040200020003" pitchFamily="34" charset="-34"/>
              </a:defRPr>
            </a:lvl1pPr>
          </a:lstStyle>
          <a:p>
            <a:r>
              <a:rPr lang="th-TH" dirty="0"/>
              <a:t>3. </a:t>
            </a:r>
            <a:r>
              <a:rPr lang="th-TH" b="1" kern="1200" dirty="0">
                <a:effectLst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สนับสนุนการจัดกิจกรรมพัฒนานักศึกษาและพัฒนาการให้บริการเชิงรุก</a:t>
            </a:r>
            <a:endParaRPr lang="en-US" dirty="0"/>
          </a:p>
        </p:txBody>
      </p:sp>
      <p:sp>
        <p:nvSpPr>
          <p:cNvPr id="40" name="กล่องข้อความ 39">
            <a:extLst>
              <a:ext uri="{FF2B5EF4-FFF2-40B4-BE49-F238E27FC236}">
                <a16:creationId xmlns:a16="http://schemas.microsoft.com/office/drawing/2014/main" id="{3B126EC9-DE4A-49CA-A71A-86C927B7E7EF}"/>
              </a:ext>
            </a:extLst>
          </p:cNvPr>
          <p:cNvSpPr txBox="1"/>
          <p:nvPr/>
        </p:nvSpPr>
        <p:spPr>
          <a:xfrm>
            <a:off x="3505013" y="2374282"/>
            <a:ext cx="148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 เป้าประสงค์</a:t>
            </a:r>
          </a:p>
        </p:txBody>
      </p:sp>
      <p:sp>
        <p:nvSpPr>
          <p:cNvPr id="41" name="กล่องข้อความ 40">
            <a:extLst>
              <a:ext uri="{FF2B5EF4-FFF2-40B4-BE49-F238E27FC236}">
                <a16:creationId xmlns:a16="http://schemas.microsoft.com/office/drawing/2014/main" id="{A884EB53-AD33-4C14-9D54-70C97F2B6D64}"/>
              </a:ext>
            </a:extLst>
          </p:cNvPr>
          <p:cNvSpPr txBox="1"/>
          <p:nvPr/>
        </p:nvSpPr>
        <p:spPr>
          <a:xfrm>
            <a:off x="5125185" y="2374282"/>
            <a:ext cx="148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 ตัวชี้วัด</a:t>
            </a:r>
          </a:p>
        </p:txBody>
      </p:sp>
      <p:sp>
        <p:nvSpPr>
          <p:cNvPr id="42" name="กล่องข้อความ 41">
            <a:extLst>
              <a:ext uri="{FF2B5EF4-FFF2-40B4-BE49-F238E27FC236}">
                <a16:creationId xmlns:a16="http://schemas.microsoft.com/office/drawing/2014/main" id="{7AAA7C4D-83ED-44DC-9683-AAAF9F470CC3}"/>
              </a:ext>
            </a:extLst>
          </p:cNvPr>
          <p:cNvSpPr txBox="1"/>
          <p:nvPr/>
        </p:nvSpPr>
        <p:spPr>
          <a:xfrm>
            <a:off x="6716778" y="2374282"/>
            <a:ext cx="148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 กลยุทธ์</a:t>
            </a:r>
          </a:p>
        </p:txBody>
      </p:sp>
      <p:sp>
        <p:nvSpPr>
          <p:cNvPr id="49" name="กล่องข้อความ 48">
            <a:extLst>
              <a:ext uri="{FF2B5EF4-FFF2-40B4-BE49-F238E27FC236}">
                <a16:creationId xmlns:a16="http://schemas.microsoft.com/office/drawing/2014/main" id="{6F2F6D69-F801-4BCC-94D3-8FB3E503DACE}"/>
              </a:ext>
            </a:extLst>
          </p:cNvPr>
          <p:cNvSpPr txBox="1"/>
          <p:nvPr/>
        </p:nvSpPr>
        <p:spPr>
          <a:xfrm>
            <a:off x="3505013" y="3363753"/>
            <a:ext cx="148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1 เป้าประสงค์</a:t>
            </a:r>
          </a:p>
        </p:txBody>
      </p:sp>
      <p:sp>
        <p:nvSpPr>
          <p:cNvPr id="50" name="กล่องข้อความ 49">
            <a:extLst>
              <a:ext uri="{FF2B5EF4-FFF2-40B4-BE49-F238E27FC236}">
                <a16:creationId xmlns:a16="http://schemas.microsoft.com/office/drawing/2014/main" id="{A83E2639-549F-43E5-A003-4CBFE3781201}"/>
              </a:ext>
            </a:extLst>
          </p:cNvPr>
          <p:cNvSpPr txBox="1"/>
          <p:nvPr/>
        </p:nvSpPr>
        <p:spPr>
          <a:xfrm>
            <a:off x="5125185" y="3363753"/>
            <a:ext cx="148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 ตัวชี้วัด</a:t>
            </a:r>
          </a:p>
        </p:txBody>
      </p:sp>
      <p:sp>
        <p:nvSpPr>
          <p:cNvPr id="51" name="กล่องข้อความ 50">
            <a:extLst>
              <a:ext uri="{FF2B5EF4-FFF2-40B4-BE49-F238E27FC236}">
                <a16:creationId xmlns:a16="http://schemas.microsoft.com/office/drawing/2014/main" id="{390C8C8A-E9F3-4C02-8804-EDE5C128E603}"/>
              </a:ext>
            </a:extLst>
          </p:cNvPr>
          <p:cNvSpPr txBox="1"/>
          <p:nvPr/>
        </p:nvSpPr>
        <p:spPr>
          <a:xfrm>
            <a:off x="6716778" y="3363753"/>
            <a:ext cx="148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3 กลยุทธ์</a:t>
            </a:r>
          </a:p>
        </p:txBody>
      </p:sp>
      <p:sp>
        <p:nvSpPr>
          <p:cNvPr id="58" name="กล่องข้อความ 57">
            <a:extLst>
              <a:ext uri="{FF2B5EF4-FFF2-40B4-BE49-F238E27FC236}">
                <a16:creationId xmlns:a16="http://schemas.microsoft.com/office/drawing/2014/main" id="{73D07C69-9245-4F8D-B20B-002177F0C53E}"/>
              </a:ext>
            </a:extLst>
          </p:cNvPr>
          <p:cNvSpPr txBox="1"/>
          <p:nvPr/>
        </p:nvSpPr>
        <p:spPr>
          <a:xfrm>
            <a:off x="3505013" y="4363185"/>
            <a:ext cx="148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 เป้าประสงค์</a:t>
            </a:r>
          </a:p>
        </p:txBody>
      </p:sp>
      <p:sp>
        <p:nvSpPr>
          <p:cNvPr id="59" name="กล่องข้อความ 58">
            <a:extLst>
              <a:ext uri="{FF2B5EF4-FFF2-40B4-BE49-F238E27FC236}">
                <a16:creationId xmlns:a16="http://schemas.microsoft.com/office/drawing/2014/main" id="{C276CEBB-DAD2-49CA-A33F-A5524A87F195}"/>
              </a:ext>
            </a:extLst>
          </p:cNvPr>
          <p:cNvSpPr txBox="1"/>
          <p:nvPr/>
        </p:nvSpPr>
        <p:spPr>
          <a:xfrm>
            <a:off x="6736695" y="4345181"/>
            <a:ext cx="148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 กลยุทธ์</a:t>
            </a:r>
          </a:p>
        </p:txBody>
      </p:sp>
      <p:sp>
        <p:nvSpPr>
          <p:cNvPr id="60" name="กล่องข้อความ 59">
            <a:extLst>
              <a:ext uri="{FF2B5EF4-FFF2-40B4-BE49-F238E27FC236}">
                <a16:creationId xmlns:a16="http://schemas.microsoft.com/office/drawing/2014/main" id="{B376A2F6-E11B-487C-B611-2BCBC6107BE8}"/>
              </a:ext>
            </a:extLst>
          </p:cNvPr>
          <p:cNvSpPr txBox="1"/>
          <p:nvPr/>
        </p:nvSpPr>
        <p:spPr>
          <a:xfrm>
            <a:off x="5179358" y="4359825"/>
            <a:ext cx="148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 ตัวชี้วัด</a:t>
            </a:r>
          </a:p>
        </p:txBody>
      </p:sp>
      <p:sp>
        <p:nvSpPr>
          <p:cNvPr id="67" name="กล่องข้อความ 66">
            <a:extLst>
              <a:ext uri="{FF2B5EF4-FFF2-40B4-BE49-F238E27FC236}">
                <a16:creationId xmlns:a16="http://schemas.microsoft.com/office/drawing/2014/main" id="{D1378799-887C-45D3-9C07-65445306B302}"/>
              </a:ext>
            </a:extLst>
          </p:cNvPr>
          <p:cNvSpPr txBox="1"/>
          <p:nvPr/>
        </p:nvSpPr>
        <p:spPr>
          <a:xfrm>
            <a:off x="3505009" y="5301306"/>
            <a:ext cx="148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4 เป้าประสงค์</a:t>
            </a:r>
          </a:p>
        </p:txBody>
      </p:sp>
      <p:sp>
        <p:nvSpPr>
          <p:cNvPr id="68" name="กล่องข้อความ 67">
            <a:extLst>
              <a:ext uri="{FF2B5EF4-FFF2-40B4-BE49-F238E27FC236}">
                <a16:creationId xmlns:a16="http://schemas.microsoft.com/office/drawing/2014/main" id="{F35CB1E0-1474-41AB-8A14-7F6DB3C8DCC2}"/>
              </a:ext>
            </a:extLst>
          </p:cNvPr>
          <p:cNvSpPr txBox="1"/>
          <p:nvPr/>
        </p:nvSpPr>
        <p:spPr>
          <a:xfrm>
            <a:off x="5125181" y="5301306"/>
            <a:ext cx="148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7 ตัวชี้วัด</a:t>
            </a:r>
          </a:p>
        </p:txBody>
      </p:sp>
      <p:sp>
        <p:nvSpPr>
          <p:cNvPr id="69" name="กล่องข้อความ 68">
            <a:extLst>
              <a:ext uri="{FF2B5EF4-FFF2-40B4-BE49-F238E27FC236}">
                <a16:creationId xmlns:a16="http://schemas.microsoft.com/office/drawing/2014/main" id="{A451EA68-48F9-4151-AE7A-98EA8CA8982D}"/>
              </a:ext>
            </a:extLst>
          </p:cNvPr>
          <p:cNvSpPr txBox="1"/>
          <p:nvPr/>
        </p:nvSpPr>
        <p:spPr>
          <a:xfrm>
            <a:off x="6716774" y="5301306"/>
            <a:ext cx="148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7 กลยุทธ์</a:t>
            </a:r>
          </a:p>
        </p:txBody>
      </p:sp>
      <p:sp>
        <p:nvSpPr>
          <p:cNvPr id="71" name="TextBox 5">
            <a:extLst>
              <a:ext uri="{FF2B5EF4-FFF2-40B4-BE49-F238E27FC236}">
                <a16:creationId xmlns:a16="http://schemas.microsoft.com/office/drawing/2014/main" id="{6227EFC1-B172-433B-BAFA-38980722D342}"/>
              </a:ext>
            </a:extLst>
          </p:cNvPr>
          <p:cNvSpPr txBox="1"/>
          <p:nvPr/>
        </p:nvSpPr>
        <p:spPr>
          <a:xfrm>
            <a:off x="1178854" y="5305771"/>
            <a:ext cx="2189828" cy="553998"/>
          </a:xfrm>
          <a:prstGeom prst="rect">
            <a:avLst/>
          </a:prstGeom>
          <a:noFill/>
          <a:ln>
            <a:noFill/>
          </a:ln>
        </p:spPr>
        <p:txBody>
          <a:bodyPr wrap="square" tIns="0" bIns="0" rtlCol="0">
            <a:spAutoFit/>
          </a:bodyPr>
          <a:lstStyle/>
          <a:p>
            <a:pPr lvl="0" algn="r"/>
            <a:r>
              <a:rPr lang="th-TH" sz="3600" b="1" dirty="0">
                <a:solidFill>
                  <a:srgbClr val="0070C0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รวมทั้งสิ้น</a:t>
            </a:r>
            <a:endParaRPr lang="en-US" sz="3600" b="1" dirty="0">
              <a:solidFill>
                <a:srgbClr val="0070C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2" name="TextBox 10">
            <a:extLst>
              <a:ext uri="{FF2B5EF4-FFF2-40B4-BE49-F238E27FC236}">
                <a16:creationId xmlns:a16="http://schemas.microsoft.com/office/drawing/2014/main" id="{1D4A3E36-0D1F-42AA-B948-6CC87D1C7DFA}"/>
              </a:ext>
            </a:extLst>
          </p:cNvPr>
          <p:cNvSpPr txBox="1"/>
          <p:nvPr/>
        </p:nvSpPr>
        <p:spPr>
          <a:xfrm>
            <a:off x="-38100" y="292147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สรุปจำนวน เป้าประสงค์/กลยุทธ์/ตัวชี้วัด/</a:t>
            </a:r>
          </a:p>
          <a:p>
            <a:pPr lvl="0" algn="ctr"/>
            <a:r>
              <a:rPr lang="th-TH" sz="2400" b="1" dirty="0">
                <a:solidFill>
                  <a:srgbClr val="7030A0"/>
                </a:solidFill>
                <a:latin typeface="TH SarabunPSK" pitchFamily="34" charset="-34"/>
                <a:cs typeface="TH SarabunPSK" pitchFamily="34" charset="-34"/>
              </a:rPr>
              <a:t>ตาม</a:t>
            </a:r>
            <a:r>
              <a:rPr lang="th-TH" sz="2400" b="1" dirty="0">
                <a:solidFill>
                  <a:srgbClr val="7030A0"/>
                </a:solidFill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ยุทธศาสตร์สำนักงานอธิการบดี ระยะ 4 ปี พ.ศ. 2561 - 2564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 (ทบทวนประจำปีงบประมาณ พ.ศ. 2564)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cxnSp>
        <p:nvCxnSpPr>
          <p:cNvPr id="78" name="ตัวเชื่อมต่อตรง 77">
            <a:extLst>
              <a:ext uri="{FF2B5EF4-FFF2-40B4-BE49-F238E27FC236}">
                <a16:creationId xmlns:a16="http://schemas.microsoft.com/office/drawing/2014/main" id="{EC22E8EF-B2B4-4EBA-B4CF-6A988DD0F532}"/>
              </a:ext>
            </a:extLst>
          </p:cNvPr>
          <p:cNvCxnSpPr>
            <a:cxnSpLocks/>
          </p:cNvCxnSpPr>
          <p:nvPr/>
        </p:nvCxnSpPr>
        <p:spPr>
          <a:xfrm>
            <a:off x="721658" y="1257758"/>
            <a:ext cx="7675862" cy="31771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2" name="กล่องข้อความ 21">
            <a:extLst>
              <a:ext uri="{FF2B5EF4-FFF2-40B4-BE49-F238E27FC236}">
                <a16:creationId xmlns:a16="http://schemas.microsoft.com/office/drawing/2014/main" id="{B3B69EFF-9815-48DD-B7DF-DE421FF3884F}"/>
              </a:ext>
            </a:extLst>
          </p:cNvPr>
          <p:cNvSpPr txBox="1"/>
          <p:nvPr/>
        </p:nvSpPr>
        <p:spPr>
          <a:xfrm>
            <a:off x="6705199" y="1289529"/>
            <a:ext cx="148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กลยุทธ์</a:t>
            </a:r>
          </a:p>
        </p:txBody>
      </p:sp>
    </p:spTree>
    <p:extLst>
      <p:ext uri="{BB962C8B-B14F-4D97-AF65-F5344CB8AC3E}">
        <p14:creationId xmlns:p14="http://schemas.microsoft.com/office/powerpoint/2010/main" val="313570221"/>
      </p:ext>
    </p:extLst>
  </p:cSld>
  <p:clrMapOvr>
    <a:masterClrMapping/>
  </p:clrMapOvr>
  <p:transition spd="slow"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AFE49C23-CFAC-43D4-BFC2-63D601240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D9A03-9CAE-4DEF-A956-53C005770E55}" type="slidenum">
              <a:rPr lang="th-TH" smtClean="0"/>
              <a:t>16</a:t>
            </a:fld>
            <a:endParaRPr lang="th-TH"/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:a16="http://schemas.microsoft.com/office/drawing/2014/main" id="{6B1012FE-3F3A-43C7-97D9-A630EB88DC5E}"/>
              </a:ext>
            </a:extLst>
          </p:cNvPr>
          <p:cNvSpPr/>
          <p:nvPr/>
        </p:nvSpPr>
        <p:spPr>
          <a:xfrm>
            <a:off x="0" y="0"/>
            <a:ext cx="8963024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52461710-52B7-4600-95A9-B5A83B9A3D6A}"/>
              </a:ext>
            </a:extLst>
          </p:cNvPr>
          <p:cNvSpPr txBox="1"/>
          <p:nvPr/>
        </p:nvSpPr>
        <p:spPr>
          <a:xfrm>
            <a:off x="-517040" y="34187"/>
            <a:ext cx="96610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th-TH" sz="26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ประเด็นยุทธศาสตร์/เป้าประสงค์/ตัวชี้วัด/กลยุทธ์ (ทบทวนประจำปีงบประมาณ พ.ศ.2564)</a:t>
            </a:r>
            <a:endParaRPr lang="en-US" sz="26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1E5D7C79-2991-44B0-9F0D-E85535D30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7066"/>
            <a:ext cx="9144000" cy="5912215"/>
          </a:xfrm>
          <a:prstGeom prst="rect">
            <a:avLst/>
          </a:prstGeom>
        </p:spPr>
      </p:pic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A20DCD0D-D37E-4DFD-914C-ED1DDA8833F5}"/>
              </a:ext>
            </a:extLst>
          </p:cNvPr>
          <p:cNvSpPr/>
          <p:nvPr/>
        </p:nvSpPr>
        <p:spPr>
          <a:xfrm>
            <a:off x="0" y="6414961"/>
            <a:ext cx="9144000" cy="46855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03B18867-2ED9-4A7A-9FB7-45473576B793}"/>
              </a:ext>
            </a:extLst>
          </p:cNvPr>
          <p:cNvSpPr txBox="1"/>
          <p:nvPr/>
        </p:nvSpPr>
        <p:spPr>
          <a:xfrm>
            <a:off x="796681" y="6411838"/>
            <a:ext cx="7369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รวม 3 ประเด็นยุทธศาสตร์ 4 เป้าประสงค์ 7 ตัวชี้วัด 7 กลยุทธ์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94602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2E0000A7-A930-4939-9B0A-D3D4FE141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78B469-B793-462F-AF0E-55112375AD52}" type="slidenum">
              <a:rPr kumimoji="0" lang="th-TH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th-TH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D9EBB075-A759-4E23-9A6C-63318AE72E66}"/>
              </a:ext>
            </a:extLst>
          </p:cNvPr>
          <p:cNvSpPr/>
          <p:nvPr/>
        </p:nvSpPr>
        <p:spPr>
          <a:xfrm>
            <a:off x="723900" y="259976"/>
            <a:ext cx="7696200" cy="64545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ระเบียบวาระที่ 5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6D1F097A-6B02-4007-9622-722235205C78}"/>
              </a:ext>
            </a:extLst>
          </p:cNvPr>
          <p:cNvSpPr txBox="1"/>
          <p:nvPr/>
        </p:nvSpPr>
        <p:spPr>
          <a:xfrm>
            <a:off x="628509" y="1039906"/>
            <a:ext cx="10012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5.2 ร่าง </a:t>
            </a:r>
            <a:r>
              <a:rPr lang="th-TH" sz="2400" b="1" spc="-3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แผนปฏิบัติราชการประจำปีงบประมาณ พ.ศ. 2564 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0AEC50D1-9872-42F5-B396-EB371C01D666}"/>
              </a:ext>
            </a:extLst>
          </p:cNvPr>
          <p:cNvSpPr txBox="1"/>
          <p:nvPr/>
        </p:nvSpPr>
        <p:spPr>
          <a:xfrm>
            <a:off x="723900" y="1501571"/>
            <a:ext cx="8058291" cy="136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th-TH" sz="1800" b="1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สรุปเรื่อง        </a:t>
            </a:r>
          </a:p>
          <a:p>
            <a:pPr>
              <a:lnSpc>
                <a:spcPct val="115000"/>
              </a:lnSpc>
            </a:pPr>
            <a:r>
              <a:rPr lang="th-TH" sz="18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         </a:t>
            </a:r>
            <a:r>
              <a:rPr lang="th-TH" sz="18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เพื่อเป็นแนวทางในการปฏิบัติราชการ และการดำเนินงานของสำนักงานอธิการบดี รวมถึงเป็นเครื่องมือในการติดตามประเมินการดำเนินงานให้เป็นไปด้วยความเรียบร้อยและเกิดประสิทธิภาพ เพื่อให้เป็นไปตามประเด็นยุทธศาสตร์ เป้าประสงค์ ตัวชี้วัดที่ตั้งไว้  ในการนี้ฝ่ายเลขานุการ จึงได้จัดทำร่างแผนปฏิบัติราชการประจำปีงบประมาณ พ.ศ. 2564 (เอกสารประกอบระเบียบวาระที่ 5.2)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593B3999-A34B-42F3-9A12-9D92D7534421}"/>
              </a:ext>
            </a:extLst>
          </p:cNvPr>
          <p:cNvSpPr txBox="1"/>
          <p:nvPr/>
        </p:nvSpPr>
        <p:spPr>
          <a:xfrm>
            <a:off x="7122360" y="2865053"/>
            <a:ext cx="1354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(หน้า 15-17)</a:t>
            </a:r>
          </a:p>
        </p:txBody>
      </p:sp>
    </p:spTree>
    <p:extLst>
      <p:ext uri="{BB962C8B-B14F-4D97-AF65-F5344CB8AC3E}">
        <p14:creationId xmlns:p14="http://schemas.microsoft.com/office/powerpoint/2010/main" val="2808586552"/>
      </p:ext>
    </p:extLst>
  </p:cSld>
  <p:clrMapOvr>
    <a:masterClrMapping/>
  </p:clrMapOvr>
  <p:transition spd="slow"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0661B2CD-E3B9-4FF6-A93C-D5D5295F7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D9A03-9CAE-4DEF-A956-53C005770E55}" type="slidenum">
              <a:rPr lang="th-TH" smtClean="0"/>
              <a:t>18</a:t>
            </a:fld>
            <a:endParaRPr lang="th-TH"/>
          </a:p>
        </p:txBody>
      </p:sp>
      <p:graphicFrame>
        <p:nvGraphicFramePr>
          <p:cNvPr id="5" name="ตาราง 4">
            <a:extLst>
              <a:ext uri="{FF2B5EF4-FFF2-40B4-BE49-F238E27FC236}">
                <a16:creationId xmlns:a16="http://schemas.microsoft.com/office/drawing/2014/main" id="{DFCF01C7-4650-49EE-A4FC-F7820875A5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403999"/>
              </p:ext>
            </p:extLst>
          </p:nvPr>
        </p:nvGraphicFramePr>
        <p:xfrm>
          <a:off x="209539" y="835177"/>
          <a:ext cx="8724922" cy="3435610"/>
        </p:xfrm>
        <a:graphic>
          <a:graphicData uri="http://schemas.openxmlformats.org/drawingml/2006/table">
            <a:tbl>
              <a:tblPr firstRow="1" firstCol="1" bandRow="1"/>
              <a:tblGrid>
                <a:gridCol w="1251626">
                  <a:extLst>
                    <a:ext uri="{9D8B030D-6E8A-4147-A177-3AD203B41FA5}">
                      <a16:colId xmlns:a16="http://schemas.microsoft.com/office/drawing/2014/main" val="1616261906"/>
                    </a:ext>
                  </a:extLst>
                </a:gridCol>
                <a:gridCol w="2422866">
                  <a:extLst>
                    <a:ext uri="{9D8B030D-6E8A-4147-A177-3AD203B41FA5}">
                      <a16:colId xmlns:a16="http://schemas.microsoft.com/office/drawing/2014/main" val="209858553"/>
                    </a:ext>
                  </a:extLst>
                </a:gridCol>
                <a:gridCol w="779223">
                  <a:extLst>
                    <a:ext uri="{9D8B030D-6E8A-4147-A177-3AD203B41FA5}">
                      <a16:colId xmlns:a16="http://schemas.microsoft.com/office/drawing/2014/main" val="3218074258"/>
                    </a:ext>
                  </a:extLst>
                </a:gridCol>
                <a:gridCol w="3057507">
                  <a:extLst>
                    <a:ext uri="{9D8B030D-6E8A-4147-A177-3AD203B41FA5}">
                      <a16:colId xmlns:a16="http://schemas.microsoft.com/office/drawing/2014/main" val="3782525862"/>
                    </a:ext>
                  </a:extLst>
                </a:gridCol>
                <a:gridCol w="1213700">
                  <a:extLst>
                    <a:ext uri="{9D8B030D-6E8A-4147-A177-3AD203B41FA5}">
                      <a16:colId xmlns:a16="http://schemas.microsoft.com/office/drawing/2014/main" val="1895303726"/>
                    </a:ext>
                  </a:extLst>
                </a:gridCol>
              </a:tblGrid>
              <a:tr h="5726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เป้าประสงค์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745" marR="62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51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ตัวชี้วัด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745" marR="62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51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เป้าหมาย</a:t>
                      </a:r>
                      <a:b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2564</a:t>
                      </a:r>
                      <a:endParaRPr lang="en-US" sz="16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745" marR="62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51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กลยุทธ์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745" marR="62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51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ผู้รับผิดชอบ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745" marR="62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51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644933"/>
                  </a:ext>
                </a:extLst>
              </a:tr>
              <a:tr h="143150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ระบบบริหารจัดการที่มีคุณภาพตามหลัก</a:t>
                      </a:r>
                      <a:b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ธรรมา</a:t>
                      </a:r>
                      <a:r>
                        <a:rPr lang="th-TH" sz="1800" b="1" dirty="0" err="1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ภิ</a:t>
                      </a: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บาล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745" marR="62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KPI 1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ร้อยละของการบรรลุเป้าหมายตามตัวชี้วัดของแผนปฏิบัติราชการ 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745" marR="62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ร้อยละ</a:t>
                      </a:r>
                      <a:b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80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745" marR="62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กลยุทธ์ที่ 1.1 </a:t>
                      </a:r>
                      <a:r>
                        <a:rPr lang="th-TH" sz="1600" b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ยกระดับการบริหารจัดการให้มีคุณภาพ</a:t>
                      </a:r>
                      <a:endParaRPr lang="en-US" sz="1600" b="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745" marR="62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กองกลาง</a:t>
                      </a:r>
                      <a:b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กองนโยบายและแผน</a:t>
                      </a:r>
                      <a:b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กองพัฒนานักศึกษา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745" marR="62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459528"/>
                  </a:ext>
                </a:extLst>
              </a:tr>
              <a:tr h="1431504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745" marR="62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US" sz="16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KPI</a:t>
                      </a:r>
                      <a:r>
                        <a:rPr lang="th-TH" sz="16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2 </a:t>
                      </a: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จำนวนนวัตกรรมและแบบเทคโนโลยีที่นำมาใช้ในการบริหารจัดการ </a:t>
                      </a:r>
                      <a:r>
                        <a:rPr lang="th-TH" sz="16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(มร.สน)</a:t>
                      </a:r>
                      <a:endParaRPr lang="en-US" sz="1600" b="1" dirty="0">
                        <a:solidFill>
                          <a:srgbClr val="FF0000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745" marR="62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th-TH" sz="16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 ระบบ</a:t>
                      </a:r>
                      <a:endParaRPr lang="en-US" sz="1600" b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745" marR="62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th-TH" sz="16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กลยุทธ์ 1.2 </a:t>
                      </a:r>
                      <a:r>
                        <a:rPr lang="th-TH" sz="16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ส่งเสริมและพัฒนาบุคลากรทุกหน่วยงานในสำนักงานอธิการบดีใช้ระบบเทคโนโลยีสารสนเทศในการปฏิบัติงาน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745" marR="62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กองกลาง</a:t>
                      </a:r>
                      <a:b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กองนโยบายและแผน</a:t>
                      </a:r>
                      <a:b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6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กองพัฒนานักศึกษา</a:t>
                      </a:r>
                      <a:endParaRPr lang="en-US" sz="16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745" marR="62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2471895"/>
                  </a:ext>
                </a:extLst>
              </a:tr>
            </a:tbl>
          </a:graphicData>
        </a:graphic>
      </p:graphicFrame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4A4D7E28-3A1E-49A7-9138-67B236D8DA6C}"/>
              </a:ext>
            </a:extLst>
          </p:cNvPr>
          <p:cNvSpPr/>
          <p:nvPr/>
        </p:nvSpPr>
        <p:spPr>
          <a:xfrm>
            <a:off x="69175" y="164322"/>
            <a:ext cx="8887855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54B223A5-4A77-4978-A6AF-D2EAA275A258}"/>
              </a:ext>
            </a:extLst>
          </p:cNvPr>
          <p:cNvSpPr txBox="1"/>
          <p:nvPr/>
        </p:nvSpPr>
        <p:spPr>
          <a:xfrm>
            <a:off x="139379" y="207362"/>
            <a:ext cx="8402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th-TH" sz="3200" b="1" kern="1200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ยุทธศาสตร์ที่ 1 </a:t>
            </a:r>
            <a:r>
              <a:rPr lang="th-TH" sz="32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การบริหารจัดการที่มีคุณภาพเป็นไปตามหลักธรรมา</a:t>
            </a:r>
            <a:r>
              <a:rPr lang="th-TH" sz="3200" b="1" dirty="0" err="1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ภิ</a:t>
            </a:r>
            <a:r>
              <a:rPr lang="th-TH" sz="32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บาล</a:t>
            </a:r>
            <a:endParaRPr lang="en-US" sz="3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EA1C3779-0C8D-4419-B114-EADDDC983E83}"/>
              </a:ext>
            </a:extLst>
          </p:cNvPr>
          <p:cNvSpPr txBox="1"/>
          <p:nvPr/>
        </p:nvSpPr>
        <p:spPr>
          <a:xfrm>
            <a:off x="7580172" y="4313827"/>
            <a:ext cx="1354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(หน้า 15)</a:t>
            </a:r>
          </a:p>
        </p:txBody>
      </p:sp>
    </p:spTree>
    <p:extLst>
      <p:ext uri="{BB962C8B-B14F-4D97-AF65-F5344CB8AC3E}">
        <p14:creationId xmlns:p14="http://schemas.microsoft.com/office/powerpoint/2010/main" val="26315561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0661B2CD-E3B9-4FF6-A93C-D5D5295F7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D9A03-9CAE-4DEF-A956-53C005770E55}" type="slidenum">
              <a:rPr lang="th-TH" smtClean="0"/>
              <a:t>19</a:t>
            </a:fld>
            <a:endParaRPr lang="th-TH"/>
          </a:p>
        </p:txBody>
      </p:sp>
      <p:graphicFrame>
        <p:nvGraphicFramePr>
          <p:cNvPr id="5" name="ตาราง 4">
            <a:extLst>
              <a:ext uri="{FF2B5EF4-FFF2-40B4-BE49-F238E27FC236}">
                <a16:creationId xmlns:a16="http://schemas.microsoft.com/office/drawing/2014/main" id="{DFCF01C7-4650-49EE-A4FC-F7820875A5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865280"/>
              </p:ext>
            </p:extLst>
          </p:nvPr>
        </p:nvGraphicFramePr>
        <p:xfrm>
          <a:off x="198203" y="851492"/>
          <a:ext cx="8590794" cy="4989154"/>
        </p:xfrm>
        <a:graphic>
          <a:graphicData uri="http://schemas.openxmlformats.org/drawingml/2006/table">
            <a:tbl>
              <a:tblPr firstRow="1" firstCol="1" bandRow="1"/>
              <a:tblGrid>
                <a:gridCol w="1592079">
                  <a:extLst>
                    <a:ext uri="{9D8B030D-6E8A-4147-A177-3AD203B41FA5}">
                      <a16:colId xmlns:a16="http://schemas.microsoft.com/office/drawing/2014/main" val="437505889"/>
                    </a:ext>
                  </a:extLst>
                </a:gridCol>
                <a:gridCol w="2649017">
                  <a:extLst>
                    <a:ext uri="{9D8B030D-6E8A-4147-A177-3AD203B41FA5}">
                      <a16:colId xmlns:a16="http://schemas.microsoft.com/office/drawing/2014/main" val="1616261906"/>
                    </a:ext>
                  </a:extLst>
                </a:gridCol>
                <a:gridCol w="882350">
                  <a:extLst>
                    <a:ext uri="{9D8B030D-6E8A-4147-A177-3AD203B41FA5}">
                      <a16:colId xmlns:a16="http://schemas.microsoft.com/office/drawing/2014/main" val="3912009733"/>
                    </a:ext>
                  </a:extLst>
                </a:gridCol>
                <a:gridCol w="2017204">
                  <a:extLst>
                    <a:ext uri="{9D8B030D-6E8A-4147-A177-3AD203B41FA5}">
                      <a16:colId xmlns:a16="http://schemas.microsoft.com/office/drawing/2014/main" val="3782525862"/>
                    </a:ext>
                  </a:extLst>
                </a:gridCol>
                <a:gridCol w="1450144">
                  <a:extLst>
                    <a:ext uri="{9D8B030D-6E8A-4147-A177-3AD203B41FA5}">
                      <a16:colId xmlns:a16="http://schemas.microsoft.com/office/drawing/2014/main" val="1895303726"/>
                    </a:ext>
                  </a:extLst>
                </a:gridCol>
              </a:tblGrid>
              <a:tr h="6076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เป้าประสงค์เชิงยุทธศาสตร์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745" marR="62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51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ตัวชี้วัด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745" marR="62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51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เป้าหมาย</a:t>
                      </a:r>
                      <a:b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2564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745" marR="62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51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กลยุทธ์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745" marR="62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51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ผู้รับผิดชอบ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745" marR="62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51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644933"/>
                  </a:ext>
                </a:extLst>
              </a:tr>
              <a:tr h="1519006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บุคลากรมีความรู้ความสามารถ ทักษะ สมรรถนะสามารถสร้างมูลค่าและเสริมสร้างคุณค่าให้แก่องค์กร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KPI</a:t>
                      </a: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1 </a:t>
                      </a:r>
                      <a:r>
                        <a:rPr lang="th-TH" sz="1800" b="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้อยละของบุคลากรสายสนับสนุนวิชาการที่ได้รับความก้าวหน้าตามสายงานประเภทผู้บริหารและประเภทวิชาชีพเฉพาะเชี่ยวชาญเฉพาะ </a:t>
                      </a:r>
                      <a:r>
                        <a:rPr lang="th-TH" sz="18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(มร.สน)</a:t>
                      </a:r>
                      <a:endParaRPr lang="en-US" sz="1800" b="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ร้อยละ 75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th-TH" sz="18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กลยุทธ์ 2.1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พัฒนาบุคลากรเชิงรุกให้ได้รับความก้าวหน้าทางสายงาน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งานบริหารบุคคล</a:t>
                      </a:r>
                      <a:br>
                        <a:rPr lang="th-TH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และนิติการ กองกลาง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3920442"/>
                  </a:ext>
                </a:extLst>
              </a:tr>
              <a:tr h="1519006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KPI 2 </a:t>
                      </a:r>
                      <a:r>
                        <a:rPr lang="th-TH" sz="18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ร้อยละของบุคลากรที่ได้รับการพัฒนาความรู้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ความสามารถ</a:t>
                      </a:r>
                      <a:r>
                        <a:rPr lang="th-TH" sz="18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ทักษะ และสมรรถนะตามสายงาน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ร้อยละ 75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กลยุทธ์ 2.1 </a:t>
                      </a:r>
                      <a:r>
                        <a:rPr lang="th-TH" sz="18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ติดตามการนำความรู้ ความสามารถ ทักษะ และสมรรถนะตามสายงานไปใช้ในการปฏิบัติงานได้อย่างมีประสิทธิภาพ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กองกลาง</a:t>
                      </a:r>
                      <a:br>
                        <a:rPr lang="th-TH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กองนโยบายและแผน</a:t>
                      </a:r>
                      <a:br>
                        <a:rPr lang="th-TH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กองพัฒนานักศึกษา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459528"/>
                  </a:ext>
                </a:extLst>
              </a:tr>
              <a:tr h="1215205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KPI 3 </a:t>
                      </a: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บุคลากรที่จัดทำคู่มือปฏิบัติงานหลักแล้วเสร็จและนำไปใช้ประโยชน์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3 คน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th-TH" sz="18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กลยุทธ์ที่ 2.3</a:t>
                      </a:r>
                      <a:r>
                        <a:rPr lang="th-TH" sz="180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สนับสนุนและกระตุ้นให้บุคลากรจัดทำคู่มือปฏิบัติงานและนำมาใช้จริงในหน่วยงาน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งานบริหารบุคคล</a:t>
                      </a:r>
                      <a:br>
                        <a:rPr lang="th-TH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18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และนิติการ กองกลาง</a:t>
                      </a:r>
                      <a:endParaRPr lang="en-US" sz="18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84461"/>
                  </a:ext>
                </a:extLst>
              </a:tr>
            </a:tbl>
          </a:graphicData>
        </a:graphic>
      </p:graphicFrame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4A4D7E28-3A1E-49A7-9138-67B236D8DA6C}"/>
              </a:ext>
            </a:extLst>
          </p:cNvPr>
          <p:cNvSpPr/>
          <p:nvPr/>
        </p:nvSpPr>
        <p:spPr>
          <a:xfrm>
            <a:off x="84435" y="198375"/>
            <a:ext cx="8963024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54B223A5-4A77-4978-A6AF-D2EAA275A258}"/>
              </a:ext>
            </a:extLst>
          </p:cNvPr>
          <p:cNvSpPr txBox="1"/>
          <p:nvPr/>
        </p:nvSpPr>
        <p:spPr>
          <a:xfrm>
            <a:off x="171449" y="226441"/>
            <a:ext cx="8617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th-TH" sz="3200" b="1" kern="1200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ยุทธศาสตร์ที่ 2 พัฒนาบุคลากรและเสริมสร้างความรักความผูกพันต่อองค์กร</a:t>
            </a:r>
            <a:endParaRPr lang="en-US" sz="3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12603DB1-5EBB-4A39-87D4-BDDDDF07E4E2}"/>
              </a:ext>
            </a:extLst>
          </p:cNvPr>
          <p:cNvSpPr txBox="1"/>
          <p:nvPr/>
        </p:nvSpPr>
        <p:spPr>
          <a:xfrm>
            <a:off x="7553277" y="5880922"/>
            <a:ext cx="1354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(หน้า 15)</a:t>
            </a:r>
          </a:p>
        </p:txBody>
      </p:sp>
    </p:spTree>
    <p:extLst>
      <p:ext uri="{BB962C8B-B14F-4D97-AF65-F5344CB8AC3E}">
        <p14:creationId xmlns:p14="http://schemas.microsoft.com/office/powerpoint/2010/main" val="759608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0FCD3BCD-995E-4E0F-A9DE-597ABD3F6A30}"/>
              </a:ext>
            </a:extLst>
          </p:cNvPr>
          <p:cNvSpPr txBox="1"/>
          <p:nvPr/>
        </p:nvSpPr>
        <p:spPr>
          <a:xfrm>
            <a:off x="-10933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400" b="1" dirty="0">
                <a:solidFill>
                  <a:srgbClr val="0070C0"/>
                </a:solidFill>
                <a:latin typeface="TH SarabunPSK" pitchFamily="34" charset="-34"/>
                <a:cs typeface="TH SarabunPSK" pitchFamily="34" charset="-34"/>
              </a:rPr>
              <a:t>ระเบียบวาระการประชุม</a:t>
            </a: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2ACDD7D8-2F7E-4633-8224-BAA5F18141EE}"/>
              </a:ext>
            </a:extLst>
          </p:cNvPr>
          <p:cNvSpPr txBox="1"/>
          <p:nvPr/>
        </p:nvSpPr>
        <p:spPr>
          <a:xfrm>
            <a:off x="388803" y="659313"/>
            <a:ext cx="8156400" cy="585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th-TH" sz="18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ระเบียบวาระที่  1</a:t>
            </a:r>
            <a:r>
              <a:rPr lang="en-US" sz="18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</a:t>
            </a:r>
            <a:r>
              <a:rPr lang="th-TH" sz="18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เรื่องที่ประธานแจ้งให้ทราบ</a:t>
            </a:r>
            <a:endParaRPr lang="en-US" sz="1800" dirty="0">
              <a:effectLst/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r>
              <a:rPr lang="th-TH" sz="18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               </a:t>
            </a:r>
            <a:r>
              <a:rPr lang="th-TH" sz="16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1.1  คำสั่งสำนักงานอธิการบดี ที่ 22/2563 เรื่อง คณะกรรมการทบทวนแผนยุทธศาสตร์สำนักงานอธิการบดี </a:t>
            </a:r>
            <a:br>
              <a:rPr lang="th-TH" sz="16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16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ระยะ 4 ปี (พ.ศ.2561 – 2564) และจัดทำแผนปฏิบัติราชการ ประจำปีงบประมาณ พ.ศ. 2564</a:t>
            </a:r>
            <a:br>
              <a:rPr lang="th-TH" sz="16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16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	     1.2 ร่าง คำสั่งสำนักงานอธิการบดี ที่ .../2564 เรื่อง คณะกรรมการจัดทำแผนยุทธศาสตร์สำนักงานอธิการบดี</a:t>
            </a:r>
            <a:br>
              <a:rPr lang="th-TH" sz="16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16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ระยะ 5 ปี (พ.ศ.2565 – 2569)</a:t>
            </a:r>
            <a:br>
              <a:rPr lang="th-TH" sz="16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16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                1.3 ปฏิทินทบทวนแผนยุทธศาสตร์ระยะ 4 ปี (พ.ศ. 2561 – 2564) และจัดทำแผนปฏิบัติราชการสำนักงานอธิการบดี</a:t>
            </a:r>
            <a:br>
              <a:rPr lang="th-TH" sz="16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16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ประจำปีงบประมาณ พ.ศ.2564</a:t>
            </a:r>
            <a:br>
              <a:rPr lang="th-TH" sz="18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18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              </a:t>
            </a:r>
            <a:r>
              <a:rPr lang="th-TH" sz="16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1.4 กรอบการพัฒนามหาวิทยาลัยราชภัฏสกลนคร พ.ศ. 2564 – 2566 ตามแนวนโยบายสภามหาวิทยาลัย (งานด้านบริหารจัดการ)</a:t>
            </a:r>
            <a:br>
              <a:rPr lang="th-TH" sz="16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16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	    1.5 </a:t>
            </a:r>
            <a:r>
              <a:rPr lang="th-TH" sz="16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แนวทาง</a:t>
            </a:r>
            <a:r>
              <a:rPr lang="th-TH" sz="16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การจัดทำแผนยุทธศาสตร์สำนักงานอธิการบดี ระยะ 5 ปี (พ.ศ. 2565 – 2569)</a:t>
            </a:r>
            <a:br>
              <a:rPr lang="th-TH" sz="16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18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ระเบียบวาระที่  2  รับรองรายงานการประชุม </a:t>
            </a:r>
            <a:endParaRPr lang="en-US" sz="1800" dirty="0">
              <a:effectLst/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indent="1350645"/>
            <a:r>
              <a:rPr lang="th-TH" sz="18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- ไม่มี -</a:t>
            </a:r>
            <a:endParaRPr lang="en-US" sz="1800" dirty="0">
              <a:effectLst/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r>
              <a:rPr lang="en-US" sz="18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 </a:t>
            </a:r>
            <a:r>
              <a:rPr lang="th-TH" sz="18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ระเบียบวาระที่  3  เรื่องสืบเนื่อง</a:t>
            </a:r>
            <a:r>
              <a:rPr lang="th-TH" sz="18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  <a:endParaRPr lang="en-US" sz="1800" dirty="0">
              <a:effectLst/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indent="1350645"/>
            <a:r>
              <a:rPr lang="th-TH" sz="18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- ไม่มี -</a:t>
            </a:r>
          </a:p>
          <a:p>
            <a:pPr indent="1350645"/>
            <a:endParaRPr lang="en-US" sz="800" dirty="0">
              <a:effectLst/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r>
              <a:rPr lang="en-US" sz="18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 </a:t>
            </a:r>
            <a:r>
              <a:rPr lang="th-TH" sz="18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ระเบียบวาระที่  4  เรื่องเสนอเพื่อทราบ</a:t>
            </a:r>
            <a:br>
              <a:rPr lang="th-TH" sz="18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18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                 </a:t>
            </a:r>
            <a:r>
              <a:rPr lang="th-TH" sz="1800" i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รายงานผลการดำเนินงานตามแผนปฏิบัติ</a:t>
            </a:r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ราชการ ประจำปีงบประมาณ พ.ศ. 2563</a:t>
            </a:r>
            <a:br>
              <a:rPr lang="en-US" sz="18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br>
              <a:rPr lang="en-US" sz="8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18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ระเบียบวาระที่  5  เรื่องเสนอเพื่อพิจารณา</a:t>
            </a:r>
            <a:endParaRPr lang="en-US" sz="1800" dirty="0">
              <a:effectLst/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r>
              <a:rPr lang="th-TH" sz="18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	      5.1 ทบทวนแผนยุทธศาสตร์สำนักงานอธิการบดี ระยะ 4 ปี (พ.ศ.2561 – 2564)</a:t>
            </a:r>
            <a:br>
              <a:rPr lang="th-TH" sz="18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18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	      5.2 ร่าง </a:t>
            </a:r>
            <a:r>
              <a:rPr lang="th-TH" sz="1800" spc="-3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แผนปฏิบัติราชการประจำปีงบประมาณ พ.ศ. 2564 </a:t>
            </a:r>
            <a:br>
              <a:rPr lang="th-TH" sz="1800" spc="-3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endParaRPr lang="en-US" sz="800" dirty="0">
              <a:effectLst/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r>
              <a:rPr lang="th-TH" sz="1800" b="1" spc="4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ระเบียบวาระที่ 6 เรื่องอื่น ๆ (ถ้ามี)</a:t>
            </a:r>
            <a:endParaRPr lang="en-US" sz="1800" dirty="0">
              <a:effectLst/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r>
              <a:rPr lang="th-TH" sz="1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     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616591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0661B2CD-E3B9-4FF6-A93C-D5D5295F7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D9A03-9CAE-4DEF-A956-53C005770E55}" type="slidenum">
              <a:rPr lang="th-TH" smtClean="0"/>
              <a:t>20</a:t>
            </a:fld>
            <a:endParaRPr lang="th-TH"/>
          </a:p>
        </p:txBody>
      </p:sp>
      <p:graphicFrame>
        <p:nvGraphicFramePr>
          <p:cNvPr id="5" name="ตาราง 4">
            <a:extLst>
              <a:ext uri="{FF2B5EF4-FFF2-40B4-BE49-F238E27FC236}">
                <a16:creationId xmlns:a16="http://schemas.microsoft.com/office/drawing/2014/main" id="{DFCF01C7-4650-49EE-A4FC-F7820875A5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37553"/>
              </p:ext>
            </p:extLst>
          </p:nvPr>
        </p:nvGraphicFramePr>
        <p:xfrm>
          <a:off x="165657" y="719447"/>
          <a:ext cx="8816978" cy="3995928"/>
        </p:xfrm>
        <a:graphic>
          <a:graphicData uri="http://schemas.openxmlformats.org/drawingml/2006/table">
            <a:tbl>
              <a:tblPr firstRow="1" firstCol="1" bandRow="1"/>
              <a:tblGrid>
                <a:gridCol w="1835265">
                  <a:extLst>
                    <a:ext uri="{9D8B030D-6E8A-4147-A177-3AD203B41FA5}">
                      <a16:colId xmlns:a16="http://schemas.microsoft.com/office/drawing/2014/main" val="2324277960"/>
                    </a:ext>
                  </a:extLst>
                </a:gridCol>
                <a:gridCol w="2592593">
                  <a:extLst>
                    <a:ext uri="{9D8B030D-6E8A-4147-A177-3AD203B41FA5}">
                      <a16:colId xmlns:a16="http://schemas.microsoft.com/office/drawing/2014/main" val="1616261906"/>
                    </a:ext>
                  </a:extLst>
                </a:gridCol>
                <a:gridCol w="1009402">
                  <a:extLst>
                    <a:ext uri="{9D8B030D-6E8A-4147-A177-3AD203B41FA5}">
                      <a16:colId xmlns:a16="http://schemas.microsoft.com/office/drawing/2014/main" val="4229394112"/>
                    </a:ext>
                  </a:extLst>
                </a:gridCol>
                <a:gridCol w="2271681">
                  <a:extLst>
                    <a:ext uri="{9D8B030D-6E8A-4147-A177-3AD203B41FA5}">
                      <a16:colId xmlns:a16="http://schemas.microsoft.com/office/drawing/2014/main" val="3782525862"/>
                    </a:ext>
                  </a:extLst>
                </a:gridCol>
                <a:gridCol w="1108037">
                  <a:extLst>
                    <a:ext uri="{9D8B030D-6E8A-4147-A177-3AD203B41FA5}">
                      <a16:colId xmlns:a16="http://schemas.microsoft.com/office/drawing/2014/main" val="1895303726"/>
                    </a:ext>
                  </a:extLst>
                </a:gridCol>
              </a:tblGrid>
              <a:tr h="4202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th-TH" sz="24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เป้าประสงค์เชิงยุทธศาสตร์ 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745" marR="62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51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ตัวชี้วัด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745" marR="62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51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เป้าหมาย</a:t>
                      </a:r>
                      <a:endParaRPr lang="en-US" sz="2400" b="1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745" marR="62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51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th-TH" sz="24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กลยุทธ์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745" marR="62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51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th-TH" sz="2000" b="1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ผู้รับผิดชอบ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2745" marR="6274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51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644933"/>
                  </a:ext>
                </a:extLst>
              </a:tr>
              <a:tr h="5546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3.1 นักศึกษามีคุณภาพตามอ</a:t>
                      </a:r>
                      <a:r>
                        <a:rPr lang="th-TH" sz="2000" dirty="0" err="1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ัต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ลักษณ์ของมหาวิทยาลัย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KPI </a:t>
                      </a:r>
                      <a:r>
                        <a:rPr lang="th-TH" sz="20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1 </a:t>
                      </a:r>
                      <a:r>
                        <a:rPr lang="th-TH" sz="2000" b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ร้อยละของนักศึกษา</a:t>
                      </a:r>
                      <a:br>
                        <a:rPr lang="th-TH" sz="2000" b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2000" b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ที่ได้รับการพัฒนาตามอ</a:t>
                      </a:r>
                      <a:r>
                        <a:rPr lang="th-TH" sz="2000" b="0" dirty="0" err="1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ัต</a:t>
                      </a:r>
                      <a:r>
                        <a:rPr lang="th-TH" sz="2000" b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ลักษณ์</a:t>
                      </a:r>
                      <a:br>
                        <a:rPr lang="th-TH" sz="2000" b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2000" b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ของมหาวิทยาลัย</a:t>
                      </a:r>
                      <a:endParaRPr lang="en-US" sz="2000" b="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th-TH" sz="2000" b="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ร้อยละ 80</a:t>
                      </a:r>
                      <a:endParaRPr lang="en-US" sz="2000" b="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th-TH" sz="20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กลยุทธ์ 3.1 </a:t>
                      </a:r>
                      <a:r>
                        <a:rPr lang="th-TH" sz="2000" b="0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พัฒนาระบบและกลไกเพื่อยกระดับการจัดกิจกรรมนักศึกษาให้สอดคล้องกับสภาวการณ์ที่เปลี่ยนแปลง</a:t>
                      </a:r>
                      <a:endParaRPr lang="en-US" sz="2000" b="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กองพัฒนานักศึกษา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459528"/>
                  </a:ext>
                </a:extLst>
              </a:tr>
              <a:tr h="7725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b="0" dirty="0">
                          <a:effectLst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3.2 การบริการเชิงรุกได้มาตรฐาน</a:t>
                      </a:r>
                      <a:endParaRPr lang="en-US" sz="2000" b="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KPI </a:t>
                      </a:r>
                      <a:r>
                        <a:rPr lang="th-TH" sz="2000" b="1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2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ร้อยละความพึงพอใจของผู้รับบริการต่อการให้บริการของสำนักงานอธิการบดี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en-US" sz="20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th-TH" sz="20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ร้อยละ 80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th-TH" sz="2000" b="1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กลยุทธ์ 3.2</a:t>
                      </a:r>
                      <a:r>
                        <a:rPr lang="th-TH" sz="2000" b="1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 </a:t>
                      </a:r>
                      <a:r>
                        <a:rPr lang="th-TH" sz="20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ยกระดับมาตรฐานการให้บริการ</a:t>
                      </a:r>
                      <a:br>
                        <a:rPr lang="th-TH" sz="20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2000" b="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เชิงรุก พร้อมสร้างความพึงพอใจให้แก่ผู้รับบริการ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กองกลาง</a:t>
                      </a:r>
                      <a:br>
                        <a:rPr lang="th-TH" sz="20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กองนโยบายและแผน</a:t>
                      </a:r>
                      <a:br>
                        <a:rPr lang="th-TH" sz="20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</a:b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ea typeface="Times New Roman" panose="02020603050405020304" pitchFamily="18" charset="0"/>
                          <a:cs typeface="TH SarabunPSK" panose="020B0500040200020003" pitchFamily="34" charset="-34"/>
                        </a:rPr>
                        <a:t>กองพัฒนานักศึกษา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2471895"/>
                  </a:ext>
                </a:extLst>
              </a:tr>
            </a:tbl>
          </a:graphicData>
        </a:graphic>
      </p:graphicFrame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4A4D7E28-3A1E-49A7-9138-67B236D8DA6C}"/>
              </a:ext>
            </a:extLst>
          </p:cNvPr>
          <p:cNvSpPr/>
          <p:nvPr/>
        </p:nvSpPr>
        <p:spPr>
          <a:xfrm>
            <a:off x="84436" y="39505"/>
            <a:ext cx="8963024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54B223A5-4A77-4978-A6AF-D2EAA275A258}"/>
              </a:ext>
            </a:extLst>
          </p:cNvPr>
          <p:cNvSpPr txBox="1"/>
          <p:nvPr/>
        </p:nvSpPr>
        <p:spPr>
          <a:xfrm>
            <a:off x="171450" y="67571"/>
            <a:ext cx="9101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th-TH" sz="3200" b="1" kern="1200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ยุทธศาสตร์ที่ 3 </a:t>
            </a:r>
            <a:r>
              <a:rPr lang="th-TH" b="1" kern="1200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สนับสนุนการจัดกิจกรรมพัฒนานักศึกษาและพัฒนาการให้บริการเชิงรุก</a:t>
            </a:r>
            <a:endParaRPr lang="en-US" sz="3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75605B4B-E473-4C36-AB07-1558376F482F}"/>
              </a:ext>
            </a:extLst>
          </p:cNvPr>
          <p:cNvSpPr txBox="1"/>
          <p:nvPr/>
        </p:nvSpPr>
        <p:spPr>
          <a:xfrm>
            <a:off x="429358" y="5093664"/>
            <a:ext cx="8208085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h-TH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อัต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ลักษณ์ของมหาวิทยาลัย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: “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บัณฑิตเป็นคนดี มีจิตสาธารณะ และทักษะวิชาชีพ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  <a:endParaRPr lang="th-TH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FC3A7F53-80F1-467B-A9F9-96D60B25683B}"/>
              </a:ext>
            </a:extLst>
          </p:cNvPr>
          <p:cNvSpPr/>
          <p:nvPr/>
        </p:nvSpPr>
        <p:spPr>
          <a:xfrm>
            <a:off x="0" y="5998296"/>
            <a:ext cx="9144000" cy="46855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5BBD56B0-214A-48E9-9447-09B0E688A7C6}"/>
              </a:ext>
            </a:extLst>
          </p:cNvPr>
          <p:cNvSpPr txBox="1"/>
          <p:nvPr/>
        </p:nvSpPr>
        <p:spPr>
          <a:xfrm>
            <a:off x="796681" y="5995173"/>
            <a:ext cx="7369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รวม 3 ประเด็นยุทธศาสตร์ 4 เป้าประสงค์ 7 ตัวชี้วัด 7 กลยุทธ์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:a16="http://schemas.microsoft.com/office/drawing/2014/main" id="{F1D7CE2F-04B7-42AA-94DE-ED4B64BB18E2}"/>
              </a:ext>
            </a:extLst>
          </p:cNvPr>
          <p:cNvSpPr txBox="1"/>
          <p:nvPr/>
        </p:nvSpPr>
        <p:spPr>
          <a:xfrm>
            <a:off x="7724496" y="4661215"/>
            <a:ext cx="1354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(หน้า 16)</a:t>
            </a:r>
          </a:p>
        </p:txBody>
      </p:sp>
    </p:spTree>
    <p:extLst>
      <p:ext uri="{BB962C8B-B14F-4D97-AF65-F5344CB8AC3E}">
        <p14:creationId xmlns:p14="http://schemas.microsoft.com/office/powerpoint/2010/main" val="39450807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F8D8E5F2-B680-409B-9DEB-8EFCA102B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D9A03-9CAE-4DEF-A956-53C005770E55}" type="slidenum">
              <a:rPr lang="th-TH" smtClean="0"/>
              <a:t>21</a:t>
            </a:fld>
            <a:endParaRPr lang="th-TH"/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FB7815A0-B88E-4DF2-8FE1-D6477C63DF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57" y="753037"/>
            <a:ext cx="4288009" cy="60654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สี่เหลี่ยมผืนผ้า 6">
            <a:extLst>
              <a:ext uri="{FF2B5EF4-FFF2-40B4-BE49-F238E27FC236}">
                <a16:creationId xmlns:a16="http://schemas.microsoft.com/office/drawing/2014/main" id="{E2373B60-2DB1-4A8B-97C0-BC3052462FE5}"/>
              </a:ext>
            </a:extLst>
          </p:cNvPr>
          <p:cNvSpPr/>
          <p:nvPr/>
        </p:nvSpPr>
        <p:spPr>
          <a:xfrm>
            <a:off x="84436" y="39505"/>
            <a:ext cx="8963024" cy="54868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87C0A026-11E9-45E6-A928-003923D60069}"/>
              </a:ext>
            </a:extLst>
          </p:cNvPr>
          <p:cNvSpPr txBox="1"/>
          <p:nvPr/>
        </p:nvSpPr>
        <p:spPr>
          <a:xfrm>
            <a:off x="171450" y="67571"/>
            <a:ext cx="9349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th-TH" sz="3200" b="1" spc="-30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5.2 ร่าง แผนปฏิบัติราชการประจำปีงบประมาณ พ.ศ. 2564</a:t>
            </a:r>
            <a:endParaRPr lang="en-US" sz="3000" b="1" dirty="0">
              <a:solidFill>
                <a:schemeClr val="bg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" name="คำบรรยายภาพ: เส้น 1">
            <a:extLst>
              <a:ext uri="{FF2B5EF4-FFF2-40B4-BE49-F238E27FC236}">
                <a16:creationId xmlns:a16="http://schemas.microsoft.com/office/drawing/2014/main" id="{E6E6EF2C-C66C-42F0-842C-D7C07E7EFD3C}"/>
              </a:ext>
            </a:extLst>
          </p:cNvPr>
          <p:cNvSpPr/>
          <p:nvPr/>
        </p:nvSpPr>
        <p:spPr>
          <a:xfrm>
            <a:off x="5153025" y="652746"/>
            <a:ext cx="3743325" cy="1376672"/>
          </a:xfrm>
          <a:prstGeom prst="borderCallout1">
            <a:avLst>
              <a:gd name="adj1" fmla="val 18750"/>
              <a:gd name="adj2" fmla="val -8333"/>
              <a:gd name="adj3" fmla="val 52926"/>
              <a:gd name="adj4" fmla="val -1797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คำบรรยายภาพ: เส้น 9">
            <a:extLst>
              <a:ext uri="{FF2B5EF4-FFF2-40B4-BE49-F238E27FC236}">
                <a16:creationId xmlns:a16="http://schemas.microsoft.com/office/drawing/2014/main" id="{181F45C0-61B1-48E0-9D2F-A45A7A9676F5}"/>
              </a:ext>
            </a:extLst>
          </p:cNvPr>
          <p:cNvSpPr/>
          <p:nvPr/>
        </p:nvSpPr>
        <p:spPr>
          <a:xfrm>
            <a:off x="5135132" y="2288823"/>
            <a:ext cx="3743325" cy="895350"/>
          </a:xfrm>
          <a:prstGeom prst="borderCallout1">
            <a:avLst>
              <a:gd name="adj1" fmla="val 18750"/>
              <a:gd name="adj2" fmla="val -8333"/>
              <a:gd name="adj3" fmla="val 69947"/>
              <a:gd name="adj4" fmla="val -19881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คำบรรยายภาพ: เส้น 10">
            <a:extLst>
              <a:ext uri="{FF2B5EF4-FFF2-40B4-BE49-F238E27FC236}">
                <a16:creationId xmlns:a16="http://schemas.microsoft.com/office/drawing/2014/main" id="{9445503E-B3D9-4B96-9A30-117C719FE315}"/>
              </a:ext>
            </a:extLst>
          </p:cNvPr>
          <p:cNvSpPr/>
          <p:nvPr/>
        </p:nvSpPr>
        <p:spPr>
          <a:xfrm>
            <a:off x="5135133" y="3567931"/>
            <a:ext cx="3743325" cy="1297656"/>
          </a:xfrm>
          <a:prstGeom prst="borderCallout1">
            <a:avLst>
              <a:gd name="adj1" fmla="val 18750"/>
              <a:gd name="adj2" fmla="val -8333"/>
              <a:gd name="adj3" fmla="val 45299"/>
              <a:gd name="adj4" fmla="val -1874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D17D4508-CC74-4B1C-9134-751C539DA509}"/>
              </a:ext>
            </a:extLst>
          </p:cNvPr>
          <p:cNvSpPr txBox="1"/>
          <p:nvPr/>
        </p:nvSpPr>
        <p:spPr>
          <a:xfrm>
            <a:off x="5110803" y="2333759"/>
            <a:ext cx="37919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ยุทธศาสตร์ที่ 2 พัฒนาบุคลากรและเสริมสร้างความรัก</a:t>
            </a:r>
            <a:b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ความผูกพันต่อองค์กร รวม 15 โครงการ</a:t>
            </a:r>
            <a:b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งบแผ่นดิน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–ไม่มี- </a:t>
            </a: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งบรายได้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15 โครงการ</a:t>
            </a:r>
          </a:p>
        </p:txBody>
      </p: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09FEAB9F-5944-4DE8-B5C7-54E169AFB11B}"/>
              </a:ext>
            </a:extLst>
          </p:cNvPr>
          <p:cNvSpPr txBox="1"/>
          <p:nvPr/>
        </p:nvSpPr>
        <p:spPr>
          <a:xfrm>
            <a:off x="5076825" y="712795"/>
            <a:ext cx="38195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ยุทธศาสตร์ที่ 1 </a:t>
            </a:r>
            <a:r>
              <a:rPr lang="th-TH" sz="1800" b="1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การบริหารจัดการที่มีคุณภาพเป็นไป</a:t>
            </a:r>
            <a:br>
              <a:rPr lang="th-TH" sz="1800" b="1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800" b="1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ตามหลักธรรมา</a:t>
            </a:r>
            <a:r>
              <a:rPr lang="th-TH" sz="1800" b="1" i="0" u="none" strike="noStrike" baseline="0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ภิ</a:t>
            </a:r>
            <a:r>
              <a:rPr lang="th-TH" sz="1800" b="1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บาล รวม 57 โครงการ</a:t>
            </a:r>
            <a:br>
              <a:rPr lang="th-TH" sz="1800" b="1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งบแผ่นดิน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7 โครงการ </a:t>
            </a: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งบรายได้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41 โครงการ </a:t>
            </a:r>
            <a:b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ภูพาน</a:t>
            </a:r>
            <a:r>
              <a:rPr lang="th-TH" sz="16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เพลซ</a:t>
            </a: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2 โครงการ </a:t>
            </a: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และรายได้จากการบริการ </a:t>
            </a:r>
            <a:b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7 โครงการ</a:t>
            </a:r>
          </a:p>
        </p:txBody>
      </p:sp>
      <p:sp>
        <p:nvSpPr>
          <p:cNvPr id="14" name="กล่องข้อความ 13">
            <a:extLst>
              <a:ext uri="{FF2B5EF4-FFF2-40B4-BE49-F238E27FC236}">
                <a16:creationId xmlns:a16="http://schemas.microsoft.com/office/drawing/2014/main" id="{4618D281-01F0-4D73-8B58-EAB8F2AE2AD0}"/>
              </a:ext>
            </a:extLst>
          </p:cNvPr>
          <p:cNvSpPr txBox="1"/>
          <p:nvPr/>
        </p:nvSpPr>
        <p:spPr>
          <a:xfrm>
            <a:off x="5153023" y="3656117"/>
            <a:ext cx="389443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ยุทธศาสตร์ที่ 3 </a:t>
            </a:r>
            <a:r>
              <a:rPr lang="th-TH" sz="1800" b="1" i="0" u="none" strike="noStrike" baseline="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สนับสนุนการจัดกิจกรรมพัฒนานักศึกษาและพัฒนาการให้บริการเชิงรุก รวม 25 โครงการ</a:t>
            </a:r>
            <a:br>
              <a:rPr lang="th-TH" sz="18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800" b="1" i="0" u="none" strike="noStrike" baseline="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งบแผ่นดิน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1 โครงการ </a:t>
            </a: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งบรายได้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19 โครงการ  </a:t>
            </a:r>
          </a:p>
          <a:p>
            <a:pPr algn="ctr"/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และรายได้จากบริการ </a:t>
            </a:r>
            <a:r>
              <a:rPr lang="th-TH" sz="16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5 โครงการ</a:t>
            </a:r>
          </a:p>
        </p:txBody>
      </p:sp>
      <p:sp>
        <p:nvSpPr>
          <p:cNvPr id="16" name="คำบรรยายภาพ: เส้น 15">
            <a:extLst>
              <a:ext uri="{FF2B5EF4-FFF2-40B4-BE49-F238E27FC236}">
                <a16:creationId xmlns:a16="http://schemas.microsoft.com/office/drawing/2014/main" id="{BFEE0CE2-C509-4926-A0D4-7C8F92CC7033}"/>
              </a:ext>
            </a:extLst>
          </p:cNvPr>
          <p:cNvSpPr/>
          <p:nvPr/>
        </p:nvSpPr>
        <p:spPr>
          <a:xfrm>
            <a:off x="5153023" y="5535732"/>
            <a:ext cx="3743327" cy="797782"/>
          </a:xfrm>
          <a:prstGeom prst="borderCallout1">
            <a:avLst>
              <a:gd name="adj1" fmla="val 18750"/>
              <a:gd name="adj2" fmla="val -8333"/>
              <a:gd name="adj3" fmla="val 67130"/>
              <a:gd name="adj4" fmla="val -17722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กล่องข้อความ 16">
            <a:extLst>
              <a:ext uri="{FF2B5EF4-FFF2-40B4-BE49-F238E27FC236}">
                <a16:creationId xmlns:a16="http://schemas.microsoft.com/office/drawing/2014/main" id="{EDDF6BF3-5767-48F2-A6F4-F8A6FD591B4B}"/>
              </a:ext>
            </a:extLst>
          </p:cNvPr>
          <p:cNvSpPr txBox="1"/>
          <p:nvPr/>
        </p:nvSpPr>
        <p:spPr>
          <a:xfrm>
            <a:off x="5240850" y="5580450"/>
            <a:ext cx="3718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โครงการงบยุทธศาสตร์เพื่อการพัฒนาท้องถิ่น </a:t>
            </a:r>
          </a:p>
          <a:p>
            <a:pPr algn="ctr"/>
            <a:r>
              <a:rPr lang="th-TH" sz="1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 4 โครงการ 11 กิจกรรม</a:t>
            </a:r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07BD98E1-183B-4206-A516-F04AAC5B50FC}"/>
              </a:ext>
            </a:extLst>
          </p:cNvPr>
          <p:cNvSpPr txBox="1"/>
          <p:nvPr/>
        </p:nvSpPr>
        <p:spPr>
          <a:xfrm>
            <a:off x="7437624" y="1692566"/>
            <a:ext cx="1354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(หน้า 18-20)</a:t>
            </a:r>
          </a:p>
        </p:txBody>
      </p:sp>
      <p:sp>
        <p:nvSpPr>
          <p:cNvPr id="18" name="กล่องข้อความ 17">
            <a:extLst>
              <a:ext uri="{FF2B5EF4-FFF2-40B4-BE49-F238E27FC236}">
                <a16:creationId xmlns:a16="http://schemas.microsoft.com/office/drawing/2014/main" id="{ACB04FB7-2BA7-4F15-9C10-34A52D1F4E1B}"/>
              </a:ext>
            </a:extLst>
          </p:cNvPr>
          <p:cNvSpPr txBox="1"/>
          <p:nvPr/>
        </p:nvSpPr>
        <p:spPr>
          <a:xfrm>
            <a:off x="7536331" y="3128948"/>
            <a:ext cx="1354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(หน้า 20-21)</a:t>
            </a:r>
          </a:p>
        </p:txBody>
      </p:sp>
      <p:sp>
        <p:nvSpPr>
          <p:cNvPr id="19" name="กล่องข้อความ 18">
            <a:extLst>
              <a:ext uri="{FF2B5EF4-FFF2-40B4-BE49-F238E27FC236}">
                <a16:creationId xmlns:a16="http://schemas.microsoft.com/office/drawing/2014/main" id="{6C1BE14A-3F37-4F5A-87D2-CD5EB586302A}"/>
              </a:ext>
            </a:extLst>
          </p:cNvPr>
          <p:cNvSpPr txBox="1"/>
          <p:nvPr/>
        </p:nvSpPr>
        <p:spPr>
          <a:xfrm>
            <a:off x="7580561" y="4825668"/>
            <a:ext cx="1354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(หน้า 21-22)</a:t>
            </a:r>
          </a:p>
        </p:txBody>
      </p:sp>
    </p:spTree>
    <p:extLst>
      <p:ext uri="{BB962C8B-B14F-4D97-AF65-F5344CB8AC3E}">
        <p14:creationId xmlns:p14="http://schemas.microsoft.com/office/powerpoint/2010/main" val="36065667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E842977-BE46-46F5-8651-96DAFB0CA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76866"/>
            <a:ext cx="7886700" cy="538516"/>
          </a:xfrm>
        </p:spPr>
        <p:txBody>
          <a:bodyPr>
            <a:noAutofit/>
          </a:bodyPr>
          <a:lstStyle/>
          <a:p>
            <a:pPr algn="ctr"/>
            <a:r>
              <a:rPr lang="th-TH" sz="2400" b="1" dirty="0"/>
              <a:t>โครงการ/กิจกรรม ภายใต้โครงการงบยุทธศาสตร์มหาวิทยาลัยราชภัฏเพื่อการพัฒนาท้องถิ่น สำนักงานอธิการบดี  ประจำปีงบประมาณ พ.ศ. 2564</a:t>
            </a:r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103C6167-B21A-4896-ABEE-A430D2973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D9A03-9CAE-4DEF-A956-53C005770E55}" type="slidenum">
              <a:rPr lang="th-TH" smtClean="0"/>
              <a:t>22</a:t>
            </a:fld>
            <a:endParaRPr lang="th-TH"/>
          </a:p>
        </p:txBody>
      </p:sp>
      <p:graphicFrame>
        <p:nvGraphicFramePr>
          <p:cNvPr id="5" name="ตาราง 4">
            <a:extLst>
              <a:ext uri="{FF2B5EF4-FFF2-40B4-BE49-F238E27FC236}">
                <a16:creationId xmlns:a16="http://schemas.microsoft.com/office/drawing/2014/main" id="{2FEAEEED-C1A0-474D-97CE-AFF29CB4F8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822418"/>
              </p:ext>
            </p:extLst>
          </p:nvPr>
        </p:nvGraphicFramePr>
        <p:xfrm>
          <a:off x="219019" y="853221"/>
          <a:ext cx="8705962" cy="5436695"/>
        </p:xfrm>
        <a:graphic>
          <a:graphicData uri="http://schemas.openxmlformats.org/drawingml/2006/table">
            <a:tbl>
              <a:tblPr/>
              <a:tblGrid>
                <a:gridCol w="6647848">
                  <a:extLst>
                    <a:ext uri="{9D8B030D-6E8A-4147-A177-3AD203B41FA5}">
                      <a16:colId xmlns:a16="http://schemas.microsoft.com/office/drawing/2014/main" val="2494707950"/>
                    </a:ext>
                  </a:extLst>
                </a:gridCol>
                <a:gridCol w="845495">
                  <a:extLst>
                    <a:ext uri="{9D8B030D-6E8A-4147-A177-3AD203B41FA5}">
                      <a16:colId xmlns:a16="http://schemas.microsoft.com/office/drawing/2014/main" val="3899522211"/>
                    </a:ext>
                  </a:extLst>
                </a:gridCol>
                <a:gridCol w="1212619">
                  <a:extLst>
                    <a:ext uri="{9D8B030D-6E8A-4147-A177-3AD203B41FA5}">
                      <a16:colId xmlns:a16="http://schemas.microsoft.com/office/drawing/2014/main" val="1989156432"/>
                    </a:ext>
                  </a:extLst>
                </a:gridCol>
              </a:tblGrid>
              <a:tr h="53054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                </a:t>
                      </a:r>
                      <a:b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                               </a:t>
                      </a:r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โครงการยุทธศาสตร์มหาวิทยาลัยราชภัฏเพื่อการพัฒนาท้องถิ่น </a:t>
                      </a:r>
                      <a:endParaRPr lang="th-TH" sz="140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36" marR="8136" marT="81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งบประมาณ</a:t>
                      </a:r>
                    </a:p>
                    <a:p>
                      <a:pPr algn="ctr" fontAlgn="t"/>
                      <a:r>
                        <a:rPr lang="th-TH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</a:t>
                      </a:r>
                    </a:p>
                  </a:txBody>
                  <a:tcPr marL="8136" marR="8136" marT="81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หน่วยงาน</a:t>
                      </a:r>
                    </a:p>
                    <a:p>
                      <a:pPr algn="l" fontAlgn="t"/>
                      <a:r>
                        <a:rPr lang="th-TH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8136" marR="8136" marT="813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4731526"/>
                  </a:ext>
                </a:extLst>
              </a:tr>
              <a:tr h="255471">
                <a:tc>
                  <a:txBody>
                    <a:bodyPr/>
                    <a:lstStyle/>
                    <a:p>
                      <a:pPr algn="l" fontAlgn="b"/>
                      <a:r>
                        <a:rPr lang="th-TH" sz="155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1. โครงการบูรณาการพันธกิจ ตามบริบทของมหาวิทยาลัยเพื่อยกระดับคุณภาพชีวิต</a:t>
                      </a:r>
                    </a:p>
                  </a:txBody>
                  <a:tcPr marL="8136" marR="8136" marT="81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55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1,332,510 </a:t>
                      </a:r>
                    </a:p>
                  </a:txBody>
                  <a:tcPr marL="8136" marR="8136" marT="8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th-TH" sz="155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36" marR="8136" marT="81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832545"/>
                  </a:ext>
                </a:extLst>
              </a:tr>
              <a:tr h="490275">
                <a:tc>
                  <a:txBody>
                    <a:bodyPr/>
                    <a:lstStyle/>
                    <a:p>
                      <a:pPr algn="l" fontAlgn="t"/>
                      <a:r>
                        <a:rPr lang="th-TH" sz="155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1.1 กิจกรรมเข้าร่วมอบรมเชิงปฏิบัติการโครงการสร้างแกนนำนักศึกษาราชภัฏวิศวกรสังคม (แม่ไก่) ของมหาวิทยาลัยราชภัฏ</a:t>
                      </a:r>
                      <a:br>
                        <a:rPr lang="th-TH" sz="155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55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กลุ่มภาคตะวันออกเฉียงเหนือ</a:t>
                      </a:r>
                    </a:p>
                  </a:txBody>
                  <a:tcPr marL="8136" marR="8136" marT="81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55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65,980 </a:t>
                      </a:r>
                    </a:p>
                  </a:txBody>
                  <a:tcPr marL="8136" marR="8136" marT="8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55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กองพัฒนานักศึกษา</a:t>
                      </a:r>
                    </a:p>
                  </a:txBody>
                  <a:tcPr marL="8136" marR="8136" marT="81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2780951"/>
                  </a:ext>
                </a:extLst>
              </a:tr>
              <a:tr h="299749">
                <a:tc>
                  <a:txBody>
                    <a:bodyPr/>
                    <a:lstStyle/>
                    <a:p>
                      <a:pPr algn="l" fontAlgn="b"/>
                      <a:r>
                        <a:rPr lang="th-TH" sz="155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1.2 กิจกรรมค่าใช้จ่ายในการเดินทางไปราชการในการขับเคลื่อนยุทธศาสตร์มหาวิทยาลัยราชภัฏเพื่อพัฒนาท้องถิ่น</a:t>
                      </a:r>
                    </a:p>
                  </a:txBody>
                  <a:tcPr marL="8136" marR="8136" marT="81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55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400,000 </a:t>
                      </a:r>
                    </a:p>
                  </a:txBody>
                  <a:tcPr marL="8136" marR="8136" marT="8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5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กองนโยบายและแผน</a:t>
                      </a:r>
                    </a:p>
                  </a:txBody>
                  <a:tcPr marL="8136" marR="8136" marT="81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521895"/>
                  </a:ext>
                </a:extLst>
              </a:tr>
              <a:tr h="272640">
                <a:tc>
                  <a:txBody>
                    <a:bodyPr/>
                    <a:lstStyle/>
                    <a:p>
                      <a:pPr algn="l" fontAlgn="t"/>
                      <a:r>
                        <a:rPr lang="th-TH" sz="155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1.3 กิจกรรมวิศวกรสังคมสู่การพัฒนาชุมชน</a:t>
                      </a:r>
                    </a:p>
                  </a:txBody>
                  <a:tcPr marL="8136" marR="8136" marT="81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55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50,000 </a:t>
                      </a:r>
                    </a:p>
                  </a:txBody>
                  <a:tcPr marL="8136" marR="8136" marT="8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55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กองพัฒนานักศึกษา</a:t>
                      </a:r>
                    </a:p>
                  </a:txBody>
                  <a:tcPr marL="8136" marR="8136" marT="81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000110"/>
                  </a:ext>
                </a:extLst>
              </a:tr>
              <a:tr h="313857">
                <a:tc>
                  <a:txBody>
                    <a:bodyPr/>
                    <a:lstStyle/>
                    <a:p>
                      <a:pPr algn="l" fontAlgn="t"/>
                      <a:r>
                        <a:rPr lang="th-TH" sz="155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1.4 กิจกรรมพัฒนาทักษะวิศวกรสังคมแก่นักศึกษาและน้อมนำศาสตร์พระราชาเพื่อการพัฒนาท้องถิ่น</a:t>
                      </a:r>
                    </a:p>
                  </a:txBody>
                  <a:tcPr marL="8136" marR="8136" marT="81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55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683,530 </a:t>
                      </a:r>
                    </a:p>
                  </a:txBody>
                  <a:tcPr marL="8136" marR="8136" marT="8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55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กองพัฒนานักศึกษา</a:t>
                      </a:r>
                    </a:p>
                  </a:txBody>
                  <a:tcPr marL="8136" marR="8136" marT="81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67429"/>
                  </a:ext>
                </a:extLst>
              </a:tr>
              <a:tr h="241199">
                <a:tc>
                  <a:txBody>
                    <a:bodyPr/>
                    <a:lstStyle/>
                    <a:p>
                      <a:pPr algn="l" fontAlgn="b"/>
                      <a:r>
                        <a:rPr lang="th-TH" sz="155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1.5 กิจกรรมพัฒนาบุคลากรศูนย์พัฒนาเด็กเล็กในเขตพื้นที่บริการการศึกษาของมหาวิทยาลัยราชภัฏสกลนคร</a:t>
                      </a:r>
                    </a:p>
                  </a:txBody>
                  <a:tcPr marL="8136" marR="8136" marT="81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55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133,000 </a:t>
                      </a:r>
                    </a:p>
                  </a:txBody>
                  <a:tcPr marL="8136" marR="8136" marT="8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55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โรงเรียนวิธีธรรมฯ</a:t>
                      </a:r>
                    </a:p>
                  </a:txBody>
                  <a:tcPr marL="8136" marR="8136" marT="81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17543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th-TH" sz="155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2. โครงการบริหารจัดการเชิงรุกพลิกโฉมมหาวิทยาลัยเพื่อพัฒนาท้องถิ่นอย่างมีสุขภาวะ</a:t>
                      </a:r>
                    </a:p>
                  </a:txBody>
                  <a:tcPr marL="8136" marR="8136" marT="81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55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650,000 </a:t>
                      </a:r>
                    </a:p>
                  </a:txBody>
                  <a:tcPr marL="8136" marR="8136" marT="8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th-TH" sz="155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36" marR="8136" marT="81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9832935"/>
                  </a:ext>
                </a:extLst>
              </a:tr>
              <a:tr h="255308">
                <a:tc>
                  <a:txBody>
                    <a:bodyPr/>
                    <a:lstStyle/>
                    <a:p>
                      <a:pPr algn="l" fontAlgn="t"/>
                      <a:r>
                        <a:rPr lang="th-TH" sz="155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2.1 กิจกรรมการทบทวนแผนยุทธศาสตร์พลิกโฉมหาวิทยาลัยเพื่อการพัฒนาท้องถิ่นอย่างมีสุขภาวะและยั่งยืน</a:t>
                      </a:r>
                    </a:p>
                  </a:txBody>
                  <a:tcPr marL="8136" marR="8136" marT="81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55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150,000 </a:t>
                      </a:r>
                    </a:p>
                  </a:txBody>
                  <a:tcPr marL="8136" marR="8136" marT="8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55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กองนโยบายและแผน</a:t>
                      </a:r>
                    </a:p>
                  </a:txBody>
                  <a:tcPr marL="8136" marR="8136" marT="81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7696871"/>
                  </a:ext>
                </a:extLst>
              </a:tr>
              <a:tr h="285137">
                <a:tc>
                  <a:txBody>
                    <a:bodyPr/>
                    <a:lstStyle/>
                    <a:p>
                      <a:pPr algn="l" fontAlgn="t"/>
                      <a:r>
                        <a:rPr lang="th-TH" sz="155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2.2 กิจกรรมเสริมสร้างความรัก สามัคคี เข้าใจสิทธิหน้าที่พลเมืองภายใต้สังคมประชาธิปไตยอันมีพระมหากษัตริย์ทรงเป็นประมุข </a:t>
                      </a:r>
                    </a:p>
                  </a:txBody>
                  <a:tcPr marL="8136" marR="8136" marT="81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55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300,000 </a:t>
                      </a:r>
                    </a:p>
                  </a:txBody>
                  <a:tcPr marL="8136" marR="8136" marT="8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55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กองพัฒนานักศึกษา</a:t>
                      </a:r>
                    </a:p>
                  </a:txBody>
                  <a:tcPr marL="8136" marR="8136" marT="81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8939643"/>
                  </a:ext>
                </a:extLst>
              </a:tr>
              <a:tr h="285137">
                <a:tc>
                  <a:txBody>
                    <a:bodyPr/>
                    <a:lstStyle/>
                    <a:p>
                      <a:pPr algn="l" fontAlgn="t"/>
                      <a:r>
                        <a:rPr lang="th-TH" sz="155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*2.3 กิจกรรม</a:t>
                      </a:r>
                      <a:r>
                        <a:rPr lang="th-TH" sz="1550" kern="1200" dirty="0">
                          <a:solidFill>
                            <a:schemeClr val="tx1"/>
                          </a:solidFill>
                          <a:effectLst/>
                          <a:latin typeface="TH SarabunPSK" panose="020B0500040200020003" pitchFamily="34" charset="-34"/>
                          <a:ea typeface="+mn-ea"/>
                          <a:cs typeface="TH SarabunPSK" panose="020B0500040200020003" pitchFamily="34" charset="-34"/>
                        </a:rPr>
                        <a:t>พลิกโฉมพัฒนาระบบบริหารจัดการทางการบัญชี</a:t>
                      </a:r>
                      <a:endParaRPr lang="th-TH" sz="155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36" marR="8136" marT="81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th-TH" sz="155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200</a:t>
                      </a:r>
                      <a:r>
                        <a:rPr lang="en-US" sz="155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,000</a:t>
                      </a:r>
                      <a:endParaRPr lang="th-TH" sz="155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36" marR="8136" marT="8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5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สำนักงานอธิการบดี</a:t>
                      </a:r>
                    </a:p>
                  </a:txBody>
                  <a:tcPr marL="8136" marR="8136" marT="81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150754"/>
                  </a:ext>
                </a:extLst>
              </a:tr>
              <a:tr h="258029">
                <a:tc>
                  <a:txBody>
                    <a:bodyPr/>
                    <a:lstStyle/>
                    <a:p>
                      <a:pPr algn="l" fontAlgn="t"/>
                      <a:r>
                        <a:rPr lang="th-TH" sz="155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3. โครงการสร้างพื้นฐานลักษณะคนไทยให้กับนักศึกษา</a:t>
                      </a:r>
                    </a:p>
                  </a:txBody>
                  <a:tcPr marL="8136" marR="8136" marT="81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55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212,600 </a:t>
                      </a:r>
                    </a:p>
                  </a:txBody>
                  <a:tcPr marL="8136" marR="8136" marT="8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th-TH" sz="1550" b="1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36" marR="8136" marT="81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1964241"/>
                  </a:ext>
                </a:extLst>
              </a:tr>
              <a:tr h="265083">
                <a:tc>
                  <a:txBody>
                    <a:bodyPr/>
                    <a:lstStyle/>
                    <a:p>
                      <a:pPr algn="l" fontAlgn="t"/>
                      <a:r>
                        <a:rPr lang="th-TH" sz="155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3.1 กิจกรรมการสร้างพื้นฐานคุณลักษณะคนไทยที่พึงประสงค์ให้นักศึกษามีทัศนคติที่ถูกต้องต่อชาติบ้านเมืองและมีพื้นฐานชีวิตที่มั่นคง </a:t>
                      </a:r>
                    </a:p>
                  </a:txBody>
                  <a:tcPr marL="8136" marR="8136" marT="81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55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166,600 </a:t>
                      </a:r>
                    </a:p>
                  </a:txBody>
                  <a:tcPr marL="8136" marR="8136" marT="8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55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กองพัฒนานักศึกษา</a:t>
                      </a:r>
                    </a:p>
                  </a:txBody>
                  <a:tcPr marL="8136" marR="8136" marT="81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615464"/>
                  </a:ext>
                </a:extLst>
              </a:tr>
              <a:tr h="234465">
                <a:tc>
                  <a:txBody>
                    <a:bodyPr/>
                    <a:lstStyle/>
                    <a:p>
                      <a:pPr algn="l" fontAlgn="t"/>
                      <a:r>
                        <a:rPr lang="th-TH" sz="155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3.2 กิจกรรมศิษย์เก่าต้นแบบในการถ่ายทอดองค์ความรู้สู่ศิษย์ปัจจุบัน</a:t>
                      </a:r>
                    </a:p>
                  </a:txBody>
                  <a:tcPr marL="8136" marR="8136" marT="81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55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46,000 </a:t>
                      </a:r>
                    </a:p>
                  </a:txBody>
                  <a:tcPr marL="8136" marR="8136" marT="813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55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กองพัฒนานักศึกษา</a:t>
                      </a:r>
                    </a:p>
                  </a:txBody>
                  <a:tcPr marL="8136" marR="8136" marT="81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377110"/>
                  </a:ext>
                </a:extLst>
              </a:tr>
              <a:tr h="234465">
                <a:tc>
                  <a:txBody>
                    <a:bodyPr/>
                    <a:lstStyle/>
                    <a:p>
                      <a:pPr algn="l" fontAlgn="t"/>
                      <a:r>
                        <a:rPr lang="th-TH" sz="155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4. โครงการพัฒนาศักยภาพบุคลากรสายสนับสนุนวิชาการ</a:t>
                      </a:r>
                    </a:p>
                  </a:txBody>
                  <a:tcPr marL="8136" marR="8136" marT="81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55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250,000 </a:t>
                      </a:r>
                    </a:p>
                  </a:txBody>
                  <a:tcPr marL="8136" marR="8136" marT="81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55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 </a:t>
                      </a:r>
                    </a:p>
                  </a:txBody>
                  <a:tcPr marL="8136" marR="8136" marT="81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176521"/>
                  </a:ext>
                </a:extLst>
              </a:tr>
              <a:tr h="471221">
                <a:tc>
                  <a:txBody>
                    <a:bodyPr/>
                    <a:lstStyle/>
                    <a:p>
                      <a:pPr algn="l" fontAlgn="t"/>
                      <a:r>
                        <a:rPr lang="th-TH" sz="155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4.1 กิจกรรมพัฒนาศักยภาพบุคลากรสายสนับสนุน เพื่อเสริมสร้างทักษะ และบูรณาการการทำงานให้ขับเคลื่อนอย่างมีประสิทธิภาพ</a:t>
                      </a:r>
                    </a:p>
                  </a:txBody>
                  <a:tcPr marL="8136" marR="8136" marT="81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55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250,000 </a:t>
                      </a:r>
                    </a:p>
                  </a:txBody>
                  <a:tcPr marL="8136" marR="8136" marT="81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550" b="0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สำนักงานอธิการบดี</a:t>
                      </a:r>
                    </a:p>
                  </a:txBody>
                  <a:tcPr marL="8136" marR="8136" marT="81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6362469"/>
                  </a:ext>
                </a:extLst>
              </a:tr>
              <a:tr h="236245">
                <a:tc>
                  <a:txBody>
                    <a:bodyPr/>
                    <a:lstStyle/>
                    <a:p>
                      <a:pPr algn="l" fontAlgn="t"/>
                      <a:r>
                        <a:rPr lang="th-TH" sz="155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                                                                 งบประมาณรวมทั้งสิ้น</a:t>
                      </a:r>
                    </a:p>
                  </a:txBody>
                  <a:tcPr marL="8136" marR="8136" marT="81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th-T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2,245,110</a:t>
                      </a:r>
                      <a:endParaRPr lang="th-TH" sz="155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36" marR="8136" marT="81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th-TH" sz="155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8136" marR="8136" marT="813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928643"/>
                  </a:ext>
                </a:extLst>
              </a:tr>
            </a:tbl>
          </a:graphicData>
        </a:graphic>
      </p:graphicFrame>
      <p:sp>
        <p:nvSpPr>
          <p:cNvPr id="6" name="สี่เหลี่ยมผืนผ้า 5">
            <a:extLst>
              <a:ext uri="{FF2B5EF4-FFF2-40B4-BE49-F238E27FC236}">
                <a16:creationId xmlns:a16="http://schemas.microsoft.com/office/drawing/2014/main" id="{2D9A660C-8AC9-42F4-B7EA-96B44CDAFC77}"/>
              </a:ext>
            </a:extLst>
          </p:cNvPr>
          <p:cNvSpPr/>
          <p:nvPr/>
        </p:nvSpPr>
        <p:spPr>
          <a:xfrm>
            <a:off x="0" y="6035374"/>
            <a:ext cx="9144000" cy="46855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430D27A9-1C3D-4344-8096-EDFA35B77D76}"/>
              </a:ext>
            </a:extLst>
          </p:cNvPr>
          <p:cNvSpPr txBox="1"/>
          <p:nvPr/>
        </p:nvSpPr>
        <p:spPr>
          <a:xfrm>
            <a:off x="796681" y="6032251"/>
            <a:ext cx="7369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รวม 4 โครงการ 11 กิจกรรม รวม </a:t>
            </a:r>
            <a:r>
              <a:rPr lang="en-US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2,445,110 </a:t>
            </a:r>
            <a:r>
              <a:rPr lang="th-TH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บาท</a:t>
            </a:r>
            <a:endParaRPr lang="en-US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454A2C53-583D-449F-B940-20D2C1775232}"/>
              </a:ext>
            </a:extLst>
          </p:cNvPr>
          <p:cNvSpPr txBox="1"/>
          <p:nvPr/>
        </p:nvSpPr>
        <p:spPr>
          <a:xfrm>
            <a:off x="7570692" y="6020912"/>
            <a:ext cx="1354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(หน้า 16-17)</a:t>
            </a:r>
          </a:p>
        </p:txBody>
      </p:sp>
    </p:spTree>
    <p:extLst>
      <p:ext uri="{BB962C8B-B14F-4D97-AF65-F5344CB8AC3E}">
        <p14:creationId xmlns:p14="http://schemas.microsoft.com/office/powerpoint/2010/main" val="36336278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ตัวแทนหมายเลขสไลด์ 3">
            <a:extLst>
              <a:ext uri="{FF2B5EF4-FFF2-40B4-BE49-F238E27FC236}">
                <a16:creationId xmlns:a16="http://schemas.microsoft.com/office/drawing/2014/main" id="{0A65AAEF-6245-4CBD-B735-63E9803C6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1550" y="6496050"/>
            <a:ext cx="542924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2D9B7-79FF-4841-B014-0136FB51EEC8}" type="slidenum">
              <a:rPr kumimoji="0" lang="th-TH" sz="1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th-TH" sz="1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598B09A0-0906-4A19-87A8-B59E92345DF7}"/>
              </a:ext>
            </a:extLst>
          </p:cNvPr>
          <p:cNvSpPr txBox="1"/>
          <p:nvPr/>
        </p:nvSpPr>
        <p:spPr>
          <a:xfrm>
            <a:off x="214282" y="2500306"/>
            <a:ext cx="8643998" cy="120032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7200" b="1" dirty="0">
                <a:solidFill>
                  <a:srgbClr val="FFFF00"/>
                </a:solidFill>
                <a:latin typeface="TH SarabunPSK" pitchFamily="34" charset="-34"/>
                <a:cs typeface="TH SarabunPSK" pitchFamily="34" charset="-34"/>
              </a:rPr>
              <a:t>จึงเรียนมาเพื่อโปรดพิจารณา</a:t>
            </a:r>
          </a:p>
        </p:txBody>
      </p:sp>
    </p:spTree>
    <p:extLst>
      <p:ext uri="{BB962C8B-B14F-4D97-AF65-F5344CB8AC3E}">
        <p14:creationId xmlns:p14="http://schemas.microsoft.com/office/powerpoint/2010/main" val="2797234344"/>
      </p:ext>
    </p:extLst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E867125A-2316-4406-8A6E-5280F89DF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D9A03-9CAE-4DEF-A956-53C005770E55}" type="slidenum">
              <a:rPr lang="th-TH" smtClean="0"/>
              <a:t>3</a:t>
            </a:fld>
            <a:endParaRPr lang="th-TH"/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8D41152D-156E-44F2-BEAC-60BFF330A1DA}"/>
              </a:ext>
            </a:extLst>
          </p:cNvPr>
          <p:cNvSpPr txBox="1"/>
          <p:nvPr/>
        </p:nvSpPr>
        <p:spPr>
          <a:xfrm>
            <a:off x="430306" y="781723"/>
            <a:ext cx="8548037" cy="56553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2438" indent="-452438"/>
            <a:r>
              <a:rPr lang="th-TH" sz="20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1.1  คำสั่งสำนักงานอธิการบดี ที่ 22/2563 เรื่อง คณะกรรมการทบทวนแผนยุทธศาสตร์สำนักงานอธิการบดี ระยะ 4 ปี (พ.ศ.2561 – 2564) และจัดทำแผนปฏิบัติราชการ ประจำปีงบประมาณ พ.ศ. 2564</a:t>
            </a:r>
            <a:br>
              <a:rPr lang="th-TH" sz="20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20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   </a:t>
            </a:r>
            <a:r>
              <a:rPr lang="th-TH" sz="18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ด้วยสำนักงานอธิการบดี ขอรายชื่อบุคลากรเพื่อเสนอแต่งตั้งคณะกรรมการจัดทำแผนสำนักงานอธิการบดี ประจำปีงบประมาณ พ.ศ. 2564 เพื่อจัดทำคำสั่งแต่งตั้งคณะกรรมการทบทวนแผนยุทธศาสตร์สำนักงานอธิการบดี ระยะ 4 ปี (พ.ศ.2561 – 2564) และจัดทำแผนปฏิบัติราชการ ประจำปีงบประมาณ พ.ศ. 2564</a:t>
            </a:r>
            <a:r>
              <a:rPr lang="th-TH" sz="18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</a:t>
            </a:r>
            <a:r>
              <a:rPr lang="th-TH" sz="18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ในการนี้จึงแจ้งคณะกรรมการของสำนักงานอธิการบดีทราบ </a:t>
            </a:r>
            <a:endParaRPr lang="en-US" sz="1800" dirty="0">
              <a:effectLst/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r>
              <a:rPr lang="th-TH" sz="18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              จึงเรียนมาเพื่อทราบ  (ตามเอกสารประกอบระเบียบวาระที่ 1.1) </a:t>
            </a:r>
            <a:r>
              <a:rPr lang="th-TH" sz="1800" b="1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หน้า 2</a:t>
            </a:r>
          </a:p>
          <a:p>
            <a:endParaRPr lang="th-TH" sz="1800" b="1" dirty="0">
              <a:solidFill>
                <a:srgbClr val="FF0000"/>
              </a:solidFill>
              <a:effectLst/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r>
              <a:rPr lang="th-TH" sz="18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1.2  ร่าง คำสั่งสำนักงานอธิการบดี ที่ .../2564 เรื่อง คณะกรรมการจัดทำแผนยุทธศาสตร์สำนักงานอธิการบดีระยะ 5 ปี </a:t>
            </a:r>
            <a:br>
              <a:rPr lang="th-TH" sz="18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18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(พ.ศ.2565 – 2569)</a:t>
            </a:r>
          </a:p>
          <a:p>
            <a:pPr>
              <a:lnSpc>
                <a:spcPct val="115000"/>
              </a:lnSpc>
            </a:pPr>
            <a:r>
              <a:rPr lang="th-TH" sz="1800" b="1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</a:t>
            </a:r>
            <a:r>
              <a:rPr lang="th-TH" sz="18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               </a:t>
            </a:r>
            <a:r>
              <a:rPr lang="th-TH" sz="18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ด้วยสำนักงานอธิการบดี ร่าง คำสั่งสำนักงานอธิการบดี ที่ .../2564 เรื่อง คณะกรรมการจัดทำแผนยุทธศาสตร์สำนักงานอธิการบดีระยะ 5 ปี (พ.ศ.2565 – 2569)</a:t>
            </a:r>
            <a:r>
              <a:rPr lang="th-TH" sz="18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  <a:r>
              <a:rPr lang="th-TH" sz="18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เพื่อจัดทำแผนยุทธศาสตร์ระยะ 5 ปี (พ.ศ.2565 – 2569) ในการนี้จึงแจ้งคณะกรรมการทราบ </a:t>
            </a:r>
            <a:endParaRPr lang="en-US" sz="1800" dirty="0">
              <a:effectLst/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>
              <a:lnSpc>
                <a:spcPct val="115000"/>
              </a:lnSpc>
            </a:pPr>
            <a:r>
              <a:rPr lang="th-TH" sz="18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             จึงเรียนมาเพื่อทราบ   (ตามเอกสารประกอบระเบียบวาระที่ 1.2) </a:t>
            </a:r>
            <a:r>
              <a:rPr lang="th-TH" sz="1800" b="1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หน้า 6</a:t>
            </a:r>
            <a:br>
              <a:rPr lang="th-TH" sz="1800" b="1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endParaRPr lang="th-TH" sz="1800" b="1" dirty="0">
              <a:solidFill>
                <a:srgbClr val="FF0000"/>
              </a:solidFill>
              <a:effectLst/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r>
              <a:rPr lang="th-TH" sz="18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1.3 ปฏิทินทบทวนแผนยุทธศาสตร์ระยะ 4 ปี (พ.ศ. 2561 – 2564) และจัดทำแผนปฏิบัติราชการสำนักงานอธิการบดี  </a:t>
            </a:r>
            <a:br>
              <a:rPr lang="th-TH" sz="18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18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ประจำปีงบประมาณ พ.ศ. 2564</a:t>
            </a:r>
            <a:r>
              <a:rPr lang="en-US" sz="18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              </a:t>
            </a:r>
          </a:p>
          <a:p>
            <a:r>
              <a:rPr lang="en-US" sz="18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              </a:t>
            </a:r>
            <a:r>
              <a:rPr lang="th-TH" sz="18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ด้วยสำนักงานอธิการบดี จัดทำปฏิทินทบทวนแผนยุทธศาสตร์ระยะ 4 ปี (พ.ศ. 2561 – 2564) และจัดทำแผนปฏิบัติราชการสำนักงานอธิการบดี  ประจำปีงบประมาณ พ.ศ.2564</a:t>
            </a:r>
            <a:r>
              <a:rPr lang="th-TH" sz="18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</a:t>
            </a:r>
            <a:r>
              <a:rPr lang="th-TH" sz="18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พื่อเป็นแนวทางในการดำเนินงานทบทวนแผนยุทธศาสตร์และติดตามการดำเนินงานตามแผนปฏิบัติราชการสำนักงานอธิการบดี ประจำปีงบประมาณ พ.ศ. 2564</a:t>
            </a:r>
            <a:endParaRPr lang="en-US" sz="1800" dirty="0">
              <a:effectLst/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>
              <a:lnSpc>
                <a:spcPct val="115000"/>
              </a:lnSpc>
            </a:pPr>
            <a:r>
              <a:rPr lang="th-TH" sz="18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               </a:t>
            </a:r>
            <a:r>
              <a:rPr lang="th-TH" sz="18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จึงเรียนมาเพื่อทราบ   (ตามเอกสารประกอบระเบียบวาระที่ 1.3) </a:t>
            </a:r>
            <a:r>
              <a:rPr lang="th-TH" sz="1800" b="1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หน้า 9</a:t>
            </a:r>
            <a:endParaRPr lang="en-US" sz="1800" dirty="0">
              <a:effectLst/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มนมุมสี่เหลี่ยมด้านทแยงมุม 12">
            <a:extLst>
              <a:ext uri="{FF2B5EF4-FFF2-40B4-BE49-F238E27FC236}">
                <a16:creationId xmlns:a16="http://schemas.microsoft.com/office/drawing/2014/main" id="{1C0C34A9-438E-4A25-9489-78A499E5C0E2}"/>
              </a:ext>
            </a:extLst>
          </p:cNvPr>
          <p:cNvSpPr/>
          <p:nvPr/>
        </p:nvSpPr>
        <p:spPr>
          <a:xfrm>
            <a:off x="0" y="0"/>
            <a:ext cx="9144000" cy="582906"/>
          </a:xfrm>
          <a:prstGeom prst="round2DiagRect">
            <a:avLst/>
          </a:prstGeom>
          <a:solidFill>
            <a:srgbClr val="0070C0"/>
          </a:soli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ระเบียบวาระที่ 1</a:t>
            </a:r>
            <a:r>
              <a:rPr lang="en-US" sz="2800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</a:t>
            </a:r>
            <a:r>
              <a:rPr lang="th-TH" sz="28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เรื่องที่ประธานแจ้งให้ทราบ</a:t>
            </a:r>
            <a:endParaRPr lang="en-US" sz="2800" dirty="0">
              <a:solidFill>
                <a:schemeClr val="bg1"/>
              </a:solidFill>
              <a:effectLst/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879345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object 89"/>
          <p:cNvSpPr/>
          <p:nvPr/>
        </p:nvSpPr>
        <p:spPr>
          <a:xfrm>
            <a:off x="0" y="208184"/>
            <a:ext cx="9144000" cy="559987"/>
          </a:xfrm>
          <a:custGeom>
            <a:avLst/>
            <a:gdLst/>
            <a:ahLst/>
            <a:cxnLst/>
            <a:rect l="l" t="t" r="r" b="b"/>
            <a:pathLst>
              <a:path w="9144000" h="567055">
                <a:moveTo>
                  <a:pt x="9143999" y="0"/>
                </a:moveTo>
                <a:lnTo>
                  <a:pt x="0" y="0"/>
                </a:lnTo>
                <a:lnTo>
                  <a:pt x="0" y="566927"/>
                </a:lnTo>
                <a:lnTo>
                  <a:pt x="9143999" y="566927"/>
                </a:lnTo>
                <a:lnTo>
                  <a:pt x="9143999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pPr defTabSz="914378" latinLnBrk="1">
              <a:defRPr/>
            </a:pPr>
            <a:endParaRPr sz="1350">
              <a:solidFill>
                <a:prstClr val="black"/>
              </a:solidFill>
              <a:latin typeface="Arial"/>
            </a:endParaRPr>
          </a:p>
        </p:txBody>
      </p:sp>
      <p:sp>
        <p:nvSpPr>
          <p:cNvPr id="201" name="object 90"/>
          <p:cNvSpPr txBox="1">
            <a:spLocks/>
          </p:cNvSpPr>
          <p:nvPr/>
        </p:nvSpPr>
        <p:spPr>
          <a:xfrm>
            <a:off x="125845" y="238511"/>
            <a:ext cx="9561080" cy="568546"/>
          </a:xfrm>
          <a:prstGeom prst="rect">
            <a:avLst/>
          </a:prstGeom>
        </p:spPr>
        <p:txBody>
          <a:bodyPr vert="horz" wrap="square" lIns="0" tIns="6787" rIns="0" bIns="0" rtlCol="0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1.3 ปฏิทินทบทวนแผนยุทธศาสตร์ระยะ 4 ปี (พ.ศ. 2561 – 2564) และจัดทำแผนปฏิบัติราชการสำนักงานอธิการบดี </a:t>
            </a:r>
          </a:p>
          <a:p>
            <a:pPr algn="ctr"/>
            <a:r>
              <a:rPr lang="th-TH" sz="20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ประจำปีงบประมาณ พ.ศ.2564</a:t>
            </a:r>
            <a:endParaRPr lang="th-TH" sz="900" b="1" dirty="0">
              <a:solidFill>
                <a:schemeClr val="bg1"/>
              </a:solidFill>
              <a:effectLst/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80" name="ตัวแทนหมายเลขภาพนิ่ง 1">
            <a:extLst>
              <a:ext uri="{FF2B5EF4-FFF2-40B4-BE49-F238E27FC236}">
                <a16:creationId xmlns:a16="http://schemas.microsoft.com/office/drawing/2014/main" id="{80F363A0-DA8B-421D-A596-4E755E05B8F1}"/>
              </a:ext>
            </a:extLst>
          </p:cNvPr>
          <p:cNvSpPr txBox="1">
            <a:spLocks/>
          </p:cNvSpPr>
          <p:nvPr/>
        </p:nvSpPr>
        <p:spPr>
          <a:xfrm>
            <a:off x="8596300" y="6504911"/>
            <a:ext cx="486054" cy="2738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 defTabSz="914378" rtl="0" eaLnBrk="1" latinLnBrk="1" hangingPunct="1">
              <a:spcBef>
                <a:spcPct val="20000"/>
              </a:spcBef>
              <a:buFont typeface="Arial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457189" indent="0" algn="l" defTabSz="914378" rtl="0" eaLnBrk="1" latinLnBrk="1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8" indent="0" algn="l" defTabSz="914378" rtl="0" eaLnBrk="1" latinLnBrk="1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378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378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l" defTabSz="914378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2" indent="0" algn="l" defTabSz="914378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378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378" rtl="0" eaLnBrk="1" latinLnBrk="1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685800" latinLnBrk="0">
              <a:spcBef>
                <a:spcPts val="0"/>
              </a:spcBef>
            </a:pPr>
            <a:fld id="{14F5E461-757D-49A3-8D8C-0A0D6463B304}" type="slidenum">
              <a:rPr lang="th-TH" sz="1500" b="1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pPr algn="r" defTabSz="685800" latinLnBrk="0">
                <a:spcBef>
                  <a:spcPts val="0"/>
                </a:spcBef>
              </a:pPr>
              <a:t>4</a:t>
            </a:fld>
            <a:endParaRPr lang="th-TH" sz="15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4" name="object 83">
            <a:extLst>
              <a:ext uri="{FF2B5EF4-FFF2-40B4-BE49-F238E27FC236}">
                <a16:creationId xmlns:a16="http://schemas.microsoft.com/office/drawing/2014/main" id="{AEB24C9F-0768-4060-8756-88B08AD06018}"/>
              </a:ext>
            </a:extLst>
          </p:cNvPr>
          <p:cNvSpPr/>
          <p:nvPr/>
        </p:nvSpPr>
        <p:spPr>
          <a:xfrm>
            <a:off x="8446486" y="3612399"/>
            <a:ext cx="0" cy="785336"/>
          </a:xfrm>
          <a:custGeom>
            <a:avLst/>
            <a:gdLst/>
            <a:ahLst/>
            <a:cxnLst/>
            <a:rect l="l" t="t" r="r" b="b"/>
            <a:pathLst>
              <a:path h="1047114">
                <a:moveTo>
                  <a:pt x="0" y="0"/>
                </a:moveTo>
                <a:lnTo>
                  <a:pt x="0" y="1046861"/>
                </a:lnTo>
              </a:path>
            </a:pathLst>
          </a:custGeom>
          <a:ln w="28956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pPr defTabSz="1219170" latinLnBrk="1">
              <a:defRPr/>
            </a:pPr>
            <a:endParaRPr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75" name="Rectangle 168">
            <a:extLst>
              <a:ext uri="{FF2B5EF4-FFF2-40B4-BE49-F238E27FC236}">
                <a16:creationId xmlns:a16="http://schemas.microsoft.com/office/drawing/2014/main" id="{B5B0FAED-B8E4-44F3-B29F-C1892B82CC3F}"/>
              </a:ext>
            </a:extLst>
          </p:cNvPr>
          <p:cNvSpPr/>
          <p:nvPr/>
        </p:nvSpPr>
        <p:spPr>
          <a:xfrm>
            <a:off x="4766090" y="4059785"/>
            <a:ext cx="4316264" cy="663555"/>
          </a:xfrm>
          <a:prstGeom prst="rect">
            <a:avLst/>
          </a:prstGeom>
          <a:solidFill>
            <a:srgbClr val="FFC000">
              <a:alpha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7" name="Rectangle 173">
            <a:extLst>
              <a:ext uri="{FF2B5EF4-FFF2-40B4-BE49-F238E27FC236}">
                <a16:creationId xmlns:a16="http://schemas.microsoft.com/office/drawing/2014/main" id="{29AA1C58-05FD-43BA-B642-2934FCD557AB}"/>
              </a:ext>
            </a:extLst>
          </p:cNvPr>
          <p:cNvSpPr/>
          <p:nvPr/>
        </p:nvSpPr>
        <p:spPr>
          <a:xfrm>
            <a:off x="2826213" y="4061882"/>
            <a:ext cx="1907523" cy="663555"/>
          </a:xfrm>
          <a:prstGeom prst="rect">
            <a:avLst/>
          </a:prstGeom>
          <a:solidFill>
            <a:srgbClr val="00B0F0">
              <a:alpha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79" name="object 78">
            <a:extLst>
              <a:ext uri="{FF2B5EF4-FFF2-40B4-BE49-F238E27FC236}">
                <a16:creationId xmlns:a16="http://schemas.microsoft.com/office/drawing/2014/main" id="{2C38A08F-CCC8-4C5E-A3E7-91FD5BFD6BE7}"/>
              </a:ext>
            </a:extLst>
          </p:cNvPr>
          <p:cNvSpPr/>
          <p:nvPr/>
        </p:nvSpPr>
        <p:spPr>
          <a:xfrm>
            <a:off x="1788922" y="1849531"/>
            <a:ext cx="45719" cy="2524209"/>
          </a:xfrm>
          <a:custGeom>
            <a:avLst/>
            <a:gdLst/>
            <a:ahLst/>
            <a:cxnLst/>
            <a:rect l="l" t="t" r="r" b="b"/>
            <a:pathLst>
              <a:path w="1270" h="2208529">
                <a:moveTo>
                  <a:pt x="800" y="0"/>
                </a:moveTo>
                <a:lnTo>
                  <a:pt x="0" y="2208276"/>
                </a:lnTo>
              </a:path>
            </a:pathLst>
          </a:custGeom>
          <a:ln w="28956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pPr defTabSz="1219170" latinLnBrk="1">
              <a:defRPr/>
            </a:pPr>
            <a:endParaRPr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83" name="object 47">
            <a:extLst>
              <a:ext uri="{FF2B5EF4-FFF2-40B4-BE49-F238E27FC236}">
                <a16:creationId xmlns:a16="http://schemas.microsoft.com/office/drawing/2014/main" id="{54B38894-2D73-42DC-A8BC-46F49C0E3740}"/>
              </a:ext>
            </a:extLst>
          </p:cNvPr>
          <p:cNvSpPr/>
          <p:nvPr/>
        </p:nvSpPr>
        <p:spPr>
          <a:xfrm>
            <a:off x="7660480" y="1629617"/>
            <a:ext cx="45719" cy="2736119"/>
          </a:xfrm>
          <a:custGeom>
            <a:avLst/>
            <a:gdLst/>
            <a:ahLst/>
            <a:cxnLst/>
            <a:rect l="l" t="t" r="r" b="b"/>
            <a:pathLst>
              <a:path w="1905" h="1484629">
                <a:moveTo>
                  <a:pt x="0" y="0"/>
                </a:moveTo>
                <a:lnTo>
                  <a:pt x="1587" y="1484248"/>
                </a:lnTo>
              </a:path>
            </a:pathLst>
          </a:custGeom>
          <a:ln w="28956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pPr defTabSz="1219170" latinLnBrk="1">
              <a:defRPr/>
            </a:pPr>
            <a:endParaRPr sz="1800">
              <a:solidFill>
                <a:srgbClr val="00B0F0"/>
              </a:solidFill>
              <a:latin typeface="Arial"/>
            </a:endParaRPr>
          </a:p>
        </p:txBody>
      </p:sp>
      <p:sp>
        <p:nvSpPr>
          <p:cNvPr id="84" name="object 48">
            <a:extLst>
              <a:ext uri="{FF2B5EF4-FFF2-40B4-BE49-F238E27FC236}">
                <a16:creationId xmlns:a16="http://schemas.microsoft.com/office/drawing/2014/main" id="{45F5DF22-80E7-4A64-BB25-8CB1B8CCB61B}"/>
              </a:ext>
            </a:extLst>
          </p:cNvPr>
          <p:cNvSpPr/>
          <p:nvPr/>
        </p:nvSpPr>
        <p:spPr>
          <a:xfrm flipH="1">
            <a:off x="3942563" y="2712148"/>
            <a:ext cx="45720" cy="1307198"/>
          </a:xfrm>
          <a:custGeom>
            <a:avLst/>
            <a:gdLst/>
            <a:ahLst/>
            <a:cxnLst/>
            <a:rect l="l" t="t" r="r" b="b"/>
            <a:pathLst>
              <a:path h="628650">
                <a:moveTo>
                  <a:pt x="0" y="0"/>
                </a:moveTo>
                <a:lnTo>
                  <a:pt x="0" y="628649"/>
                </a:lnTo>
              </a:path>
            </a:pathLst>
          </a:custGeom>
          <a:ln w="28956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pPr defTabSz="1219170" latinLnBrk="1">
              <a:defRPr/>
            </a:pPr>
            <a:endParaRPr sz="180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89" name="กลุ่ม 88">
            <a:extLst>
              <a:ext uri="{FF2B5EF4-FFF2-40B4-BE49-F238E27FC236}">
                <a16:creationId xmlns:a16="http://schemas.microsoft.com/office/drawing/2014/main" id="{516FD7A7-072B-41CA-BAB1-CAF5D919250E}"/>
              </a:ext>
            </a:extLst>
          </p:cNvPr>
          <p:cNvGrpSpPr/>
          <p:nvPr/>
        </p:nvGrpSpPr>
        <p:grpSpPr>
          <a:xfrm>
            <a:off x="1608906" y="1595403"/>
            <a:ext cx="451469" cy="314921"/>
            <a:chOff x="2914088" y="1758702"/>
            <a:chExt cx="451469" cy="314921"/>
          </a:xfrm>
        </p:grpSpPr>
        <p:sp>
          <p:nvSpPr>
            <p:cNvPr id="90" name="object 61">
              <a:extLst>
                <a:ext uri="{FF2B5EF4-FFF2-40B4-BE49-F238E27FC236}">
                  <a16:creationId xmlns:a16="http://schemas.microsoft.com/office/drawing/2014/main" id="{2FF9D56B-ABB0-4235-BA4B-7F8F15E9A36B}"/>
                </a:ext>
              </a:extLst>
            </p:cNvPr>
            <p:cNvSpPr/>
            <p:nvPr/>
          </p:nvSpPr>
          <p:spPr>
            <a:xfrm>
              <a:off x="2967527" y="1792916"/>
              <a:ext cx="282416" cy="270986"/>
            </a:xfrm>
            <a:custGeom>
              <a:avLst/>
              <a:gdLst/>
              <a:ahLst/>
              <a:cxnLst/>
              <a:rect l="l" t="t" r="r" b="b"/>
              <a:pathLst>
                <a:path w="376555" h="361315">
                  <a:moveTo>
                    <a:pt x="0" y="180593"/>
                  </a:moveTo>
                  <a:lnTo>
                    <a:pt x="57797" y="128777"/>
                  </a:lnTo>
                  <a:lnTo>
                    <a:pt x="55130" y="52831"/>
                  </a:lnTo>
                  <a:lnTo>
                    <a:pt x="134200" y="55499"/>
                  </a:lnTo>
                  <a:lnTo>
                    <a:pt x="188214" y="0"/>
                  </a:lnTo>
                  <a:lnTo>
                    <a:pt x="242227" y="55499"/>
                  </a:lnTo>
                  <a:lnTo>
                    <a:pt x="321297" y="52831"/>
                  </a:lnTo>
                  <a:lnTo>
                    <a:pt x="318630" y="128777"/>
                  </a:lnTo>
                  <a:lnTo>
                    <a:pt x="376427" y="180593"/>
                  </a:lnTo>
                  <a:lnTo>
                    <a:pt x="318630" y="232410"/>
                  </a:lnTo>
                  <a:lnTo>
                    <a:pt x="321297" y="308355"/>
                  </a:lnTo>
                  <a:lnTo>
                    <a:pt x="242227" y="305688"/>
                  </a:lnTo>
                  <a:lnTo>
                    <a:pt x="188214" y="361188"/>
                  </a:lnTo>
                  <a:lnTo>
                    <a:pt x="134200" y="305688"/>
                  </a:lnTo>
                  <a:lnTo>
                    <a:pt x="55130" y="308355"/>
                  </a:lnTo>
                  <a:lnTo>
                    <a:pt x="57797" y="232410"/>
                  </a:lnTo>
                  <a:lnTo>
                    <a:pt x="0" y="180593"/>
                  </a:lnTo>
                  <a:close/>
                </a:path>
              </a:pathLst>
            </a:custGeom>
            <a:ln w="25907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pPr defTabSz="1219170" latinLnBrk="1">
                <a:defRPr/>
              </a:pPr>
              <a:endParaRPr sz="18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04" name="object 65">
              <a:extLst>
                <a:ext uri="{FF2B5EF4-FFF2-40B4-BE49-F238E27FC236}">
                  <a16:creationId xmlns:a16="http://schemas.microsoft.com/office/drawing/2014/main" id="{D33DDB59-7481-4B7E-A7B9-FFB4FBC37217}"/>
                </a:ext>
              </a:extLst>
            </p:cNvPr>
            <p:cNvSpPr/>
            <p:nvPr/>
          </p:nvSpPr>
          <p:spPr>
            <a:xfrm>
              <a:off x="2934551" y="1765966"/>
              <a:ext cx="431006" cy="307657"/>
            </a:xfrm>
            <a:custGeom>
              <a:avLst/>
              <a:gdLst/>
              <a:ahLst/>
              <a:cxnLst/>
              <a:rect l="l" t="t" r="r" b="b"/>
              <a:pathLst>
                <a:path w="574675" h="410210">
                  <a:moveTo>
                    <a:pt x="369697" y="346963"/>
                  </a:moveTo>
                  <a:lnTo>
                    <a:pt x="204850" y="346963"/>
                  </a:lnTo>
                  <a:lnTo>
                    <a:pt x="287274" y="409956"/>
                  </a:lnTo>
                  <a:lnTo>
                    <a:pt x="369697" y="346963"/>
                  </a:lnTo>
                  <a:close/>
                </a:path>
                <a:path w="574675" h="410210">
                  <a:moveTo>
                    <a:pt x="84200" y="60071"/>
                  </a:moveTo>
                  <a:lnTo>
                    <a:pt x="88265" y="146176"/>
                  </a:lnTo>
                  <a:lnTo>
                    <a:pt x="0" y="204977"/>
                  </a:lnTo>
                  <a:lnTo>
                    <a:pt x="88265" y="263778"/>
                  </a:lnTo>
                  <a:lnTo>
                    <a:pt x="84200" y="349885"/>
                  </a:lnTo>
                  <a:lnTo>
                    <a:pt x="204850" y="346963"/>
                  </a:lnTo>
                  <a:lnTo>
                    <a:pt x="490209" y="346963"/>
                  </a:lnTo>
                  <a:lnTo>
                    <a:pt x="486282" y="263778"/>
                  </a:lnTo>
                  <a:lnTo>
                    <a:pt x="574548" y="204977"/>
                  </a:lnTo>
                  <a:lnTo>
                    <a:pt x="486282" y="146176"/>
                  </a:lnTo>
                  <a:lnTo>
                    <a:pt x="490209" y="62991"/>
                  </a:lnTo>
                  <a:lnTo>
                    <a:pt x="204850" y="62991"/>
                  </a:lnTo>
                  <a:lnTo>
                    <a:pt x="84200" y="60071"/>
                  </a:lnTo>
                  <a:close/>
                </a:path>
                <a:path w="574675" h="410210">
                  <a:moveTo>
                    <a:pt x="490209" y="346963"/>
                  </a:moveTo>
                  <a:lnTo>
                    <a:pt x="369697" y="346963"/>
                  </a:lnTo>
                  <a:lnTo>
                    <a:pt x="490347" y="349885"/>
                  </a:lnTo>
                  <a:lnTo>
                    <a:pt x="490209" y="346963"/>
                  </a:lnTo>
                  <a:close/>
                </a:path>
                <a:path w="574675" h="410210">
                  <a:moveTo>
                    <a:pt x="287274" y="0"/>
                  </a:moveTo>
                  <a:lnTo>
                    <a:pt x="204850" y="62991"/>
                  </a:lnTo>
                  <a:lnTo>
                    <a:pt x="369697" y="62991"/>
                  </a:lnTo>
                  <a:lnTo>
                    <a:pt x="287274" y="0"/>
                  </a:lnTo>
                  <a:close/>
                </a:path>
                <a:path w="574675" h="410210">
                  <a:moveTo>
                    <a:pt x="490347" y="60071"/>
                  </a:moveTo>
                  <a:lnTo>
                    <a:pt x="369697" y="62991"/>
                  </a:lnTo>
                  <a:lnTo>
                    <a:pt x="490209" y="62991"/>
                  </a:lnTo>
                  <a:lnTo>
                    <a:pt x="490347" y="60071"/>
                  </a:lnTo>
                  <a:close/>
                </a:path>
              </a:pathLst>
            </a:custGeom>
            <a:solidFill>
              <a:srgbClr val="9900CC"/>
            </a:solidFill>
          </p:spPr>
          <p:txBody>
            <a:bodyPr wrap="square" lIns="0" tIns="0" rIns="0" bIns="0" rtlCol="0"/>
            <a:lstStyle/>
            <a:p>
              <a:pPr defTabSz="1219170" latinLnBrk="1">
                <a:defRPr/>
              </a:pPr>
              <a:endParaRPr sz="18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05" name="object 66">
              <a:extLst>
                <a:ext uri="{FF2B5EF4-FFF2-40B4-BE49-F238E27FC236}">
                  <a16:creationId xmlns:a16="http://schemas.microsoft.com/office/drawing/2014/main" id="{DAED4900-42E3-4FC6-83AE-6AB58841E45B}"/>
                </a:ext>
              </a:extLst>
            </p:cNvPr>
            <p:cNvSpPr/>
            <p:nvPr/>
          </p:nvSpPr>
          <p:spPr>
            <a:xfrm>
              <a:off x="2914088" y="1758702"/>
              <a:ext cx="431006" cy="307657"/>
            </a:xfrm>
            <a:custGeom>
              <a:avLst/>
              <a:gdLst/>
              <a:ahLst/>
              <a:cxnLst/>
              <a:rect l="l" t="t" r="r" b="b"/>
              <a:pathLst>
                <a:path w="574675" h="410210">
                  <a:moveTo>
                    <a:pt x="0" y="204977"/>
                  </a:moveTo>
                  <a:lnTo>
                    <a:pt x="88265" y="146176"/>
                  </a:lnTo>
                  <a:lnTo>
                    <a:pt x="84200" y="60071"/>
                  </a:lnTo>
                  <a:lnTo>
                    <a:pt x="204850" y="62991"/>
                  </a:lnTo>
                  <a:lnTo>
                    <a:pt x="287274" y="0"/>
                  </a:lnTo>
                  <a:lnTo>
                    <a:pt x="369697" y="62991"/>
                  </a:lnTo>
                  <a:lnTo>
                    <a:pt x="490347" y="60071"/>
                  </a:lnTo>
                  <a:lnTo>
                    <a:pt x="486282" y="146176"/>
                  </a:lnTo>
                  <a:lnTo>
                    <a:pt x="574548" y="204977"/>
                  </a:lnTo>
                  <a:lnTo>
                    <a:pt x="486282" y="263778"/>
                  </a:lnTo>
                  <a:lnTo>
                    <a:pt x="490347" y="349885"/>
                  </a:lnTo>
                  <a:lnTo>
                    <a:pt x="369697" y="346963"/>
                  </a:lnTo>
                  <a:lnTo>
                    <a:pt x="287274" y="409956"/>
                  </a:lnTo>
                  <a:lnTo>
                    <a:pt x="204850" y="346963"/>
                  </a:lnTo>
                  <a:lnTo>
                    <a:pt x="84200" y="349885"/>
                  </a:lnTo>
                  <a:lnTo>
                    <a:pt x="88265" y="263778"/>
                  </a:lnTo>
                  <a:lnTo>
                    <a:pt x="0" y="204977"/>
                  </a:lnTo>
                  <a:close/>
                </a:path>
              </a:pathLst>
            </a:custGeom>
            <a:ln w="25908">
              <a:solidFill>
                <a:srgbClr val="9900CC"/>
              </a:solidFill>
            </a:ln>
          </p:spPr>
          <p:txBody>
            <a:bodyPr wrap="square" lIns="0" tIns="0" rIns="0" bIns="0" rtlCol="0"/>
            <a:lstStyle/>
            <a:p>
              <a:pPr defTabSz="1219170" latinLnBrk="1">
                <a:defRPr/>
              </a:pPr>
              <a:endParaRPr sz="18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06" name="object 67">
              <a:extLst>
                <a:ext uri="{FF2B5EF4-FFF2-40B4-BE49-F238E27FC236}">
                  <a16:creationId xmlns:a16="http://schemas.microsoft.com/office/drawing/2014/main" id="{844D7157-98E6-438D-A19B-58941C5BEE0D}"/>
                </a:ext>
              </a:extLst>
            </p:cNvPr>
            <p:cNvSpPr txBox="1"/>
            <p:nvPr/>
          </p:nvSpPr>
          <p:spPr>
            <a:xfrm>
              <a:off x="3069675" y="1771011"/>
              <a:ext cx="149543" cy="286617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9525" defTabSz="1219170" latinLnBrk="1">
                <a:spcBef>
                  <a:spcPts val="75"/>
                </a:spcBef>
                <a:defRPr/>
              </a:pPr>
              <a:r>
                <a:rPr lang="th-TH" sz="1800" b="1" dirty="0">
                  <a:solidFill>
                    <a:srgbClr val="FFFFFF"/>
                  </a:solidFill>
                  <a:latin typeface="TH SarabunPSK"/>
                  <a:cs typeface="TH SarabunPSK"/>
                </a:rPr>
                <a:t>1</a:t>
              </a:r>
              <a:endParaRPr sz="1350" dirty="0">
                <a:solidFill>
                  <a:prstClr val="black"/>
                </a:solidFill>
                <a:latin typeface="TH SarabunPSK"/>
                <a:cs typeface="TH SarabunPSK"/>
              </a:endParaRPr>
            </a:p>
          </p:txBody>
        </p:sp>
      </p:grpSp>
      <p:sp>
        <p:nvSpPr>
          <p:cNvPr id="107" name="Rectangle 190">
            <a:extLst>
              <a:ext uri="{FF2B5EF4-FFF2-40B4-BE49-F238E27FC236}">
                <a16:creationId xmlns:a16="http://schemas.microsoft.com/office/drawing/2014/main" id="{DA5EE10C-2478-4EC4-BBB0-5635DD529C3E}"/>
              </a:ext>
            </a:extLst>
          </p:cNvPr>
          <p:cNvSpPr/>
          <p:nvPr/>
        </p:nvSpPr>
        <p:spPr>
          <a:xfrm>
            <a:off x="-43558" y="4066933"/>
            <a:ext cx="2804235" cy="658504"/>
          </a:xfrm>
          <a:prstGeom prst="rect">
            <a:avLst/>
          </a:prstGeom>
          <a:solidFill>
            <a:srgbClr val="FFCCFF">
              <a:alpha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h-TH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108" name="object 74">
            <a:extLst>
              <a:ext uri="{FF2B5EF4-FFF2-40B4-BE49-F238E27FC236}">
                <a16:creationId xmlns:a16="http://schemas.microsoft.com/office/drawing/2014/main" id="{409D490E-BFFF-409C-AC1D-E0DE40474E64}"/>
              </a:ext>
            </a:extLst>
          </p:cNvPr>
          <p:cNvSpPr txBox="1"/>
          <p:nvPr/>
        </p:nvSpPr>
        <p:spPr>
          <a:xfrm>
            <a:off x="7144962" y="996823"/>
            <a:ext cx="1076900" cy="65594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algn="ctr" defTabSz="1219170" latinLnBrk="1">
              <a:spcBef>
                <a:spcPts val="71"/>
              </a:spcBef>
              <a:defRPr/>
            </a:pPr>
            <a:r>
              <a:rPr lang="th-TH" sz="1400" dirty="0">
                <a:solidFill>
                  <a:srgbClr val="FF0000"/>
                </a:solidFill>
                <a:latin typeface="TH SarabunPSK"/>
                <a:cs typeface="TH SarabunPSK"/>
              </a:rPr>
              <a:t>ติดตามรายงานผลการดำเนินการตามแผน</a:t>
            </a:r>
            <a:br>
              <a:rPr lang="th-TH" sz="1400" dirty="0">
                <a:solidFill>
                  <a:srgbClr val="FF0000"/>
                </a:solidFill>
                <a:latin typeface="TH SarabunPSK"/>
                <a:cs typeface="TH SarabunPSK"/>
              </a:rPr>
            </a:br>
            <a:r>
              <a:rPr lang="th-TH" sz="1400" dirty="0">
                <a:solidFill>
                  <a:srgbClr val="FF0000"/>
                </a:solidFill>
                <a:latin typeface="TH SarabunPSK"/>
                <a:cs typeface="TH SarabunPSK"/>
              </a:rPr>
              <a:t>รอบ 12 เดือน</a:t>
            </a:r>
          </a:p>
        </p:txBody>
      </p:sp>
      <p:sp>
        <p:nvSpPr>
          <p:cNvPr id="110" name="object 81">
            <a:extLst>
              <a:ext uri="{FF2B5EF4-FFF2-40B4-BE49-F238E27FC236}">
                <a16:creationId xmlns:a16="http://schemas.microsoft.com/office/drawing/2014/main" id="{B2A8FD20-3553-42C0-BED2-DA7C25033B24}"/>
              </a:ext>
            </a:extLst>
          </p:cNvPr>
          <p:cNvSpPr/>
          <p:nvPr/>
        </p:nvSpPr>
        <p:spPr>
          <a:xfrm>
            <a:off x="8272749" y="3275823"/>
            <a:ext cx="346710" cy="336863"/>
          </a:xfrm>
          <a:custGeom>
            <a:avLst/>
            <a:gdLst/>
            <a:ahLst/>
            <a:cxnLst/>
            <a:rect l="l" t="t" r="r" b="b"/>
            <a:pathLst>
              <a:path w="462279" h="520064">
                <a:moveTo>
                  <a:pt x="0" y="259842"/>
                </a:moveTo>
                <a:lnTo>
                  <a:pt x="70866" y="185293"/>
                </a:lnTo>
                <a:lnTo>
                  <a:pt x="67564" y="76073"/>
                </a:lnTo>
                <a:lnTo>
                  <a:pt x="164592" y="79756"/>
                </a:lnTo>
                <a:lnTo>
                  <a:pt x="230886" y="0"/>
                </a:lnTo>
                <a:lnTo>
                  <a:pt x="297180" y="79756"/>
                </a:lnTo>
                <a:lnTo>
                  <a:pt x="394208" y="76073"/>
                </a:lnTo>
                <a:lnTo>
                  <a:pt x="390906" y="185293"/>
                </a:lnTo>
                <a:lnTo>
                  <a:pt x="461772" y="259842"/>
                </a:lnTo>
                <a:lnTo>
                  <a:pt x="390906" y="334391"/>
                </a:lnTo>
                <a:lnTo>
                  <a:pt x="394208" y="443611"/>
                </a:lnTo>
                <a:lnTo>
                  <a:pt x="297180" y="439928"/>
                </a:lnTo>
                <a:lnTo>
                  <a:pt x="230886" y="519684"/>
                </a:lnTo>
                <a:lnTo>
                  <a:pt x="164592" y="439928"/>
                </a:lnTo>
                <a:lnTo>
                  <a:pt x="67564" y="443611"/>
                </a:lnTo>
                <a:lnTo>
                  <a:pt x="70866" y="334391"/>
                </a:lnTo>
                <a:lnTo>
                  <a:pt x="0" y="259842"/>
                </a:lnTo>
                <a:close/>
              </a:path>
            </a:pathLst>
          </a:custGeom>
          <a:solidFill>
            <a:srgbClr val="6F2F9F"/>
          </a:solidFill>
          <a:ln w="25908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pPr defTabSz="1219170" latinLnBrk="1">
              <a:defRPr/>
            </a:pPr>
            <a:endParaRPr sz="1800">
              <a:solidFill>
                <a:prstClr val="black"/>
              </a:solidFill>
              <a:latin typeface="Arial"/>
            </a:endParaRPr>
          </a:p>
        </p:txBody>
      </p:sp>
      <p:sp>
        <p:nvSpPr>
          <p:cNvPr id="111" name="object 82">
            <a:extLst>
              <a:ext uri="{FF2B5EF4-FFF2-40B4-BE49-F238E27FC236}">
                <a16:creationId xmlns:a16="http://schemas.microsoft.com/office/drawing/2014/main" id="{8495F71A-52E7-44CC-89CC-74D22E8B1C35}"/>
              </a:ext>
            </a:extLst>
          </p:cNvPr>
          <p:cNvSpPr txBox="1"/>
          <p:nvPr/>
        </p:nvSpPr>
        <p:spPr>
          <a:xfrm>
            <a:off x="8338625" y="3364821"/>
            <a:ext cx="187834" cy="194765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algn="ctr" defTabSz="1219170" latinLnBrk="1">
              <a:spcBef>
                <a:spcPts val="79"/>
              </a:spcBef>
              <a:defRPr/>
            </a:pPr>
            <a:r>
              <a:rPr lang="th-TH" sz="1200" b="1" spc="-4" dirty="0">
                <a:solidFill>
                  <a:srgbClr val="FFFFFF"/>
                </a:solidFill>
                <a:latin typeface="TH SarabunPSK"/>
                <a:cs typeface="TH SarabunPSK"/>
              </a:rPr>
              <a:t>6</a:t>
            </a:r>
            <a:endParaRPr sz="1200" dirty="0">
              <a:solidFill>
                <a:prstClr val="black"/>
              </a:solidFill>
              <a:latin typeface="TH SarabunPSK"/>
              <a:cs typeface="TH SarabunPSK"/>
            </a:endParaRPr>
          </a:p>
        </p:txBody>
      </p:sp>
      <p:sp>
        <p:nvSpPr>
          <p:cNvPr id="112" name="object 91">
            <a:extLst>
              <a:ext uri="{FF2B5EF4-FFF2-40B4-BE49-F238E27FC236}">
                <a16:creationId xmlns:a16="http://schemas.microsoft.com/office/drawing/2014/main" id="{28023C4D-ABBB-46B3-8593-F21145CA53DA}"/>
              </a:ext>
            </a:extLst>
          </p:cNvPr>
          <p:cNvSpPr txBox="1"/>
          <p:nvPr/>
        </p:nvSpPr>
        <p:spPr>
          <a:xfrm>
            <a:off x="133808" y="1251849"/>
            <a:ext cx="1563123" cy="701635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algn="ctr" defTabSz="1219170" latinLnBrk="1">
              <a:spcBef>
                <a:spcPts val="71"/>
              </a:spcBef>
              <a:defRPr/>
            </a:pPr>
            <a:r>
              <a:rPr lang="th-TH" sz="1500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แต่งตั้งคณะกรรมการจัดทำแผนปฏิบัติราชการ ประจำปีงบประมาณ พ.ศ.2564</a:t>
            </a:r>
            <a:endParaRPr sz="1500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3" name="object 95">
            <a:extLst>
              <a:ext uri="{FF2B5EF4-FFF2-40B4-BE49-F238E27FC236}">
                <a16:creationId xmlns:a16="http://schemas.microsoft.com/office/drawing/2014/main" id="{02BC860E-31E8-441E-A03D-AAA351B69B78}"/>
              </a:ext>
            </a:extLst>
          </p:cNvPr>
          <p:cNvSpPr txBox="1"/>
          <p:nvPr/>
        </p:nvSpPr>
        <p:spPr>
          <a:xfrm>
            <a:off x="7789928" y="2206703"/>
            <a:ext cx="1127284" cy="1086355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0478" marR="3810" indent="-1429" algn="ctr" defTabSz="1219170" latinLnBrk="1">
              <a:defRPr/>
            </a:pPr>
            <a:r>
              <a:rPr lang="th-TH" sz="1400" dirty="0">
                <a:solidFill>
                  <a:srgbClr val="7030A0"/>
                </a:solidFill>
                <a:latin typeface="TH SarabunPSK"/>
                <a:cs typeface="TH SarabunPSK"/>
              </a:rPr>
              <a:t>รายงานผลตามแผนปฏิบัติราชการสำนักงานอธิการบดีประจำปีงบประมาณ </a:t>
            </a:r>
            <a:br>
              <a:rPr lang="th-TH" sz="1400" dirty="0">
                <a:solidFill>
                  <a:srgbClr val="7030A0"/>
                </a:solidFill>
                <a:latin typeface="TH SarabunPSK"/>
                <a:cs typeface="TH SarabunPSK"/>
              </a:rPr>
            </a:br>
            <a:r>
              <a:rPr lang="th-TH" sz="1400" dirty="0">
                <a:solidFill>
                  <a:srgbClr val="7030A0"/>
                </a:solidFill>
                <a:latin typeface="TH SarabunPSK"/>
                <a:cs typeface="TH SarabunPSK"/>
              </a:rPr>
              <a:t>พ.ศ.2564</a:t>
            </a:r>
          </a:p>
        </p:txBody>
      </p:sp>
      <p:grpSp>
        <p:nvGrpSpPr>
          <p:cNvPr id="114" name="กลุ่ม 113">
            <a:extLst>
              <a:ext uri="{FF2B5EF4-FFF2-40B4-BE49-F238E27FC236}">
                <a16:creationId xmlns:a16="http://schemas.microsoft.com/office/drawing/2014/main" id="{EAAB171D-40ED-4A6A-B1DB-AB7B905A3C64}"/>
              </a:ext>
            </a:extLst>
          </p:cNvPr>
          <p:cNvGrpSpPr/>
          <p:nvPr/>
        </p:nvGrpSpPr>
        <p:grpSpPr>
          <a:xfrm>
            <a:off x="3858696" y="2532018"/>
            <a:ext cx="281464" cy="251992"/>
            <a:chOff x="3920368" y="1695394"/>
            <a:chExt cx="281464" cy="251992"/>
          </a:xfrm>
        </p:grpSpPr>
        <p:sp>
          <p:nvSpPr>
            <p:cNvPr id="115" name="object 96">
              <a:extLst>
                <a:ext uri="{FF2B5EF4-FFF2-40B4-BE49-F238E27FC236}">
                  <a16:creationId xmlns:a16="http://schemas.microsoft.com/office/drawing/2014/main" id="{47C88D00-CBFF-4D46-81E8-88235E917C81}"/>
                </a:ext>
              </a:extLst>
            </p:cNvPr>
            <p:cNvSpPr/>
            <p:nvPr/>
          </p:nvSpPr>
          <p:spPr>
            <a:xfrm>
              <a:off x="3920368" y="1695394"/>
              <a:ext cx="281464" cy="232410"/>
            </a:xfrm>
            <a:custGeom>
              <a:avLst/>
              <a:gdLst/>
              <a:ahLst/>
              <a:cxnLst/>
              <a:rect l="l" t="t" r="r" b="b"/>
              <a:pathLst>
                <a:path w="375285" h="309880">
                  <a:moveTo>
                    <a:pt x="241300" y="261874"/>
                  </a:moveTo>
                  <a:lnTo>
                    <a:pt x="133604" y="261874"/>
                  </a:lnTo>
                  <a:lnTo>
                    <a:pt x="187452" y="309372"/>
                  </a:lnTo>
                  <a:lnTo>
                    <a:pt x="241300" y="261874"/>
                  </a:lnTo>
                  <a:close/>
                </a:path>
                <a:path w="375285" h="309880">
                  <a:moveTo>
                    <a:pt x="320040" y="45338"/>
                  </a:moveTo>
                  <a:lnTo>
                    <a:pt x="241300" y="47498"/>
                  </a:lnTo>
                  <a:lnTo>
                    <a:pt x="54952" y="47498"/>
                  </a:lnTo>
                  <a:lnTo>
                    <a:pt x="57531" y="110236"/>
                  </a:lnTo>
                  <a:lnTo>
                    <a:pt x="0" y="154686"/>
                  </a:lnTo>
                  <a:lnTo>
                    <a:pt x="57531" y="199136"/>
                  </a:lnTo>
                  <a:lnTo>
                    <a:pt x="54864" y="264032"/>
                  </a:lnTo>
                  <a:lnTo>
                    <a:pt x="133604" y="261874"/>
                  </a:lnTo>
                  <a:lnTo>
                    <a:pt x="319951" y="261874"/>
                  </a:lnTo>
                  <a:lnTo>
                    <a:pt x="317373" y="199136"/>
                  </a:lnTo>
                  <a:lnTo>
                    <a:pt x="374904" y="154686"/>
                  </a:lnTo>
                  <a:lnTo>
                    <a:pt x="317373" y="110236"/>
                  </a:lnTo>
                  <a:lnTo>
                    <a:pt x="319951" y="47498"/>
                  </a:lnTo>
                  <a:lnTo>
                    <a:pt x="133604" y="47498"/>
                  </a:lnTo>
                  <a:lnTo>
                    <a:pt x="54864" y="45338"/>
                  </a:lnTo>
                  <a:lnTo>
                    <a:pt x="320040" y="45338"/>
                  </a:lnTo>
                  <a:close/>
                </a:path>
                <a:path w="375285" h="309880">
                  <a:moveTo>
                    <a:pt x="319951" y="261874"/>
                  </a:moveTo>
                  <a:lnTo>
                    <a:pt x="241300" y="261874"/>
                  </a:lnTo>
                  <a:lnTo>
                    <a:pt x="320040" y="264032"/>
                  </a:lnTo>
                  <a:lnTo>
                    <a:pt x="319951" y="261874"/>
                  </a:lnTo>
                  <a:close/>
                </a:path>
                <a:path w="375285" h="309880">
                  <a:moveTo>
                    <a:pt x="187452" y="0"/>
                  </a:moveTo>
                  <a:lnTo>
                    <a:pt x="133604" y="47498"/>
                  </a:lnTo>
                  <a:lnTo>
                    <a:pt x="241300" y="47498"/>
                  </a:lnTo>
                  <a:lnTo>
                    <a:pt x="187452" y="0"/>
                  </a:lnTo>
                  <a:close/>
                </a:path>
              </a:pathLst>
            </a:custGeom>
            <a:solidFill>
              <a:srgbClr val="943735"/>
            </a:solidFill>
          </p:spPr>
          <p:txBody>
            <a:bodyPr wrap="square" lIns="0" tIns="0" rIns="0" bIns="0" rtlCol="0"/>
            <a:lstStyle/>
            <a:p>
              <a:pPr defTabSz="1219170" latinLnBrk="1">
                <a:defRPr/>
              </a:pPr>
              <a:endParaRPr sz="18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6" name="object 97">
              <a:extLst>
                <a:ext uri="{FF2B5EF4-FFF2-40B4-BE49-F238E27FC236}">
                  <a16:creationId xmlns:a16="http://schemas.microsoft.com/office/drawing/2014/main" id="{E6388E76-0767-4465-B417-7BD17B11E622}"/>
                </a:ext>
              </a:extLst>
            </p:cNvPr>
            <p:cNvSpPr/>
            <p:nvPr/>
          </p:nvSpPr>
          <p:spPr>
            <a:xfrm>
              <a:off x="3920368" y="1695394"/>
              <a:ext cx="281464" cy="232410"/>
            </a:xfrm>
            <a:custGeom>
              <a:avLst/>
              <a:gdLst/>
              <a:ahLst/>
              <a:cxnLst/>
              <a:rect l="l" t="t" r="r" b="b"/>
              <a:pathLst>
                <a:path w="375285" h="309880">
                  <a:moveTo>
                    <a:pt x="0" y="154686"/>
                  </a:moveTo>
                  <a:lnTo>
                    <a:pt x="57531" y="110236"/>
                  </a:lnTo>
                  <a:lnTo>
                    <a:pt x="54864" y="45338"/>
                  </a:lnTo>
                  <a:lnTo>
                    <a:pt x="133604" y="47498"/>
                  </a:lnTo>
                  <a:lnTo>
                    <a:pt x="187452" y="0"/>
                  </a:lnTo>
                  <a:lnTo>
                    <a:pt x="241300" y="47498"/>
                  </a:lnTo>
                  <a:lnTo>
                    <a:pt x="320040" y="45338"/>
                  </a:lnTo>
                  <a:lnTo>
                    <a:pt x="317373" y="110236"/>
                  </a:lnTo>
                  <a:lnTo>
                    <a:pt x="374904" y="154686"/>
                  </a:lnTo>
                  <a:lnTo>
                    <a:pt x="317373" y="199136"/>
                  </a:lnTo>
                  <a:lnTo>
                    <a:pt x="320040" y="264032"/>
                  </a:lnTo>
                  <a:lnTo>
                    <a:pt x="241300" y="261874"/>
                  </a:lnTo>
                  <a:lnTo>
                    <a:pt x="187452" y="309372"/>
                  </a:lnTo>
                  <a:lnTo>
                    <a:pt x="133604" y="261874"/>
                  </a:lnTo>
                  <a:lnTo>
                    <a:pt x="54864" y="264032"/>
                  </a:lnTo>
                  <a:lnTo>
                    <a:pt x="57531" y="199136"/>
                  </a:lnTo>
                  <a:lnTo>
                    <a:pt x="0" y="154686"/>
                  </a:lnTo>
                  <a:close/>
                </a:path>
              </a:pathLst>
            </a:custGeom>
            <a:solidFill>
              <a:srgbClr val="00B050"/>
            </a:solidFill>
            <a:ln w="25908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pPr defTabSz="1219170" latinLnBrk="1">
                <a:defRPr/>
              </a:pPr>
              <a:endParaRPr sz="18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17" name="object 98">
              <a:extLst>
                <a:ext uri="{FF2B5EF4-FFF2-40B4-BE49-F238E27FC236}">
                  <a16:creationId xmlns:a16="http://schemas.microsoft.com/office/drawing/2014/main" id="{4D023C22-CDF1-4F3F-B6F1-8E9B3C94CBB1}"/>
                </a:ext>
              </a:extLst>
            </p:cNvPr>
            <p:cNvSpPr txBox="1"/>
            <p:nvPr/>
          </p:nvSpPr>
          <p:spPr>
            <a:xfrm>
              <a:off x="4013619" y="1695394"/>
              <a:ext cx="94773" cy="251992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9525" defTabSz="1219170" latinLnBrk="1">
                <a:spcBef>
                  <a:spcPts val="75"/>
                </a:spcBef>
                <a:defRPr/>
              </a:pPr>
              <a:r>
                <a:rPr lang="th-TH" sz="1575" dirty="0">
                  <a:solidFill>
                    <a:prstClr val="white"/>
                  </a:solidFill>
                  <a:latin typeface="TH SarabunPSK"/>
                  <a:cs typeface="TH SarabunPSK"/>
                </a:rPr>
                <a:t>2</a:t>
              </a:r>
              <a:endParaRPr sz="1575" dirty="0">
                <a:solidFill>
                  <a:prstClr val="white"/>
                </a:solidFill>
                <a:latin typeface="TH SarabunPSK"/>
                <a:cs typeface="TH SarabunPSK"/>
              </a:endParaRPr>
            </a:p>
          </p:txBody>
        </p:sp>
      </p:grpSp>
      <p:sp>
        <p:nvSpPr>
          <p:cNvPr id="118" name="object 100">
            <a:extLst>
              <a:ext uri="{FF2B5EF4-FFF2-40B4-BE49-F238E27FC236}">
                <a16:creationId xmlns:a16="http://schemas.microsoft.com/office/drawing/2014/main" id="{B2BE5552-FC2E-4BF6-8E7E-1E0B20A83B24}"/>
              </a:ext>
            </a:extLst>
          </p:cNvPr>
          <p:cNvSpPr txBox="1"/>
          <p:nvPr/>
        </p:nvSpPr>
        <p:spPr>
          <a:xfrm>
            <a:off x="4519398" y="1125977"/>
            <a:ext cx="1111684" cy="655468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3810" algn="ctr" defTabSz="1219170" latinLnBrk="1">
              <a:spcBef>
                <a:spcPts val="71"/>
              </a:spcBef>
              <a:defRPr/>
            </a:pPr>
            <a:r>
              <a:rPr lang="th-TH" sz="1400" dirty="0">
                <a:solidFill>
                  <a:srgbClr val="FF3399"/>
                </a:solidFill>
                <a:latin typeface="TH SarabunPSK"/>
                <a:cs typeface="TH SarabunPSK"/>
              </a:rPr>
              <a:t>ติดตามรายงานผลการดำเนินการตามแผน</a:t>
            </a:r>
            <a:br>
              <a:rPr lang="th-TH" sz="1400" dirty="0">
                <a:solidFill>
                  <a:srgbClr val="FF3399"/>
                </a:solidFill>
                <a:latin typeface="TH SarabunPSK"/>
                <a:cs typeface="TH SarabunPSK"/>
              </a:rPr>
            </a:br>
            <a:r>
              <a:rPr lang="th-TH" sz="1400" dirty="0">
                <a:solidFill>
                  <a:srgbClr val="FF3399"/>
                </a:solidFill>
                <a:latin typeface="TH SarabunPSK"/>
                <a:cs typeface="TH SarabunPSK"/>
              </a:rPr>
              <a:t>รอบ 6 เดือน</a:t>
            </a:r>
            <a:endParaRPr sz="1400" dirty="0">
              <a:solidFill>
                <a:srgbClr val="FF3399"/>
              </a:solidFill>
              <a:latin typeface="TH SarabunPSK"/>
              <a:cs typeface="TH SarabunPSK"/>
            </a:endParaRPr>
          </a:p>
        </p:txBody>
      </p:sp>
      <p:grpSp>
        <p:nvGrpSpPr>
          <p:cNvPr id="130" name="กลุ่ม 129">
            <a:extLst>
              <a:ext uri="{FF2B5EF4-FFF2-40B4-BE49-F238E27FC236}">
                <a16:creationId xmlns:a16="http://schemas.microsoft.com/office/drawing/2014/main" id="{D3648296-D3DC-4248-B837-9B5B3C7C7CF2}"/>
              </a:ext>
            </a:extLst>
          </p:cNvPr>
          <p:cNvGrpSpPr/>
          <p:nvPr/>
        </p:nvGrpSpPr>
        <p:grpSpPr>
          <a:xfrm>
            <a:off x="7479486" y="1602917"/>
            <a:ext cx="361987" cy="291412"/>
            <a:chOff x="7643271" y="4212710"/>
            <a:chExt cx="361987" cy="291412"/>
          </a:xfrm>
          <a:solidFill>
            <a:srgbClr val="FF6600"/>
          </a:solidFill>
        </p:grpSpPr>
        <p:sp>
          <p:nvSpPr>
            <p:cNvPr id="131" name="object 72">
              <a:extLst>
                <a:ext uri="{FF2B5EF4-FFF2-40B4-BE49-F238E27FC236}">
                  <a16:creationId xmlns:a16="http://schemas.microsoft.com/office/drawing/2014/main" id="{8B2267E2-2000-4029-B5AB-E055C75D5C16}"/>
                </a:ext>
              </a:extLst>
            </p:cNvPr>
            <p:cNvSpPr/>
            <p:nvPr/>
          </p:nvSpPr>
          <p:spPr>
            <a:xfrm>
              <a:off x="7643271" y="4212710"/>
              <a:ext cx="350044" cy="284798"/>
            </a:xfrm>
            <a:custGeom>
              <a:avLst/>
              <a:gdLst/>
              <a:ahLst/>
              <a:cxnLst/>
              <a:rect l="l" t="t" r="r" b="b"/>
              <a:pathLst>
                <a:path w="466725" h="379729">
                  <a:moveTo>
                    <a:pt x="300100" y="321183"/>
                  </a:moveTo>
                  <a:lnTo>
                    <a:pt x="166242" y="321183"/>
                  </a:lnTo>
                  <a:lnTo>
                    <a:pt x="233171" y="379475"/>
                  </a:lnTo>
                  <a:lnTo>
                    <a:pt x="300100" y="321183"/>
                  </a:lnTo>
                  <a:close/>
                </a:path>
                <a:path w="466725" h="379729">
                  <a:moveTo>
                    <a:pt x="398017" y="55625"/>
                  </a:moveTo>
                  <a:lnTo>
                    <a:pt x="300100" y="58293"/>
                  </a:lnTo>
                  <a:lnTo>
                    <a:pt x="68436" y="58293"/>
                  </a:lnTo>
                  <a:lnTo>
                    <a:pt x="71627" y="135255"/>
                  </a:lnTo>
                  <a:lnTo>
                    <a:pt x="0" y="189737"/>
                  </a:lnTo>
                  <a:lnTo>
                    <a:pt x="71627" y="244221"/>
                  </a:lnTo>
                  <a:lnTo>
                    <a:pt x="68325" y="323850"/>
                  </a:lnTo>
                  <a:lnTo>
                    <a:pt x="166242" y="321183"/>
                  </a:lnTo>
                  <a:lnTo>
                    <a:pt x="397907" y="321183"/>
                  </a:lnTo>
                  <a:lnTo>
                    <a:pt x="394715" y="244221"/>
                  </a:lnTo>
                  <a:lnTo>
                    <a:pt x="466343" y="189737"/>
                  </a:lnTo>
                  <a:lnTo>
                    <a:pt x="394715" y="135255"/>
                  </a:lnTo>
                  <a:lnTo>
                    <a:pt x="397907" y="58293"/>
                  </a:lnTo>
                  <a:lnTo>
                    <a:pt x="166242" y="58293"/>
                  </a:lnTo>
                  <a:lnTo>
                    <a:pt x="68325" y="55625"/>
                  </a:lnTo>
                  <a:lnTo>
                    <a:pt x="398017" y="55625"/>
                  </a:lnTo>
                  <a:close/>
                </a:path>
                <a:path w="466725" h="379729">
                  <a:moveTo>
                    <a:pt x="397907" y="321183"/>
                  </a:moveTo>
                  <a:lnTo>
                    <a:pt x="300100" y="321183"/>
                  </a:lnTo>
                  <a:lnTo>
                    <a:pt x="398017" y="323850"/>
                  </a:lnTo>
                  <a:lnTo>
                    <a:pt x="397907" y="321183"/>
                  </a:lnTo>
                  <a:close/>
                </a:path>
                <a:path w="466725" h="379729">
                  <a:moveTo>
                    <a:pt x="233171" y="0"/>
                  </a:moveTo>
                  <a:lnTo>
                    <a:pt x="166242" y="58293"/>
                  </a:lnTo>
                  <a:lnTo>
                    <a:pt x="300100" y="58293"/>
                  </a:lnTo>
                  <a:lnTo>
                    <a:pt x="233171" y="0"/>
                  </a:lnTo>
                  <a:close/>
                </a:path>
              </a:pathLst>
            </a:custGeom>
            <a:grpFill/>
            <a:ln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pPr defTabSz="1219170" latinLnBrk="1">
                <a:defRPr/>
              </a:pPr>
              <a:endParaRPr sz="1800">
                <a:solidFill>
                  <a:srgbClr val="00B0F0"/>
                </a:solidFill>
                <a:latin typeface="Arial"/>
              </a:endParaRPr>
            </a:p>
          </p:txBody>
        </p:sp>
        <p:sp>
          <p:nvSpPr>
            <p:cNvPr id="132" name="object 73">
              <a:extLst>
                <a:ext uri="{FF2B5EF4-FFF2-40B4-BE49-F238E27FC236}">
                  <a16:creationId xmlns:a16="http://schemas.microsoft.com/office/drawing/2014/main" id="{E600D1EB-AAD3-47DF-A005-33660BB11AC3}"/>
                </a:ext>
              </a:extLst>
            </p:cNvPr>
            <p:cNvSpPr/>
            <p:nvPr/>
          </p:nvSpPr>
          <p:spPr>
            <a:xfrm>
              <a:off x="7655214" y="4219324"/>
              <a:ext cx="350044" cy="284798"/>
            </a:xfrm>
            <a:custGeom>
              <a:avLst/>
              <a:gdLst/>
              <a:ahLst/>
              <a:cxnLst/>
              <a:rect l="l" t="t" r="r" b="b"/>
              <a:pathLst>
                <a:path w="466725" h="379729">
                  <a:moveTo>
                    <a:pt x="0" y="189737"/>
                  </a:moveTo>
                  <a:lnTo>
                    <a:pt x="71627" y="135255"/>
                  </a:lnTo>
                  <a:lnTo>
                    <a:pt x="68325" y="55625"/>
                  </a:lnTo>
                  <a:lnTo>
                    <a:pt x="166242" y="58293"/>
                  </a:lnTo>
                  <a:lnTo>
                    <a:pt x="233171" y="0"/>
                  </a:lnTo>
                  <a:lnTo>
                    <a:pt x="300100" y="58293"/>
                  </a:lnTo>
                  <a:lnTo>
                    <a:pt x="398017" y="55625"/>
                  </a:lnTo>
                  <a:lnTo>
                    <a:pt x="394715" y="135255"/>
                  </a:lnTo>
                  <a:lnTo>
                    <a:pt x="466343" y="189737"/>
                  </a:lnTo>
                  <a:lnTo>
                    <a:pt x="394715" y="244221"/>
                  </a:lnTo>
                  <a:lnTo>
                    <a:pt x="398017" y="323850"/>
                  </a:lnTo>
                  <a:lnTo>
                    <a:pt x="300100" y="321183"/>
                  </a:lnTo>
                  <a:lnTo>
                    <a:pt x="233171" y="379475"/>
                  </a:lnTo>
                  <a:lnTo>
                    <a:pt x="166242" y="321183"/>
                  </a:lnTo>
                  <a:lnTo>
                    <a:pt x="68325" y="323850"/>
                  </a:lnTo>
                  <a:lnTo>
                    <a:pt x="71627" y="244221"/>
                  </a:lnTo>
                  <a:lnTo>
                    <a:pt x="0" y="189737"/>
                  </a:lnTo>
                  <a:close/>
                </a:path>
              </a:pathLst>
            </a:custGeom>
            <a:grpFill/>
            <a:ln w="25908">
              <a:solidFill>
                <a:srgbClr val="FF6600"/>
              </a:solidFill>
            </a:ln>
          </p:spPr>
          <p:txBody>
            <a:bodyPr wrap="square" lIns="0" tIns="0" rIns="0" bIns="0" rtlCol="0"/>
            <a:lstStyle/>
            <a:p>
              <a:pPr defTabSz="1219170" latinLnBrk="1">
                <a:defRPr/>
              </a:pPr>
              <a:endParaRPr sz="1800">
                <a:solidFill>
                  <a:srgbClr val="00B0F0"/>
                </a:solidFill>
                <a:latin typeface="Arial"/>
              </a:endParaRPr>
            </a:p>
          </p:txBody>
        </p:sp>
        <p:sp>
          <p:nvSpPr>
            <p:cNvPr id="133" name="object 82">
              <a:extLst>
                <a:ext uri="{FF2B5EF4-FFF2-40B4-BE49-F238E27FC236}">
                  <a16:creationId xmlns:a16="http://schemas.microsoft.com/office/drawing/2014/main" id="{F026E699-53C6-46DA-B19E-261BB73B590C}"/>
                </a:ext>
              </a:extLst>
            </p:cNvPr>
            <p:cNvSpPr txBox="1"/>
            <p:nvPr/>
          </p:nvSpPr>
          <p:spPr>
            <a:xfrm>
              <a:off x="7724376" y="4264341"/>
              <a:ext cx="187834" cy="194765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txBody>
            <a:bodyPr vert="horz" wrap="square" lIns="0" tIns="10001" rIns="0" bIns="0" rtlCol="0">
              <a:spAutoFit/>
            </a:bodyPr>
            <a:lstStyle/>
            <a:p>
              <a:pPr marL="9525" algn="ctr" defTabSz="1219170" latinLnBrk="1">
                <a:spcBef>
                  <a:spcPts val="79"/>
                </a:spcBef>
                <a:defRPr/>
              </a:pPr>
              <a:r>
                <a:rPr lang="th-TH" sz="1200" b="1" spc="-4" dirty="0">
                  <a:solidFill>
                    <a:schemeClr val="bg1"/>
                  </a:solidFill>
                  <a:latin typeface="TH SarabunPSK"/>
                  <a:cs typeface="TH SarabunPSK"/>
                </a:rPr>
                <a:t>5</a:t>
              </a:r>
              <a:endParaRPr sz="1200" dirty="0">
                <a:solidFill>
                  <a:schemeClr val="bg1"/>
                </a:solidFill>
                <a:latin typeface="TH SarabunPSK"/>
                <a:cs typeface="TH SarabunPSK"/>
              </a:endParaRPr>
            </a:p>
          </p:txBody>
        </p:sp>
      </p:grpSp>
      <p:graphicFrame>
        <p:nvGraphicFramePr>
          <p:cNvPr id="134" name="Table 227">
            <a:extLst>
              <a:ext uri="{FF2B5EF4-FFF2-40B4-BE49-F238E27FC236}">
                <a16:creationId xmlns:a16="http://schemas.microsoft.com/office/drawing/2014/main" id="{7932D062-A399-4F16-945A-8331233489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215708"/>
              </p:ext>
            </p:extLst>
          </p:nvPr>
        </p:nvGraphicFramePr>
        <p:xfrm>
          <a:off x="0" y="4369360"/>
          <a:ext cx="9038796" cy="297180"/>
        </p:xfrm>
        <a:graphic>
          <a:graphicData uri="http://schemas.openxmlformats.org/drawingml/2006/table">
            <a:tbl>
              <a:tblPr firstRow="1" bandRow="1"/>
              <a:tblGrid>
                <a:gridCol w="753233">
                  <a:extLst>
                    <a:ext uri="{9D8B030D-6E8A-4147-A177-3AD203B41FA5}">
                      <a16:colId xmlns:a16="http://schemas.microsoft.com/office/drawing/2014/main" val="2325698094"/>
                    </a:ext>
                  </a:extLst>
                </a:gridCol>
                <a:gridCol w="753233">
                  <a:extLst>
                    <a:ext uri="{9D8B030D-6E8A-4147-A177-3AD203B41FA5}">
                      <a16:colId xmlns:a16="http://schemas.microsoft.com/office/drawing/2014/main" val="1613616663"/>
                    </a:ext>
                  </a:extLst>
                </a:gridCol>
                <a:gridCol w="753233">
                  <a:extLst>
                    <a:ext uri="{9D8B030D-6E8A-4147-A177-3AD203B41FA5}">
                      <a16:colId xmlns:a16="http://schemas.microsoft.com/office/drawing/2014/main" val="3495119917"/>
                    </a:ext>
                  </a:extLst>
                </a:gridCol>
                <a:gridCol w="753233">
                  <a:extLst>
                    <a:ext uri="{9D8B030D-6E8A-4147-A177-3AD203B41FA5}">
                      <a16:colId xmlns:a16="http://schemas.microsoft.com/office/drawing/2014/main" val="3728333276"/>
                    </a:ext>
                  </a:extLst>
                </a:gridCol>
                <a:gridCol w="753233">
                  <a:extLst>
                    <a:ext uri="{9D8B030D-6E8A-4147-A177-3AD203B41FA5}">
                      <a16:colId xmlns:a16="http://schemas.microsoft.com/office/drawing/2014/main" val="468668459"/>
                    </a:ext>
                  </a:extLst>
                </a:gridCol>
                <a:gridCol w="753233">
                  <a:extLst>
                    <a:ext uri="{9D8B030D-6E8A-4147-A177-3AD203B41FA5}">
                      <a16:colId xmlns:a16="http://schemas.microsoft.com/office/drawing/2014/main" val="291549231"/>
                    </a:ext>
                  </a:extLst>
                </a:gridCol>
                <a:gridCol w="753233">
                  <a:extLst>
                    <a:ext uri="{9D8B030D-6E8A-4147-A177-3AD203B41FA5}">
                      <a16:colId xmlns:a16="http://schemas.microsoft.com/office/drawing/2014/main" val="85016561"/>
                    </a:ext>
                  </a:extLst>
                </a:gridCol>
                <a:gridCol w="753233">
                  <a:extLst>
                    <a:ext uri="{9D8B030D-6E8A-4147-A177-3AD203B41FA5}">
                      <a16:colId xmlns:a16="http://schemas.microsoft.com/office/drawing/2014/main" val="4172679998"/>
                    </a:ext>
                  </a:extLst>
                </a:gridCol>
                <a:gridCol w="753233">
                  <a:extLst>
                    <a:ext uri="{9D8B030D-6E8A-4147-A177-3AD203B41FA5}">
                      <a16:colId xmlns:a16="http://schemas.microsoft.com/office/drawing/2014/main" val="2070826375"/>
                    </a:ext>
                  </a:extLst>
                </a:gridCol>
                <a:gridCol w="753233">
                  <a:extLst>
                    <a:ext uri="{9D8B030D-6E8A-4147-A177-3AD203B41FA5}">
                      <a16:colId xmlns:a16="http://schemas.microsoft.com/office/drawing/2014/main" val="1633717208"/>
                    </a:ext>
                  </a:extLst>
                </a:gridCol>
                <a:gridCol w="753233">
                  <a:extLst>
                    <a:ext uri="{9D8B030D-6E8A-4147-A177-3AD203B41FA5}">
                      <a16:colId xmlns:a16="http://schemas.microsoft.com/office/drawing/2014/main" val="1125771039"/>
                    </a:ext>
                  </a:extLst>
                </a:gridCol>
                <a:gridCol w="753233">
                  <a:extLst>
                    <a:ext uri="{9D8B030D-6E8A-4147-A177-3AD203B41FA5}">
                      <a16:colId xmlns:a16="http://schemas.microsoft.com/office/drawing/2014/main" val="1073285652"/>
                    </a:ext>
                  </a:extLst>
                </a:gridCol>
              </a:tblGrid>
              <a:tr h="2971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th-TH" sz="15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ต.ค.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พ.ย.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ธ.ค.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ม.ค.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ก.พ.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มี.ค.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เม.ย.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พ.ค.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th-TH" sz="15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มิ.ย.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th-TH" sz="15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ก.ค.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th-TH" sz="15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ส.ค.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th-TH" sz="1500" dirty="0">
                          <a:solidFill>
                            <a:schemeClr val="tx1"/>
                          </a:solidFill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ก.ย.</a:t>
                      </a:r>
                    </a:p>
                  </a:txBody>
                  <a:tcPr marL="68580" marR="68580"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508843"/>
                  </a:ext>
                </a:extLst>
              </a:tr>
            </a:tbl>
          </a:graphicData>
        </a:graphic>
      </p:graphicFrame>
      <p:sp>
        <p:nvSpPr>
          <p:cNvPr id="135" name="object 52">
            <a:extLst>
              <a:ext uri="{FF2B5EF4-FFF2-40B4-BE49-F238E27FC236}">
                <a16:creationId xmlns:a16="http://schemas.microsoft.com/office/drawing/2014/main" id="{E0728358-3D00-4EF5-8249-2A182D8E4BE7}"/>
              </a:ext>
            </a:extLst>
          </p:cNvPr>
          <p:cNvSpPr txBox="1"/>
          <p:nvPr/>
        </p:nvSpPr>
        <p:spPr>
          <a:xfrm>
            <a:off x="2845314" y="1639774"/>
            <a:ext cx="1844476" cy="87139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algn="ctr" defTabSz="1219170" latinLnBrk="1">
              <a:spcBef>
                <a:spcPts val="75"/>
              </a:spcBef>
              <a:defRPr/>
            </a:pPr>
            <a:r>
              <a:rPr lang="th-TH" sz="1400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ประชุมคณะกรรมการทบทวนแผนยุทธศาสตร์ สนอ. ระยะ 4 ปีและจัดทำแผนปฏิบัติราชการประจำปีงบประมาณ </a:t>
            </a:r>
            <a:br>
              <a:rPr lang="th-TH" sz="1400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400" dirty="0">
                <a:solidFill>
                  <a:srgbClr val="00B05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พ.ศ.2564 ครั้งที่ 1</a:t>
            </a:r>
            <a:endParaRPr sz="1400" dirty="0">
              <a:solidFill>
                <a:srgbClr val="00B05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9" name="TextBox 239">
            <a:extLst>
              <a:ext uri="{FF2B5EF4-FFF2-40B4-BE49-F238E27FC236}">
                <a16:creationId xmlns:a16="http://schemas.microsoft.com/office/drawing/2014/main" id="{F04EABFD-260B-425C-A67D-0853C6686BA5}"/>
              </a:ext>
            </a:extLst>
          </p:cNvPr>
          <p:cNvSpPr txBox="1"/>
          <p:nvPr/>
        </p:nvSpPr>
        <p:spPr>
          <a:xfrm>
            <a:off x="105204" y="4054917"/>
            <a:ext cx="3164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latinLnBrk="1">
              <a:defRPr/>
            </a:pPr>
            <a:r>
              <a:rPr lang="th-TH" sz="1800" b="1" dirty="0">
                <a:solidFill>
                  <a:prstClr val="black"/>
                </a:solidFill>
                <a:latin typeface="TH K2D July8" panose="02000506000000020004" pitchFamily="2" charset="-34"/>
                <a:cs typeface="TH K2D July8" panose="02000506000000020004" pitchFamily="2" charset="-34"/>
              </a:rPr>
              <a:t>เตรียมการวางแผน</a:t>
            </a:r>
            <a:r>
              <a:rPr lang="th-TH" sz="1800" b="1" dirty="0">
                <a:solidFill>
                  <a:prstClr val="black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+การวางแผน</a:t>
            </a:r>
          </a:p>
        </p:txBody>
      </p:sp>
      <p:sp>
        <p:nvSpPr>
          <p:cNvPr id="140" name="TextBox 240">
            <a:extLst>
              <a:ext uri="{FF2B5EF4-FFF2-40B4-BE49-F238E27FC236}">
                <a16:creationId xmlns:a16="http://schemas.microsoft.com/office/drawing/2014/main" id="{56457596-DC81-4D12-A8E7-5A2A2D4DC09F}"/>
              </a:ext>
            </a:extLst>
          </p:cNvPr>
          <p:cNvSpPr txBox="1"/>
          <p:nvPr/>
        </p:nvSpPr>
        <p:spPr>
          <a:xfrm>
            <a:off x="2874933" y="4028988"/>
            <a:ext cx="1596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latinLnBrk="1">
              <a:defRPr/>
            </a:pPr>
            <a:r>
              <a:rPr lang="th-TH" sz="1800" b="1" dirty="0">
                <a:solidFill>
                  <a:prstClr val="black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นำแผนไปปฏิบัติ</a:t>
            </a:r>
          </a:p>
        </p:txBody>
      </p:sp>
      <p:sp>
        <p:nvSpPr>
          <p:cNvPr id="141" name="TextBox 241">
            <a:extLst>
              <a:ext uri="{FF2B5EF4-FFF2-40B4-BE49-F238E27FC236}">
                <a16:creationId xmlns:a16="http://schemas.microsoft.com/office/drawing/2014/main" id="{E7652DC2-DB7C-4D29-B3DF-54BC99156C6E}"/>
              </a:ext>
            </a:extLst>
          </p:cNvPr>
          <p:cNvSpPr txBox="1"/>
          <p:nvPr/>
        </p:nvSpPr>
        <p:spPr>
          <a:xfrm>
            <a:off x="5020932" y="4040886"/>
            <a:ext cx="2092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 latinLnBrk="1">
              <a:defRPr/>
            </a:pPr>
            <a:r>
              <a:rPr lang="th-TH" sz="1800" b="1" dirty="0">
                <a:solidFill>
                  <a:prstClr val="black"/>
                </a:solidFill>
                <a:latin typeface="TH Chakra Petch" panose="02000506000000020004" pitchFamily="2" charset="-34"/>
                <a:cs typeface="TH Chakra Petch" panose="02000506000000020004" pitchFamily="2" charset="-34"/>
              </a:rPr>
              <a:t>การติดตามและประเมินผล</a:t>
            </a:r>
          </a:p>
        </p:txBody>
      </p:sp>
      <p:sp>
        <p:nvSpPr>
          <p:cNvPr id="145" name="object 84">
            <a:extLst>
              <a:ext uri="{FF2B5EF4-FFF2-40B4-BE49-F238E27FC236}">
                <a16:creationId xmlns:a16="http://schemas.microsoft.com/office/drawing/2014/main" id="{C7CDEC6B-CD91-47B9-B39F-2718333F971F}"/>
              </a:ext>
            </a:extLst>
          </p:cNvPr>
          <p:cNvSpPr/>
          <p:nvPr/>
        </p:nvSpPr>
        <p:spPr>
          <a:xfrm flipH="1">
            <a:off x="5019491" y="1987648"/>
            <a:ext cx="86116" cy="2403914"/>
          </a:xfrm>
          <a:custGeom>
            <a:avLst/>
            <a:gdLst/>
            <a:ahLst/>
            <a:cxnLst/>
            <a:rect l="l" t="t" r="r" b="b"/>
            <a:pathLst>
              <a:path h="1270000">
                <a:moveTo>
                  <a:pt x="0" y="0"/>
                </a:moveTo>
                <a:lnTo>
                  <a:pt x="0" y="1270000"/>
                </a:lnTo>
              </a:path>
            </a:pathLst>
          </a:custGeom>
          <a:ln w="28956">
            <a:solidFill>
              <a:srgbClr val="FF3399"/>
            </a:solidFill>
          </a:ln>
        </p:spPr>
        <p:txBody>
          <a:bodyPr wrap="square" lIns="0" tIns="0" rIns="0" bIns="0" rtlCol="0"/>
          <a:lstStyle/>
          <a:p>
            <a:pPr defTabSz="1219170" latinLnBrk="1">
              <a:defRPr/>
            </a:pPr>
            <a:endParaRPr sz="180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146" name="กลุ่ม 145">
            <a:extLst>
              <a:ext uri="{FF2B5EF4-FFF2-40B4-BE49-F238E27FC236}">
                <a16:creationId xmlns:a16="http://schemas.microsoft.com/office/drawing/2014/main" id="{1300D659-410F-4843-9B2B-32379B72D741}"/>
              </a:ext>
            </a:extLst>
          </p:cNvPr>
          <p:cNvGrpSpPr/>
          <p:nvPr/>
        </p:nvGrpSpPr>
        <p:grpSpPr>
          <a:xfrm>
            <a:off x="4970627" y="1745317"/>
            <a:ext cx="273368" cy="258272"/>
            <a:chOff x="2145337" y="4642372"/>
            <a:chExt cx="273368" cy="258272"/>
          </a:xfrm>
        </p:grpSpPr>
        <p:sp>
          <p:nvSpPr>
            <p:cNvPr id="147" name="object 109">
              <a:extLst>
                <a:ext uri="{FF2B5EF4-FFF2-40B4-BE49-F238E27FC236}">
                  <a16:creationId xmlns:a16="http://schemas.microsoft.com/office/drawing/2014/main" id="{97CC9C07-E727-4C11-A60F-9C54EC40C3E8}"/>
                </a:ext>
              </a:extLst>
            </p:cNvPr>
            <p:cNvSpPr/>
            <p:nvPr/>
          </p:nvSpPr>
          <p:spPr>
            <a:xfrm>
              <a:off x="2145337" y="4650136"/>
              <a:ext cx="273368" cy="250508"/>
            </a:xfrm>
            <a:custGeom>
              <a:avLst/>
              <a:gdLst/>
              <a:ahLst/>
              <a:cxnLst/>
              <a:rect l="l" t="t" r="r" b="b"/>
              <a:pathLst>
                <a:path w="364489" h="334010">
                  <a:moveTo>
                    <a:pt x="234442" y="282448"/>
                  </a:moveTo>
                  <a:lnTo>
                    <a:pt x="129793" y="282448"/>
                  </a:lnTo>
                  <a:lnTo>
                    <a:pt x="182118" y="333756"/>
                  </a:lnTo>
                  <a:lnTo>
                    <a:pt x="234442" y="282448"/>
                  </a:lnTo>
                  <a:close/>
                </a:path>
                <a:path w="364489" h="334010">
                  <a:moveTo>
                    <a:pt x="310895" y="48894"/>
                  </a:moveTo>
                  <a:lnTo>
                    <a:pt x="234442" y="51307"/>
                  </a:lnTo>
                  <a:lnTo>
                    <a:pt x="53427" y="51307"/>
                  </a:lnTo>
                  <a:lnTo>
                    <a:pt x="55879" y="118999"/>
                  </a:lnTo>
                  <a:lnTo>
                    <a:pt x="0" y="166877"/>
                  </a:lnTo>
                  <a:lnTo>
                    <a:pt x="55879" y="214756"/>
                  </a:lnTo>
                  <a:lnTo>
                    <a:pt x="53340" y="284861"/>
                  </a:lnTo>
                  <a:lnTo>
                    <a:pt x="129793" y="282448"/>
                  </a:lnTo>
                  <a:lnTo>
                    <a:pt x="310808" y="282448"/>
                  </a:lnTo>
                  <a:lnTo>
                    <a:pt x="308356" y="214756"/>
                  </a:lnTo>
                  <a:lnTo>
                    <a:pt x="364236" y="166877"/>
                  </a:lnTo>
                  <a:lnTo>
                    <a:pt x="308356" y="118999"/>
                  </a:lnTo>
                  <a:lnTo>
                    <a:pt x="310808" y="51307"/>
                  </a:lnTo>
                  <a:lnTo>
                    <a:pt x="129793" y="51307"/>
                  </a:lnTo>
                  <a:lnTo>
                    <a:pt x="53340" y="48894"/>
                  </a:lnTo>
                  <a:lnTo>
                    <a:pt x="310895" y="48894"/>
                  </a:lnTo>
                  <a:close/>
                </a:path>
                <a:path w="364489" h="334010">
                  <a:moveTo>
                    <a:pt x="310808" y="282448"/>
                  </a:moveTo>
                  <a:lnTo>
                    <a:pt x="234442" y="282448"/>
                  </a:lnTo>
                  <a:lnTo>
                    <a:pt x="310895" y="284861"/>
                  </a:lnTo>
                  <a:lnTo>
                    <a:pt x="310808" y="282448"/>
                  </a:lnTo>
                  <a:close/>
                </a:path>
                <a:path w="364489" h="334010">
                  <a:moveTo>
                    <a:pt x="182118" y="0"/>
                  </a:moveTo>
                  <a:lnTo>
                    <a:pt x="129793" y="51307"/>
                  </a:lnTo>
                  <a:lnTo>
                    <a:pt x="234442" y="51307"/>
                  </a:lnTo>
                  <a:lnTo>
                    <a:pt x="182118" y="0"/>
                  </a:lnTo>
                  <a:close/>
                </a:path>
              </a:pathLst>
            </a:custGeom>
            <a:solidFill>
              <a:srgbClr val="FF0066"/>
            </a:solidFill>
          </p:spPr>
          <p:txBody>
            <a:bodyPr wrap="square" lIns="0" tIns="0" rIns="0" bIns="0" rtlCol="0"/>
            <a:lstStyle/>
            <a:p>
              <a:pPr defTabSz="1219170" latinLnBrk="1">
                <a:defRPr/>
              </a:pPr>
              <a:endParaRPr sz="18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48" name="object 110">
              <a:extLst>
                <a:ext uri="{FF2B5EF4-FFF2-40B4-BE49-F238E27FC236}">
                  <a16:creationId xmlns:a16="http://schemas.microsoft.com/office/drawing/2014/main" id="{C9F17711-6810-47BB-B3BC-4D564A0AF8C8}"/>
                </a:ext>
              </a:extLst>
            </p:cNvPr>
            <p:cNvSpPr/>
            <p:nvPr/>
          </p:nvSpPr>
          <p:spPr>
            <a:xfrm>
              <a:off x="2145337" y="4650136"/>
              <a:ext cx="273368" cy="250508"/>
            </a:xfrm>
            <a:custGeom>
              <a:avLst/>
              <a:gdLst/>
              <a:ahLst/>
              <a:cxnLst/>
              <a:rect l="l" t="t" r="r" b="b"/>
              <a:pathLst>
                <a:path w="364489" h="334010">
                  <a:moveTo>
                    <a:pt x="0" y="166877"/>
                  </a:moveTo>
                  <a:lnTo>
                    <a:pt x="55879" y="118999"/>
                  </a:lnTo>
                  <a:lnTo>
                    <a:pt x="53340" y="48894"/>
                  </a:lnTo>
                  <a:lnTo>
                    <a:pt x="129793" y="51307"/>
                  </a:lnTo>
                  <a:lnTo>
                    <a:pt x="182118" y="0"/>
                  </a:lnTo>
                  <a:lnTo>
                    <a:pt x="234442" y="51307"/>
                  </a:lnTo>
                  <a:lnTo>
                    <a:pt x="310895" y="48894"/>
                  </a:lnTo>
                  <a:lnTo>
                    <a:pt x="308356" y="118999"/>
                  </a:lnTo>
                  <a:lnTo>
                    <a:pt x="364236" y="166877"/>
                  </a:lnTo>
                  <a:lnTo>
                    <a:pt x="308356" y="214756"/>
                  </a:lnTo>
                  <a:lnTo>
                    <a:pt x="310895" y="284861"/>
                  </a:lnTo>
                  <a:lnTo>
                    <a:pt x="234442" y="282448"/>
                  </a:lnTo>
                  <a:lnTo>
                    <a:pt x="182118" y="333756"/>
                  </a:lnTo>
                  <a:lnTo>
                    <a:pt x="129793" y="282448"/>
                  </a:lnTo>
                  <a:lnTo>
                    <a:pt x="53340" y="284861"/>
                  </a:lnTo>
                  <a:lnTo>
                    <a:pt x="55879" y="214756"/>
                  </a:lnTo>
                  <a:lnTo>
                    <a:pt x="0" y="166877"/>
                  </a:lnTo>
                  <a:close/>
                </a:path>
              </a:pathLst>
            </a:custGeom>
            <a:ln w="25908">
              <a:solidFill>
                <a:srgbClr val="FF3399"/>
              </a:solidFill>
            </a:ln>
          </p:spPr>
          <p:txBody>
            <a:bodyPr wrap="square" lIns="0" tIns="0" rIns="0" bIns="0" rtlCol="0"/>
            <a:lstStyle/>
            <a:p>
              <a:pPr defTabSz="1219170" latinLnBrk="1">
                <a:defRPr/>
              </a:pPr>
              <a:endParaRPr sz="18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49" name="object 111">
              <a:extLst>
                <a:ext uri="{FF2B5EF4-FFF2-40B4-BE49-F238E27FC236}">
                  <a16:creationId xmlns:a16="http://schemas.microsoft.com/office/drawing/2014/main" id="{D1B81243-6093-45B6-9D17-941855FCBF9A}"/>
                </a:ext>
              </a:extLst>
            </p:cNvPr>
            <p:cNvSpPr txBox="1"/>
            <p:nvPr/>
          </p:nvSpPr>
          <p:spPr>
            <a:xfrm>
              <a:off x="2234016" y="4642372"/>
              <a:ext cx="94773" cy="251992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9525" defTabSz="1219170" latinLnBrk="1">
                <a:spcBef>
                  <a:spcPts val="75"/>
                </a:spcBef>
                <a:defRPr/>
              </a:pPr>
              <a:r>
                <a:rPr lang="th-TH" sz="1575" b="1" dirty="0">
                  <a:solidFill>
                    <a:srgbClr val="FFFFFF"/>
                  </a:solidFill>
                  <a:latin typeface="TH SarabunPSK"/>
                  <a:cs typeface="TH SarabunPSK"/>
                </a:rPr>
                <a:t>3</a:t>
              </a:r>
              <a:endParaRPr sz="1575" dirty="0">
                <a:solidFill>
                  <a:prstClr val="black"/>
                </a:solidFill>
                <a:latin typeface="TH SarabunPSK"/>
                <a:cs typeface="TH SarabunPSK"/>
              </a:endParaRPr>
            </a:p>
          </p:txBody>
        </p:sp>
      </p:grpSp>
      <p:sp>
        <p:nvSpPr>
          <p:cNvPr id="150" name="object 48">
            <a:extLst>
              <a:ext uri="{FF2B5EF4-FFF2-40B4-BE49-F238E27FC236}">
                <a16:creationId xmlns:a16="http://schemas.microsoft.com/office/drawing/2014/main" id="{203E331B-082F-437C-97CA-337EAC5A2AD4}"/>
              </a:ext>
            </a:extLst>
          </p:cNvPr>
          <p:cNvSpPr/>
          <p:nvPr/>
        </p:nvSpPr>
        <p:spPr>
          <a:xfrm>
            <a:off x="6606205" y="2843925"/>
            <a:ext cx="45719" cy="1506664"/>
          </a:xfrm>
          <a:custGeom>
            <a:avLst/>
            <a:gdLst/>
            <a:ahLst/>
            <a:cxnLst/>
            <a:rect l="l" t="t" r="r" b="b"/>
            <a:pathLst>
              <a:path h="628650">
                <a:moveTo>
                  <a:pt x="0" y="0"/>
                </a:moveTo>
                <a:lnTo>
                  <a:pt x="0" y="628649"/>
                </a:lnTo>
              </a:path>
            </a:pathLst>
          </a:custGeom>
          <a:ln w="28956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pPr defTabSz="1219170" latinLnBrk="1">
              <a:defRPr/>
            </a:pPr>
            <a:endParaRPr sz="1800">
              <a:solidFill>
                <a:prstClr val="black"/>
              </a:solidFill>
              <a:latin typeface="Arial"/>
            </a:endParaRPr>
          </a:p>
        </p:txBody>
      </p:sp>
      <p:grpSp>
        <p:nvGrpSpPr>
          <p:cNvPr id="151" name="กลุ่ม 150">
            <a:extLst>
              <a:ext uri="{FF2B5EF4-FFF2-40B4-BE49-F238E27FC236}">
                <a16:creationId xmlns:a16="http://schemas.microsoft.com/office/drawing/2014/main" id="{F583F098-7A5C-4ACB-AB77-EAD28554E54A}"/>
              </a:ext>
            </a:extLst>
          </p:cNvPr>
          <p:cNvGrpSpPr/>
          <p:nvPr/>
        </p:nvGrpSpPr>
        <p:grpSpPr>
          <a:xfrm>
            <a:off x="6470022" y="2622442"/>
            <a:ext cx="281464" cy="251992"/>
            <a:chOff x="3920368" y="1695394"/>
            <a:chExt cx="281464" cy="251992"/>
          </a:xfrm>
        </p:grpSpPr>
        <p:sp>
          <p:nvSpPr>
            <p:cNvPr id="152" name="object 96">
              <a:extLst>
                <a:ext uri="{FF2B5EF4-FFF2-40B4-BE49-F238E27FC236}">
                  <a16:creationId xmlns:a16="http://schemas.microsoft.com/office/drawing/2014/main" id="{D67B1F9A-82C2-4646-B666-2F9CA05BE0A5}"/>
                </a:ext>
              </a:extLst>
            </p:cNvPr>
            <p:cNvSpPr/>
            <p:nvPr/>
          </p:nvSpPr>
          <p:spPr>
            <a:xfrm>
              <a:off x="3920368" y="1695394"/>
              <a:ext cx="281464" cy="232410"/>
            </a:xfrm>
            <a:custGeom>
              <a:avLst/>
              <a:gdLst/>
              <a:ahLst/>
              <a:cxnLst/>
              <a:rect l="l" t="t" r="r" b="b"/>
              <a:pathLst>
                <a:path w="375285" h="309880">
                  <a:moveTo>
                    <a:pt x="241300" y="261874"/>
                  </a:moveTo>
                  <a:lnTo>
                    <a:pt x="133604" y="261874"/>
                  </a:lnTo>
                  <a:lnTo>
                    <a:pt x="187452" y="309372"/>
                  </a:lnTo>
                  <a:lnTo>
                    <a:pt x="241300" y="261874"/>
                  </a:lnTo>
                  <a:close/>
                </a:path>
                <a:path w="375285" h="309880">
                  <a:moveTo>
                    <a:pt x="320040" y="45338"/>
                  </a:moveTo>
                  <a:lnTo>
                    <a:pt x="241300" y="47498"/>
                  </a:lnTo>
                  <a:lnTo>
                    <a:pt x="54952" y="47498"/>
                  </a:lnTo>
                  <a:lnTo>
                    <a:pt x="57531" y="110236"/>
                  </a:lnTo>
                  <a:lnTo>
                    <a:pt x="0" y="154686"/>
                  </a:lnTo>
                  <a:lnTo>
                    <a:pt x="57531" y="199136"/>
                  </a:lnTo>
                  <a:lnTo>
                    <a:pt x="54864" y="264032"/>
                  </a:lnTo>
                  <a:lnTo>
                    <a:pt x="133604" y="261874"/>
                  </a:lnTo>
                  <a:lnTo>
                    <a:pt x="319951" y="261874"/>
                  </a:lnTo>
                  <a:lnTo>
                    <a:pt x="317373" y="199136"/>
                  </a:lnTo>
                  <a:lnTo>
                    <a:pt x="374904" y="154686"/>
                  </a:lnTo>
                  <a:lnTo>
                    <a:pt x="317373" y="110236"/>
                  </a:lnTo>
                  <a:lnTo>
                    <a:pt x="319951" y="47498"/>
                  </a:lnTo>
                  <a:lnTo>
                    <a:pt x="133604" y="47498"/>
                  </a:lnTo>
                  <a:lnTo>
                    <a:pt x="54864" y="45338"/>
                  </a:lnTo>
                  <a:lnTo>
                    <a:pt x="320040" y="45338"/>
                  </a:lnTo>
                  <a:close/>
                </a:path>
                <a:path w="375285" h="309880">
                  <a:moveTo>
                    <a:pt x="319951" y="261874"/>
                  </a:moveTo>
                  <a:lnTo>
                    <a:pt x="241300" y="261874"/>
                  </a:lnTo>
                  <a:lnTo>
                    <a:pt x="320040" y="264032"/>
                  </a:lnTo>
                  <a:lnTo>
                    <a:pt x="319951" y="261874"/>
                  </a:lnTo>
                  <a:close/>
                </a:path>
                <a:path w="375285" h="309880">
                  <a:moveTo>
                    <a:pt x="187452" y="0"/>
                  </a:moveTo>
                  <a:lnTo>
                    <a:pt x="133604" y="47498"/>
                  </a:lnTo>
                  <a:lnTo>
                    <a:pt x="241300" y="47498"/>
                  </a:lnTo>
                  <a:lnTo>
                    <a:pt x="187452" y="0"/>
                  </a:lnTo>
                  <a:close/>
                </a:path>
              </a:pathLst>
            </a:custGeom>
            <a:solidFill>
              <a:srgbClr val="943735"/>
            </a:solidFill>
          </p:spPr>
          <p:txBody>
            <a:bodyPr wrap="square" lIns="0" tIns="0" rIns="0" bIns="0" rtlCol="0"/>
            <a:lstStyle/>
            <a:p>
              <a:pPr defTabSz="1219170" latinLnBrk="1">
                <a:defRPr/>
              </a:pPr>
              <a:endParaRPr sz="18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53" name="object 97">
              <a:extLst>
                <a:ext uri="{FF2B5EF4-FFF2-40B4-BE49-F238E27FC236}">
                  <a16:creationId xmlns:a16="http://schemas.microsoft.com/office/drawing/2014/main" id="{EFD8BD02-B7BD-4259-899C-8F58319930A9}"/>
                </a:ext>
              </a:extLst>
            </p:cNvPr>
            <p:cNvSpPr/>
            <p:nvPr/>
          </p:nvSpPr>
          <p:spPr>
            <a:xfrm>
              <a:off x="3920368" y="1695394"/>
              <a:ext cx="281464" cy="232410"/>
            </a:xfrm>
            <a:custGeom>
              <a:avLst/>
              <a:gdLst/>
              <a:ahLst/>
              <a:cxnLst/>
              <a:rect l="l" t="t" r="r" b="b"/>
              <a:pathLst>
                <a:path w="375285" h="309880">
                  <a:moveTo>
                    <a:pt x="0" y="154686"/>
                  </a:moveTo>
                  <a:lnTo>
                    <a:pt x="57531" y="110236"/>
                  </a:lnTo>
                  <a:lnTo>
                    <a:pt x="54864" y="45338"/>
                  </a:lnTo>
                  <a:lnTo>
                    <a:pt x="133604" y="47498"/>
                  </a:lnTo>
                  <a:lnTo>
                    <a:pt x="187452" y="0"/>
                  </a:lnTo>
                  <a:lnTo>
                    <a:pt x="241300" y="47498"/>
                  </a:lnTo>
                  <a:lnTo>
                    <a:pt x="320040" y="45338"/>
                  </a:lnTo>
                  <a:lnTo>
                    <a:pt x="317373" y="110236"/>
                  </a:lnTo>
                  <a:lnTo>
                    <a:pt x="374904" y="154686"/>
                  </a:lnTo>
                  <a:lnTo>
                    <a:pt x="317373" y="199136"/>
                  </a:lnTo>
                  <a:lnTo>
                    <a:pt x="320040" y="264032"/>
                  </a:lnTo>
                  <a:lnTo>
                    <a:pt x="241300" y="261874"/>
                  </a:lnTo>
                  <a:lnTo>
                    <a:pt x="187452" y="309372"/>
                  </a:lnTo>
                  <a:lnTo>
                    <a:pt x="133604" y="261874"/>
                  </a:lnTo>
                  <a:lnTo>
                    <a:pt x="54864" y="264032"/>
                  </a:lnTo>
                  <a:lnTo>
                    <a:pt x="57531" y="199136"/>
                  </a:lnTo>
                  <a:lnTo>
                    <a:pt x="0" y="154686"/>
                  </a:lnTo>
                  <a:close/>
                </a:path>
              </a:pathLst>
            </a:custGeom>
            <a:solidFill>
              <a:srgbClr val="00B050"/>
            </a:solidFill>
            <a:ln w="25908"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pPr defTabSz="1219170" latinLnBrk="1">
                <a:defRPr/>
              </a:pPr>
              <a:endParaRPr sz="1800">
                <a:solidFill>
                  <a:prstClr val="black"/>
                </a:solidFill>
                <a:latin typeface="Arial"/>
              </a:endParaRPr>
            </a:p>
          </p:txBody>
        </p:sp>
        <p:sp>
          <p:nvSpPr>
            <p:cNvPr id="154" name="object 98">
              <a:extLst>
                <a:ext uri="{FF2B5EF4-FFF2-40B4-BE49-F238E27FC236}">
                  <a16:creationId xmlns:a16="http://schemas.microsoft.com/office/drawing/2014/main" id="{C504B79D-F627-44C2-B8AD-3CCF7EB9E4B4}"/>
                </a:ext>
              </a:extLst>
            </p:cNvPr>
            <p:cNvSpPr txBox="1"/>
            <p:nvPr/>
          </p:nvSpPr>
          <p:spPr>
            <a:xfrm>
              <a:off x="3979115" y="1695394"/>
              <a:ext cx="188213" cy="251992"/>
            </a:xfrm>
            <a:prstGeom prst="rect">
              <a:avLst/>
            </a:prstGeom>
          </p:spPr>
          <p:txBody>
            <a:bodyPr vert="horz" wrap="square" lIns="0" tIns="9525" rIns="0" bIns="0" rtlCol="0">
              <a:spAutoFit/>
            </a:bodyPr>
            <a:lstStyle/>
            <a:p>
              <a:pPr marL="9525" algn="ctr" defTabSz="1219170" latinLnBrk="1">
                <a:spcBef>
                  <a:spcPts val="75"/>
                </a:spcBef>
                <a:defRPr/>
              </a:pPr>
              <a:r>
                <a:rPr lang="th-TH" sz="1575" dirty="0">
                  <a:solidFill>
                    <a:prstClr val="white"/>
                  </a:solidFill>
                  <a:latin typeface="TH SarabunPSK"/>
                  <a:cs typeface="TH SarabunPSK"/>
                </a:rPr>
                <a:t>4</a:t>
              </a:r>
              <a:endParaRPr sz="1575" dirty="0">
                <a:solidFill>
                  <a:prstClr val="white"/>
                </a:solidFill>
                <a:latin typeface="TH SarabunPSK"/>
                <a:cs typeface="TH SarabunPSK"/>
              </a:endParaRPr>
            </a:p>
          </p:txBody>
        </p:sp>
      </p:grpSp>
      <p:sp>
        <p:nvSpPr>
          <p:cNvPr id="155" name="object 100">
            <a:extLst>
              <a:ext uri="{FF2B5EF4-FFF2-40B4-BE49-F238E27FC236}">
                <a16:creationId xmlns:a16="http://schemas.microsoft.com/office/drawing/2014/main" id="{853F5B51-6C20-4856-87DF-66AA045C17A3}"/>
              </a:ext>
            </a:extLst>
          </p:cNvPr>
          <p:cNvSpPr txBox="1"/>
          <p:nvPr/>
        </p:nvSpPr>
        <p:spPr>
          <a:xfrm>
            <a:off x="6033278" y="1876974"/>
            <a:ext cx="1111684" cy="655468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3810" algn="ctr" defTabSz="1219170" latinLnBrk="1">
              <a:spcBef>
                <a:spcPts val="71"/>
              </a:spcBef>
              <a:defRPr/>
            </a:pPr>
            <a:r>
              <a:rPr lang="th-TH" sz="1400" dirty="0">
                <a:solidFill>
                  <a:srgbClr val="00B050"/>
                </a:solidFill>
                <a:latin typeface="TH SarabunPSK"/>
                <a:cs typeface="TH SarabunPSK"/>
              </a:rPr>
              <a:t>ติดตามรายงานผลการดำเนินการตามแผน</a:t>
            </a:r>
            <a:br>
              <a:rPr lang="th-TH" sz="1400" dirty="0">
                <a:solidFill>
                  <a:srgbClr val="00B050"/>
                </a:solidFill>
                <a:latin typeface="TH SarabunPSK"/>
                <a:cs typeface="TH SarabunPSK"/>
              </a:rPr>
            </a:br>
            <a:r>
              <a:rPr lang="th-TH" sz="1400" dirty="0">
                <a:solidFill>
                  <a:srgbClr val="00B050"/>
                </a:solidFill>
                <a:latin typeface="TH SarabunPSK"/>
                <a:cs typeface="TH SarabunPSK"/>
              </a:rPr>
              <a:t>รอบ 9 เดือน</a:t>
            </a:r>
          </a:p>
        </p:txBody>
      </p:sp>
      <p:sp>
        <p:nvSpPr>
          <p:cNvPr id="156" name="object 52">
            <a:extLst>
              <a:ext uri="{FF2B5EF4-FFF2-40B4-BE49-F238E27FC236}">
                <a16:creationId xmlns:a16="http://schemas.microsoft.com/office/drawing/2014/main" id="{C949AA36-C4E2-45E4-B45F-BF019EF251D5}"/>
              </a:ext>
            </a:extLst>
          </p:cNvPr>
          <p:cNvSpPr txBox="1"/>
          <p:nvPr/>
        </p:nvSpPr>
        <p:spPr>
          <a:xfrm>
            <a:off x="3282230" y="3251402"/>
            <a:ext cx="1260350" cy="440505"/>
          </a:xfrm>
          <a:prstGeom prst="rect">
            <a:avLst/>
          </a:prstGeom>
          <a:solidFill>
            <a:srgbClr val="A5A5A5">
              <a:lumMod val="20000"/>
              <a:lumOff val="80000"/>
            </a:srgbClr>
          </a:solidFill>
        </p:spPr>
        <p:txBody>
          <a:bodyPr vert="horz" wrap="square" lIns="0" tIns="9525" rIns="0" bIns="0" rtlCol="0">
            <a:spAutoFit/>
          </a:bodyPr>
          <a:lstStyle/>
          <a:p>
            <a:pPr marL="9525" marR="0" lvl="0" indent="0" algn="ctr" defTabSz="1219170" eaLnBrk="1" fontAlgn="auto" latinLnBrk="1" hangingPunct="1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  <a:sym typeface="Wingdings" panose="05000000000000000000" pitchFamily="2" charset="2"/>
              </a:rPr>
              <a:t></a:t>
            </a:r>
            <a:r>
              <a:rPr kumimoji="0" lang="th-TH" sz="1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H SarabunPSK" panose="020B0500040200020003" pitchFamily="34" charset="-34"/>
                <a:cs typeface="TH SarabunPSK" panose="020B0500040200020003" pitchFamily="34" charset="-34"/>
              </a:rPr>
              <a:t>พิจารณาโครงการ/กิจกรรม/งบประมาณ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cxnSp>
        <p:nvCxnSpPr>
          <p:cNvPr id="10" name="ตัวเชื่อมต่อตรง 9">
            <a:extLst>
              <a:ext uri="{FF2B5EF4-FFF2-40B4-BE49-F238E27FC236}">
                <a16:creationId xmlns:a16="http://schemas.microsoft.com/office/drawing/2014/main" id="{BDFFCE98-A2DF-44FC-A7C6-4B1A058027D6}"/>
              </a:ext>
            </a:extLst>
          </p:cNvPr>
          <p:cNvCxnSpPr/>
          <p:nvPr/>
        </p:nvCxnSpPr>
        <p:spPr>
          <a:xfrm>
            <a:off x="4140160" y="4666540"/>
            <a:ext cx="0" cy="82938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object 65">
            <a:extLst>
              <a:ext uri="{FF2B5EF4-FFF2-40B4-BE49-F238E27FC236}">
                <a16:creationId xmlns:a16="http://schemas.microsoft.com/office/drawing/2014/main" id="{418AAB56-A1DE-41AF-93F2-A66E94E4AD0F}"/>
              </a:ext>
            </a:extLst>
          </p:cNvPr>
          <p:cNvSpPr/>
          <p:nvPr/>
        </p:nvSpPr>
        <p:spPr>
          <a:xfrm>
            <a:off x="3942563" y="5474737"/>
            <a:ext cx="431006" cy="307657"/>
          </a:xfrm>
          <a:custGeom>
            <a:avLst/>
            <a:gdLst/>
            <a:ahLst/>
            <a:cxnLst/>
            <a:rect l="l" t="t" r="r" b="b"/>
            <a:pathLst>
              <a:path w="574675" h="410210">
                <a:moveTo>
                  <a:pt x="369697" y="346963"/>
                </a:moveTo>
                <a:lnTo>
                  <a:pt x="204850" y="346963"/>
                </a:lnTo>
                <a:lnTo>
                  <a:pt x="287274" y="409956"/>
                </a:lnTo>
                <a:lnTo>
                  <a:pt x="369697" y="346963"/>
                </a:lnTo>
                <a:close/>
              </a:path>
              <a:path w="574675" h="410210">
                <a:moveTo>
                  <a:pt x="84200" y="60071"/>
                </a:moveTo>
                <a:lnTo>
                  <a:pt x="88265" y="146176"/>
                </a:lnTo>
                <a:lnTo>
                  <a:pt x="0" y="204977"/>
                </a:lnTo>
                <a:lnTo>
                  <a:pt x="88265" y="263778"/>
                </a:lnTo>
                <a:lnTo>
                  <a:pt x="84200" y="349885"/>
                </a:lnTo>
                <a:lnTo>
                  <a:pt x="204850" y="346963"/>
                </a:lnTo>
                <a:lnTo>
                  <a:pt x="490209" y="346963"/>
                </a:lnTo>
                <a:lnTo>
                  <a:pt x="486282" y="263778"/>
                </a:lnTo>
                <a:lnTo>
                  <a:pt x="574548" y="204977"/>
                </a:lnTo>
                <a:lnTo>
                  <a:pt x="486282" y="146176"/>
                </a:lnTo>
                <a:lnTo>
                  <a:pt x="490209" y="62991"/>
                </a:lnTo>
                <a:lnTo>
                  <a:pt x="204850" y="62991"/>
                </a:lnTo>
                <a:lnTo>
                  <a:pt x="84200" y="60071"/>
                </a:lnTo>
                <a:close/>
              </a:path>
              <a:path w="574675" h="410210">
                <a:moveTo>
                  <a:pt x="490209" y="346963"/>
                </a:moveTo>
                <a:lnTo>
                  <a:pt x="369697" y="346963"/>
                </a:lnTo>
                <a:lnTo>
                  <a:pt x="490347" y="349885"/>
                </a:lnTo>
                <a:lnTo>
                  <a:pt x="490209" y="346963"/>
                </a:lnTo>
                <a:close/>
              </a:path>
              <a:path w="574675" h="410210">
                <a:moveTo>
                  <a:pt x="287274" y="0"/>
                </a:moveTo>
                <a:lnTo>
                  <a:pt x="204850" y="62991"/>
                </a:lnTo>
                <a:lnTo>
                  <a:pt x="369697" y="62991"/>
                </a:lnTo>
                <a:lnTo>
                  <a:pt x="287274" y="0"/>
                </a:lnTo>
                <a:close/>
              </a:path>
              <a:path w="574675" h="410210">
                <a:moveTo>
                  <a:pt x="490347" y="60071"/>
                </a:moveTo>
                <a:lnTo>
                  <a:pt x="369697" y="62991"/>
                </a:lnTo>
                <a:lnTo>
                  <a:pt x="490209" y="62991"/>
                </a:lnTo>
                <a:lnTo>
                  <a:pt x="490347" y="60071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defTabSz="1219170" latinLnBrk="1">
              <a:defRPr/>
            </a:pPr>
            <a:endParaRPr sz="1800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60" name="object 52">
            <a:extLst>
              <a:ext uri="{FF2B5EF4-FFF2-40B4-BE49-F238E27FC236}">
                <a16:creationId xmlns:a16="http://schemas.microsoft.com/office/drawing/2014/main" id="{8A245B21-B8C6-4D02-A104-AB28C91BDF03}"/>
              </a:ext>
            </a:extLst>
          </p:cNvPr>
          <p:cNvSpPr txBox="1"/>
          <p:nvPr/>
        </p:nvSpPr>
        <p:spPr>
          <a:xfrm>
            <a:off x="3343202" y="5855289"/>
            <a:ext cx="1716104" cy="44050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9525" rIns="0" bIns="0" rtlCol="0">
            <a:spAutoFit/>
          </a:bodyPr>
          <a:lstStyle/>
          <a:p>
            <a:pPr marL="9525" algn="ctr" defTabSz="1219170" latinLnBrk="1">
              <a:spcBef>
                <a:spcPts val="75"/>
              </a:spcBef>
              <a:defRPr/>
            </a:pPr>
            <a:r>
              <a:rPr lang="th-TH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พิจารณาทบทวนประเด็นยุทธศาสตร์/ตัวชี้วัด/เป้าประสงค์</a:t>
            </a:r>
            <a:endParaRPr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11012582-3631-4897-B02C-A4C50CDE6406}"/>
              </a:ext>
            </a:extLst>
          </p:cNvPr>
          <p:cNvSpPr txBox="1"/>
          <p:nvPr/>
        </p:nvSpPr>
        <p:spPr>
          <a:xfrm>
            <a:off x="4018620" y="5468884"/>
            <a:ext cx="2966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96231731-F8F0-4441-BB29-19294128D8BE}"/>
              </a:ext>
            </a:extLst>
          </p:cNvPr>
          <p:cNvSpPr txBox="1"/>
          <p:nvPr/>
        </p:nvSpPr>
        <p:spPr>
          <a:xfrm>
            <a:off x="8121035" y="402186"/>
            <a:ext cx="922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(หน้า 9)</a:t>
            </a:r>
          </a:p>
        </p:txBody>
      </p:sp>
    </p:spTree>
    <p:extLst>
      <p:ext uri="{BB962C8B-B14F-4D97-AF65-F5344CB8AC3E}">
        <p14:creationId xmlns:p14="http://schemas.microsoft.com/office/powerpoint/2010/main" val="1071878368"/>
      </p:ext>
    </p:extLst>
  </p:cSld>
  <p:clrMapOvr>
    <a:masterClrMapping/>
  </p:clrMapOvr>
  <p:transition spd="slow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E867125A-2316-4406-8A6E-5280F89DF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D9A03-9CAE-4DEF-A956-53C005770E55}" type="slidenum">
              <a:rPr lang="th-TH" smtClean="0"/>
              <a:t>5</a:t>
            </a:fld>
            <a:endParaRPr lang="th-TH"/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8D41152D-156E-44F2-BEAC-60BFF330A1DA}"/>
              </a:ext>
            </a:extLst>
          </p:cNvPr>
          <p:cNvSpPr txBox="1"/>
          <p:nvPr/>
        </p:nvSpPr>
        <p:spPr>
          <a:xfrm>
            <a:off x="386898" y="183117"/>
            <a:ext cx="8294523" cy="43088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2438" indent="-452438"/>
            <a:r>
              <a:rPr lang="th-TH" sz="22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1.4  กรอบการพัฒนามหาวิทยาลัยราชภัฏสกลนคร พ.ศ. 2564 – 2566 ตามแนวนโยบายสภามหาวิทยาลัย 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FA263F46-FFA4-4A1B-8C4A-A86B3795F5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08" b="1"/>
          <a:stretch/>
        </p:blipFill>
        <p:spPr>
          <a:xfrm>
            <a:off x="2749813" y="620059"/>
            <a:ext cx="5409180" cy="1964093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45EF6C1F-8B1C-482B-BE9C-9E45CAF23C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9813" y="2584152"/>
            <a:ext cx="5411474" cy="3837781"/>
          </a:xfrm>
          <a:prstGeom prst="rect">
            <a:avLst/>
          </a:prstGeom>
        </p:spPr>
      </p:pic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26D90754-16D8-4C61-8519-D82F4CB6B146}"/>
              </a:ext>
            </a:extLst>
          </p:cNvPr>
          <p:cNvSpPr/>
          <p:nvPr/>
        </p:nvSpPr>
        <p:spPr>
          <a:xfrm>
            <a:off x="221295" y="725539"/>
            <a:ext cx="2478577" cy="285237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CD95AF7D-475A-4051-AD3B-AC9E12139A4A}"/>
              </a:ext>
            </a:extLst>
          </p:cNvPr>
          <p:cNvSpPr txBox="1"/>
          <p:nvPr/>
        </p:nvSpPr>
        <p:spPr>
          <a:xfrm>
            <a:off x="266244" y="725539"/>
            <a:ext cx="238867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600" b="1" dirty="0">
                <a:effectLst/>
                <a:ea typeface="Cordia New" panose="020B0304020202020204" pitchFamily="34" charset="-34"/>
                <a:cs typeface="TH SarabunIT๙" panose="020B0500040200020003" pitchFamily="34" charset="-34"/>
              </a:rPr>
              <a:t>                  สรุปเรื่อง </a:t>
            </a:r>
          </a:p>
          <a:p>
            <a:r>
              <a:rPr lang="th-TH" sz="1600" dirty="0">
                <a:effectLst/>
                <a:ea typeface="Cordia New" panose="020B0304020202020204" pitchFamily="34" charset="-34"/>
                <a:cs typeface="TH SarabunIT๙" panose="020B0500040200020003" pitchFamily="34" charset="-34"/>
              </a:rPr>
              <a:t>   ในการทบทวนแผนยุทธศาสตร์สำนักงานอธิการบดี นั้น </a:t>
            </a:r>
            <a:br>
              <a:rPr lang="th-TH" sz="1600" dirty="0">
                <a:effectLst/>
                <a:ea typeface="Cordia New" panose="020B0304020202020204" pitchFamily="34" charset="-34"/>
                <a:cs typeface="TH SarabunIT๙" panose="020B0500040200020003" pitchFamily="34" charset="-34"/>
              </a:rPr>
            </a:br>
            <a:r>
              <a:rPr lang="th-TH" sz="1600" dirty="0">
                <a:effectLst/>
                <a:ea typeface="Cordia New" panose="020B0304020202020204" pitchFamily="34" charset="-34"/>
                <a:cs typeface="TH SarabunIT๙" panose="020B0500040200020003" pitchFamily="34" charset="-34"/>
              </a:rPr>
              <a:t>ได้นำกรอบพัฒนามหาวิทยาลัยราชภัฏสกลนคร พ.ศ. 2564 – 2566</a:t>
            </a:r>
            <a:br>
              <a:rPr lang="th-TH" sz="1600" dirty="0">
                <a:effectLst/>
                <a:ea typeface="Cordia New" panose="020B0304020202020204" pitchFamily="34" charset="-34"/>
                <a:cs typeface="TH SarabunIT๙" panose="020B0500040200020003" pitchFamily="34" charset="-34"/>
              </a:rPr>
            </a:br>
            <a:r>
              <a:rPr lang="th-TH" sz="1600" dirty="0">
                <a:effectLst/>
                <a:ea typeface="Cordia New" panose="020B0304020202020204" pitchFamily="34" charset="-34"/>
                <a:cs typeface="TH SarabunIT๙" panose="020B0500040200020003" pitchFamily="34" charset="-34"/>
              </a:rPr>
              <a:t>ตามแนวนโยบายของสภามหาวิทยาลัย </a:t>
            </a:r>
          </a:p>
          <a:p>
            <a:r>
              <a:rPr lang="th-TH" sz="1600" dirty="0">
                <a:effectLst/>
                <a:ea typeface="Cordia New" panose="020B0304020202020204" pitchFamily="34" charset="-34"/>
                <a:cs typeface="TH SarabunIT๙" panose="020B0500040200020003" pitchFamily="34" charset="-34"/>
              </a:rPr>
              <a:t>ในส่วนของงานด้านบริหารจัดการ 8 ข้อ ที่สอดคล้องกับภารกิจของสำนักงานอธิการบดี มาพิจารณาประกอบการทบทวนแผนยุทธศาสตร์สำนักงาอธิการบดี ดังนี้</a:t>
            </a:r>
            <a:endParaRPr lang="th-TH" sz="2400" dirty="0"/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EFC56D4C-3B83-4670-9F09-BBF14B8133D6}"/>
              </a:ext>
            </a:extLst>
          </p:cNvPr>
          <p:cNvSpPr txBox="1"/>
          <p:nvPr/>
        </p:nvSpPr>
        <p:spPr>
          <a:xfrm>
            <a:off x="7974956" y="572960"/>
            <a:ext cx="10033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(หน้า 10)</a:t>
            </a:r>
          </a:p>
        </p:txBody>
      </p:sp>
    </p:spTree>
    <p:extLst>
      <p:ext uri="{BB962C8B-B14F-4D97-AF65-F5344CB8AC3E}">
        <p14:creationId xmlns:p14="http://schemas.microsoft.com/office/powerpoint/2010/main" val="11487335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E867125A-2316-4406-8A6E-5280F89DF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D9A03-9CAE-4DEF-A956-53C005770E55}" type="slidenum">
              <a:rPr lang="th-TH" smtClean="0"/>
              <a:t>6</a:t>
            </a:fld>
            <a:endParaRPr lang="th-TH"/>
          </a:p>
        </p:txBody>
      </p:sp>
      <p:sp>
        <p:nvSpPr>
          <p:cNvPr id="9" name="กล่องข้อความ 8">
            <a:extLst>
              <a:ext uri="{FF2B5EF4-FFF2-40B4-BE49-F238E27FC236}">
                <a16:creationId xmlns:a16="http://schemas.microsoft.com/office/drawing/2014/main" id="{8D41152D-156E-44F2-BEAC-60BFF330A1DA}"/>
              </a:ext>
            </a:extLst>
          </p:cNvPr>
          <p:cNvSpPr txBox="1"/>
          <p:nvPr/>
        </p:nvSpPr>
        <p:spPr>
          <a:xfrm>
            <a:off x="217299" y="664120"/>
            <a:ext cx="8548037" cy="433349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0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1.5  </a:t>
            </a:r>
            <a:r>
              <a:rPr lang="th-TH" sz="2000" b="1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แนวทาง</a:t>
            </a:r>
            <a:r>
              <a:rPr lang="th-TH" sz="20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การจัดทำแผนยุทธศาสตร์สำนักงานอธิการบดี ระยะ 5 ปี (พ.ศ. 2565 – 2569)</a:t>
            </a:r>
            <a:br>
              <a:rPr lang="th-TH" sz="20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18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       </a:t>
            </a:r>
            <a:r>
              <a:rPr lang="th-TH" sz="18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ด้วยสำนักงานอธิการบดี จัดทำแนวทางการจัดทำแผนยุทธศาสตร์สำนักงานอธิการบดี ระยะ 5 ปี (พ.ศ. 2565 – 2569)</a:t>
            </a:r>
            <a:r>
              <a:rPr lang="th-TH" sz="18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  <a:r>
              <a:rPr lang="th-TH" sz="18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เพื่อการดำเนินงานจัดทำแผนยุทธศาสตร์สำนักงานอธิการบดี ระยะ 5 ปี (พ.ศ. 2565 – 2569)</a:t>
            </a:r>
            <a:r>
              <a:rPr lang="th-TH" sz="1800" dirty="0"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สอดคล้องกับแผนยุทธศาสตร์มหาวิทยาลัย และ</a:t>
            </a:r>
            <a:r>
              <a:rPr lang="th-TH" sz="18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เป็นไปอย่างมีประสิทธิภาพ และบรรลุเป้าหมาย </a:t>
            </a:r>
          </a:p>
          <a:p>
            <a:pPr marL="228600">
              <a:lnSpc>
                <a:spcPct val="115000"/>
              </a:lnSpc>
            </a:pPr>
            <a:r>
              <a:rPr lang="th-TH" sz="18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ซึ่งในปีงบประมาณ พ.ศ. 2565 นั้นโครงการร่วมประกอบการดำเนินโครงการยุทธศาสตร์มหาวิทยาลัยราชภัฏเพื่อการพัฒนาท้องถิ่น </a:t>
            </a:r>
            <a:br>
              <a:rPr lang="th-TH" sz="18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18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ประกอบด้วย 6 โครงการหลัก ดังนี้</a:t>
            </a:r>
            <a:endParaRPr lang="en-US" sz="1800" dirty="0">
              <a:effectLst/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marL="630555">
              <a:lnSpc>
                <a:spcPct val="115000"/>
              </a:lnSpc>
            </a:pPr>
            <a:r>
              <a:rPr lang="th-TH" sz="18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1. โครงการพัฒนาคุณภาพชีวิต และยกระดับรายได้ให้กับคนในชุมชนฐานราก (รวมผู้สูงอายุ ผู้ดูแลผู้สูงอายุ </a:t>
            </a:r>
            <a:br>
              <a:rPr lang="th-TH" sz="18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18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และเตรียมพร้อมสู่วัยเกษียณ) </a:t>
            </a:r>
            <a:endParaRPr lang="en-US" sz="1800" dirty="0">
              <a:effectLst/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marL="630555">
              <a:lnSpc>
                <a:spcPct val="115000"/>
              </a:lnSpc>
            </a:pPr>
            <a:r>
              <a:rPr lang="th-TH" sz="18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2. โครงการยกระดับมาตรฐานผลิตภัณฑ์ชุมชนสู่ </a:t>
            </a:r>
            <a:r>
              <a:rPr lang="en-US" sz="18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University as a Market place</a:t>
            </a:r>
          </a:p>
          <a:p>
            <a:pPr marL="630555">
              <a:lnSpc>
                <a:spcPct val="115000"/>
              </a:lnSpc>
            </a:pPr>
            <a:r>
              <a:rPr lang="en-US" sz="18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3.</a:t>
            </a:r>
            <a:r>
              <a:rPr lang="th-TH" sz="18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โครงการยกระดับการจัดการเรียนรู้ โรงเรียนเครือข่ายขนาดเล็ก (รวมสื่อวิดีทัศน์เพื่อส่งเสริมการจัดการเรียนรู้ตลอดชีวิต)</a:t>
            </a:r>
            <a:endParaRPr lang="en-US" sz="1800" dirty="0">
              <a:effectLst/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marL="630555">
              <a:lnSpc>
                <a:spcPct val="115000"/>
              </a:lnSpc>
            </a:pPr>
            <a:r>
              <a:rPr lang="th-TH" sz="18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4.โครงการยกระดับมาตรฐานสมรรถนะบัณฑิตครูสู่ความเป็นเลิศยุทธศาสตร์ที่ 3 การยกระดับคุณภาพการศึกษา</a:t>
            </a:r>
            <a:endParaRPr lang="en-US" sz="1800" dirty="0">
              <a:effectLst/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marL="630555">
              <a:lnSpc>
                <a:spcPct val="115000"/>
              </a:lnSpc>
            </a:pPr>
            <a:r>
              <a:rPr lang="th-TH" sz="18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5.โครงการการขับเคลื่อนและขยายผลวิศวกรสังคม</a:t>
            </a:r>
            <a:endParaRPr lang="en-US" sz="1800" dirty="0">
              <a:effectLst/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r>
              <a:rPr lang="th-TH" sz="18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     6.  โครงการพัฒนาสมรรถนะภาษาอังกฤษในศตวรรษที่ 21</a:t>
            </a:r>
            <a:br>
              <a:rPr lang="th-TH" sz="18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18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(ตามเอกสารประกอบระเบียบวาระที่ 1.5) </a:t>
            </a:r>
            <a:r>
              <a:rPr lang="th-TH" sz="1800" b="1" dirty="0">
                <a:solidFill>
                  <a:srgbClr val="FF0000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หน้า 11</a:t>
            </a:r>
          </a:p>
        </p:txBody>
      </p:sp>
      <p:sp>
        <p:nvSpPr>
          <p:cNvPr id="10" name="มนมุมสี่เหลี่ยมด้านทแยงมุม 12">
            <a:extLst>
              <a:ext uri="{FF2B5EF4-FFF2-40B4-BE49-F238E27FC236}">
                <a16:creationId xmlns:a16="http://schemas.microsoft.com/office/drawing/2014/main" id="{1C0C34A9-438E-4A25-9489-78A499E5C0E2}"/>
              </a:ext>
            </a:extLst>
          </p:cNvPr>
          <p:cNvSpPr/>
          <p:nvPr/>
        </p:nvSpPr>
        <p:spPr>
          <a:xfrm>
            <a:off x="62753" y="45197"/>
            <a:ext cx="9144000" cy="582906"/>
          </a:xfrm>
          <a:prstGeom prst="round2DiagRect">
            <a:avLst/>
          </a:prstGeom>
          <a:solidFill>
            <a:srgbClr val="0070C0"/>
          </a:soli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ระเบียบวาระที่ 1</a:t>
            </a:r>
            <a:r>
              <a:rPr lang="en-US" sz="2800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</a:t>
            </a:r>
            <a:r>
              <a:rPr lang="th-TH" sz="28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เรื่องที่ประธานแจ้งให้ทราบ</a:t>
            </a:r>
            <a:endParaRPr lang="en-US" sz="2800" dirty="0">
              <a:solidFill>
                <a:schemeClr val="bg1"/>
              </a:solidFill>
              <a:effectLst/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11699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05070" y="326740"/>
            <a:ext cx="7924529" cy="724247"/>
          </a:xfrm>
        </p:spPr>
        <p:txBody>
          <a:bodyPr>
            <a:normAutofit fontScale="62500" lnSpcReduction="20000"/>
          </a:bodyPr>
          <a:lstStyle/>
          <a:p>
            <a:r>
              <a:rPr lang="th-TH" sz="40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1.5 แนวทาง</a:t>
            </a:r>
            <a:r>
              <a:rPr lang="th-TH" sz="44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จัดทำแผนยุทธศาสตร์สำนักงานอธิการบดี ระยะ 5 ปี   </a:t>
            </a:r>
            <a:br>
              <a:rPr lang="th-TH" sz="44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44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(พ.ศ. 2565 – 2569)</a:t>
            </a:r>
            <a:endParaRPr lang="th-TH" sz="3600" b="1" dirty="0">
              <a:solidFill>
                <a:schemeClr val="bg1"/>
              </a:solidFill>
              <a:effectLst/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9302AA9-CFAE-40C8-896D-CF24BB738D2B}"/>
              </a:ext>
            </a:extLst>
          </p:cNvPr>
          <p:cNvGrpSpPr/>
          <p:nvPr/>
        </p:nvGrpSpPr>
        <p:grpSpPr>
          <a:xfrm>
            <a:off x="305070" y="2764032"/>
            <a:ext cx="8778240" cy="1594608"/>
            <a:chOff x="535636" y="2528993"/>
            <a:chExt cx="8227294" cy="1547160"/>
          </a:xfrm>
        </p:grpSpPr>
        <p:sp>
          <p:nvSpPr>
            <p:cNvPr id="4" name="Isosceles Triangle 5">
              <a:extLst>
                <a:ext uri="{FF2B5EF4-FFF2-40B4-BE49-F238E27FC236}">
                  <a16:creationId xmlns:a16="http://schemas.microsoft.com/office/drawing/2014/main" id="{12C87F19-FBBC-4A46-BEB9-B598279DD1F1}"/>
                </a:ext>
              </a:extLst>
            </p:cNvPr>
            <p:cNvSpPr/>
            <p:nvPr/>
          </p:nvSpPr>
          <p:spPr>
            <a:xfrm>
              <a:off x="535636" y="2557925"/>
              <a:ext cx="1836774" cy="863177"/>
            </a:xfrm>
            <a:custGeom>
              <a:avLst/>
              <a:gdLst/>
              <a:ahLst/>
              <a:cxnLst/>
              <a:rect l="l" t="t" r="r" b="b"/>
              <a:pathLst>
                <a:path w="1836774" h="863177">
                  <a:moveTo>
                    <a:pt x="925162" y="0"/>
                  </a:moveTo>
                  <a:lnTo>
                    <a:pt x="1012927" y="211845"/>
                  </a:lnTo>
                  <a:cubicBezTo>
                    <a:pt x="1334218" y="234550"/>
                    <a:pt x="1633018" y="390421"/>
                    <a:pt x="1836774" y="643621"/>
                  </a:cubicBezTo>
                  <a:lnTo>
                    <a:pt x="1579243" y="850862"/>
                  </a:lnTo>
                  <a:cubicBezTo>
                    <a:pt x="1418150" y="650679"/>
                    <a:pt x="1174257" y="535287"/>
                    <a:pt x="917316" y="537688"/>
                  </a:cubicBezTo>
                  <a:cubicBezTo>
                    <a:pt x="660375" y="540089"/>
                    <a:pt x="418681" y="660019"/>
                    <a:pt x="261358" y="863177"/>
                  </a:cubicBezTo>
                  <a:lnTo>
                    <a:pt x="0" y="660785"/>
                  </a:lnTo>
                  <a:cubicBezTo>
                    <a:pt x="203448" y="398065"/>
                    <a:pt x="508129" y="235209"/>
                    <a:pt x="837228" y="21225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100"/>
            </a:p>
          </p:txBody>
        </p:sp>
        <p:sp>
          <p:nvSpPr>
            <p:cNvPr id="5" name="Isosceles Triangle 5">
              <a:extLst>
                <a:ext uri="{FF2B5EF4-FFF2-40B4-BE49-F238E27FC236}">
                  <a16:creationId xmlns:a16="http://schemas.microsoft.com/office/drawing/2014/main" id="{A17D3B1E-6FDA-40B2-A28C-6A4B318F4F76}"/>
                </a:ext>
              </a:extLst>
            </p:cNvPr>
            <p:cNvSpPr/>
            <p:nvPr/>
          </p:nvSpPr>
          <p:spPr>
            <a:xfrm rot="10800000">
              <a:off x="2129649" y="3212976"/>
              <a:ext cx="1836774" cy="863177"/>
            </a:xfrm>
            <a:custGeom>
              <a:avLst/>
              <a:gdLst/>
              <a:ahLst/>
              <a:cxnLst/>
              <a:rect l="l" t="t" r="r" b="b"/>
              <a:pathLst>
                <a:path w="1836774" h="863177">
                  <a:moveTo>
                    <a:pt x="925162" y="0"/>
                  </a:moveTo>
                  <a:lnTo>
                    <a:pt x="1012927" y="211845"/>
                  </a:lnTo>
                  <a:cubicBezTo>
                    <a:pt x="1334218" y="234550"/>
                    <a:pt x="1633018" y="390421"/>
                    <a:pt x="1836774" y="643621"/>
                  </a:cubicBezTo>
                  <a:lnTo>
                    <a:pt x="1579243" y="850862"/>
                  </a:lnTo>
                  <a:cubicBezTo>
                    <a:pt x="1418150" y="650679"/>
                    <a:pt x="1174257" y="535287"/>
                    <a:pt x="917316" y="537688"/>
                  </a:cubicBezTo>
                  <a:cubicBezTo>
                    <a:pt x="660375" y="540089"/>
                    <a:pt x="418681" y="660019"/>
                    <a:pt x="261358" y="863177"/>
                  </a:cubicBezTo>
                  <a:lnTo>
                    <a:pt x="0" y="660785"/>
                  </a:lnTo>
                  <a:cubicBezTo>
                    <a:pt x="203448" y="398065"/>
                    <a:pt x="508129" y="235209"/>
                    <a:pt x="837228" y="2122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100"/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A52C1B11-C243-4862-B7AA-A4011819ACD4}"/>
                </a:ext>
              </a:extLst>
            </p:cNvPr>
            <p:cNvSpPr/>
            <p:nvPr/>
          </p:nvSpPr>
          <p:spPr>
            <a:xfrm>
              <a:off x="3723663" y="2528993"/>
              <a:ext cx="1836774" cy="863177"/>
            </a:xfrm>
            <a:custGeom>
              <a:avLst/>
              <a:gdLst/>
              <a:ahLst/>
              <a:cxnLst/>
              <a:rect l="l" t="t" r="r" b="b"/>
              <a:pathLst>
                <a:path w="1836774" h="863177">
                  <a:moveTo>
                    <a:pt x="925162" y="0"/>
                  </a:moveTo>
                  <a:lnTo>
                    <a:pt x="1012927" y="211845"/>
                  </a:lnTo>
                  <a:cubicBezTo>
                    <a:pt x="1334218" y="234550"/>
                    <a:pt x="1633018" y="390421"/>
                    <a:pt x="1836774" y="643621"/>
                  </a:cubicBezTo>
                  <a:lnTo>
                    <a:pt x="1579243" y="850862"/>
                  </a:lnTo>
                  <a:cubicBezTo>
                    <a:pt x="1418150" y="650679"/>
                    <a:pt x="1174257" y="535287"/>
                    <a:pt x="917316" y="537688"/>
                  </a:cubicBezTo>
                  <a:cubicBezTo>
                    <a:pt x="660375" y="540089"/>
                    <a:pt x="418681" y="660019"/>
                    <a:pt x="261358" y="863177"/>
                  </a:cubicBezTo>
                  <a:lnTo>
                    <a:pt x="0" y="660785"/>
                  </a:lnTo>
                  <a:cubicBezTo>
                    <a:pt x="203448" y="398065"/>
                    <a:pt x="508129" y="235209"/>
                    <a:pt x="837228" y="2122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100"/>
            </a:p>
          </p:txBody>
        </p:sp>
        <p:sp>
          <p:nvSpPr>
            <p:cNvPr id="7" name="Isosceles Triangle 5">
              <a:extLst>
                <a:ext uri="{FF2B5EF4-FFF2-40B4-BE49-F238E27FC236}">
                  <a16:creationId xmlns:a16="http://schemas.microsoft.com/office/drawing/2014/main" id="{525931DB-3F83-483F-9F17-017C270374CA}"/>
                </a:ext>
              </a:extLst>
            </p:cNvPr>
            <p:cNvSpPr/>
            <p:nvPr/>
          </p:nvSpPr>
          <p:spPr>
            <a:xfrm rot="10800000">
              <a:off x="5317677" y="3198509"/>
              <a:ext cx="1836774" cy="863177"/>
            </a:xfrm>
            <a:custGeom>
              <a:avLst/>
              <a:gdLst/>
              <a:ahLst/>
              <a:cxnLst/>
              <a:rect l="l" t="t" r="r" b="b"/>
              <a:pathLst>
                <a:path w="1836774" h="863177">
                  <a:moveTo>
                    <a:pt x="925162" y="0"/>
                  </a:moveTo>
                  <a:lnTo>
                    <a:pt x="1012927" y="211845"/>
                  </a:lnTo>
                  <a:cubicBezTo>
                    <a:pt x="1334218" y="234550"/>
                    <a:pt x="1633018" y="390421"/>
                    <a:pt x="1836774" y="643621"/>
                  </a:cubicBezTo>
                  <a:lnTo>
                    <a:pt x="1579243" y="850862"/>
                  </a:lnTo>
                  <a:cubicBezTo>
                    <a:pt x="1418150" y="650679"/>
                    <a:pt x="1174257" y="535287"/>
                    <a:pt x="917316" y="537688"/>
                  </a:cubicBezTo>
                  <a:cubicBezTo>
                    <a:pt x="660375" y="540089"/>
                    <a:pt x="418681" y="660019"/>
                    <a:pt x="261358" y="863177"/>
                  </a:cubicBezTo>
                  <a:lnTo>
                    <a:pt x="0" y="660785"/>
                  </a:lnTo>
                  <a:cubicBezTo>
                    <a:pt x="203448" y="398065"/>
                    <a:pt x="508129" y="235209"/>
                    <a:pt x="837228" y="2122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100"/>
            </a:p>
          </p:txBody>
        </p:sp>
        <p:sp>
          <p:nvSpPr>
            <p:cNvPr id="8" name="Isosceles Triangle 5">
              <a:extLst>
                <a:ext uri="{FF2B5EF4-FFF2-40B4-BE49-F238E27FC236}">
                  <a16:creationId xmlns:a16="http://schemas.microsoft.com/office/drawing/2014/main" id="{6DD6C503-E5E5-4179-97C9-6629028CEC71}"/>
                </a:ext>
              </a:extLst>
            </p:cNvPr>
            <p:cNvSpPr/>
            <p:nvPr/>
          </p:nvSpPr>
          <p:spPr>
            <a:xfrm>
              <a:off x="6926156" y="2528993"/>
              <a:ext cx="1836774" cy="863177"/>
            </a:xfrm>
            <a:custGeom>
              <a:avLst/>
              <a:gdLst/>
              <a:ahLst/>
              <a:cxnLst/>
              <a:rect l="l" t="t" r="r" b="b"/>
              <a:pathLst>
                <a:path w="1836774" h="863177">
                  <a:moveTo>
                    <a:pt x="925162" y="0"/>
                  </a:moveTo>
                  <a:lnTo>
                    <a:pt x="1012927" y="211845"/>
                  </a:lnTo>
                  <a:cubicBezTo>
                    <a:pt x="1334218" y="234550"/>
                    <a:pt x="1633018" y="390421"/>
                    <a:pt x="1836774" y="643621"/>
                  </a:cubicBezTo>
                  <a:lnTo>
                    <a:pt x="1579243" y="850862"/>
                  </a:lnTo>
                  <a:cubicBezTo>
                    <a:pt x="1418150" y="650679"/>
                    <a:pt x="1174257" y="535287"/>
                    <a:pt x="917316" y="537688"/>
                  </a:cubicBezTo>
                  <a:cubicBezTo>
                    <a:pt x="660375" y="540089"/>
                    <a:pt x="418681" y="660019"/>
                    <a:pt x="261358" y="863177"/>
                  </a:cubicBezTo>
                  <a:lnTo>
                    <a:pt x="0" y="660785"/>
                  </a:lnTo>
                  <a:cubicBezTo>
                    <a:pt x="203448" y="398065"/>
                    <a:pt x="508129" y="235209"/>
                    <a:pt x="837228" y="2122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10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8C5D265-13AE-4860-A02D-9CFDE47DD33E}"/>
              </a:ext>
            </a:extLst>
          </p:cNvPr>
          <p:cNvGrpSpPr/>
          <p:nvPr/>
        </p:nvGrpSpPr>
        <p:grpSpPr>
          <a:xfrm>
            <a:off x="157297" y="1446803"/>
            <a:ext cx="6000248" cy="1541754"/>
            <a:chOff x="4814697" y="1430051"/>
            <a:chExt cx="6125385" cy="187218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B179C79-275E-440F-A1F6-80F5E956E094}"/>
                </a:ext>
              </a:extLst>
            </p:cNvPr>
            <p:cNvSpPr txBox="1"/>
            <p:nvPr/>
          </p:nvSpPr>
          <p:spPr>
            <a:xfrm>
              <a:off x="4814697" y="1971370"/>
              <a:ext cx="2232248" cy="11585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altLang="ko-KR" sz="1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จัดประชุมทบทวนแผนยุทธศาสตร์ระยะ 20 ปีและจัดทำแผนยุทธศาสตร์มหาวิทยาลัยราชภัฏสกลนคร ระยะ 5 ปี </a:t>
              </a:r>
            </a:p>
            <a:p>
              <a:pPr algn="ctr"/>
              <a:r>
                <a:rPr lang="th-TH" altLang="ko-KR" sz="1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(พ.ศ. 2565- 2569)</a:t>
              </a:r>
              <a:endParaRPr lang="ko-KR" altLang="en-US" sz="14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FC0EB15-2A8D-4665-BFB9-16CE35582EA8}"/>
                </a:ext>
              </a:extLst>
            </p:cNvPr>
            <p:cNvSpPr txBox="1"/>
            <p:nvPr/>
          </p:nvSpPr>
          <p:spPr>
            <a:xfrm>
              <a:off x="4955188" y="1430051"/>
              <a:ext cx="2232248" cy="10090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altLang="ko-KR" sz="1600" b="1" dirty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มหาวิทยาลัย</a:t>
              </a:r>
              <a:br>
                <a:rPr lang="th-TH" altLang="ko-KR" sz="1600" b="1" dirty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altLang="ko-KR" sz="1600" b="1" dirty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..............พ.ค. 2564</a:t>
              </a:r>
              <a:br>
                <a:rPr lang="th-TH" altLang="ko-KR" sz="1600" b="1" dirty="0"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endParaRPr lang="ko-KR" altLang="en-US" sz="1600" b="1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61" name="TextBox 9">
              <a:extLst>
                <a:ext uri="{FF2B5EF4-FFF2-40B4-BE49-F238E27FC236}">
                  <a16:creationId xmlns:a16="http://schemas.microsoft.com/office/drawing/2014/main" id="{FDC67F89-970E-4F56-BC35-ABC61252046D}"/>
                </a:ext>
              </a:extLst>
            </p:cNvPr>
            <p:cNvSpPr txBox="1"/>
            <p:nvPr/>
          </p:nvSpPr>
          <p:spPr>
            <a:xfrm>
              <a:off x="8220338" y="1620406"/>
              <a:ext cx="2719744" cy="16818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altLang="ko-KR" sz="1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- แต่งตั้งคณะกรรมการจัดทำแผนยุทธศาสตร์สำนักงานอธิการบดี ระยะ 5 ปี (พ.ศ. 2565 – 2569)</a:t>
              </a:r>
              <a:br>
                <a:rPr lang="th-TH" altLang="ko-KR" sz="1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altLang="ko-KR" sz="1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- วิเคราะห์/ทบทวน </a:t>
              </a:r>
              <a:r>
                <a:rPr lang="en-US" altLang="ko-KR" sz="1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SWOT </a:t>
              </a:r>
              <a:r>
                <a:rPr lang="th-TH" altLang="ko-KR" sz="1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สำนักงานอธิการบดี</a:t>
              </a:r>
              <a:br>
                <a:rPr lang="th-TH" altLang="ko-KR" sz="1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altLang="ko-KR" sz="1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- ความคาดหวังของผู้รับบริการและผู้มีส่วนได้ส่วนเสีย</a:t>
              </a:r>
              <a:br>
                <a:rPr lang="th-TH" altLang="ko-KR" sz="1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altLang="ko-KR" sz="1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- ทบทวน วิสัยทัศน์ ปรัชญา </a:t>
              </a:r>
              <a:r>
                <a:rPr lang="th-TH" altLang="ko-KR" sz="1400" dirty="0" err="1">
                  <a:latin typeface="TH SarabunPSK" panose="020B0500040200020003" pitchFamily="34" charset="-34"/>
                  <a:cs typeface="TH SarabunPSK" panose="020B0500040200020003" pitchFamily="34" charset="-34"/>
                </a:rPr>
                <a:t>อัต</a:t>
              </a:r>
              <a:r>
                <a:rPr lang="th-TH" altLang="ko-KR" sz="1400" dirty="0">
                  <a:latin typeface="TH SarabunPSK" panose="020B0500040200020003" pitchFamily="34" charset="-34"/>
                  <a:cs typeface="TH SarabunPSK" panose="020B0500040200020003" pitchFamily="34" charset="-34"/>
                </a:rPr>
                <a:t>ลักษณ์ ประเด็นยุทธศาสตร์ ตัวชี้วัด เป้าประสงค์ กลยุทธ์</a:t>
              </a:r>
              <a:endParaRPr lang="ko-KR" altLang="en-US" sz="1400" dirty="0"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grpSp>
        <p:nvGrpSpPr>
          <p:cNvPr id="37" name="그룹 73">
            <a:extLst>
              <a:ext uri="{FF2B5EF4-FFF2-40B4-BE49-F238E27FC236}">
                <a16:creationId xmlns:a16="http://schemas.microsoft.com/office/drawing/2014/main" id="{88DD4302-B605-4C60-B6E4-92245426A887}"/>
              </a:ext>
            </a:extLst>
          </p:cNvPr>
          <p:cNvGrpSpPr>
            <a:grpSpLocks noChangeAspect="1"/>
          </p:cNvGrpSpPr>
          <p:nvPr/>
        </p:nvGrpSpPr>
        <p:grpSpPr>
          <a:xfrm>
            <a:off x="2282311" y="2393294"/>
            <a:ext cx="228126" cy="433651"/>
            <a:chOff x="9488342" y="-16255"/>
            <a:chExt cx="2802018" cy="5326445"/>
          </a:xfrm>
        </p:grpSpPr>
        <p:sp>
          <p:nvSpPr>
            <p:cNvPr id="38" name="이등변 삼각형 66">
              <a:extLst>
                <a:ext uri="{FF2B5EF4-FFF2-40B4-BE49-F238E27FC236}">
                  <a16:creationId xmlns:a16="http://schemas.microsoft.com/office/drawing/2014/main" id="{4D8FA86E-06EE-408C-97E0-9441C1DB71E5}"/>
                </a:ext>
              </a:extLst>
            </p:cNvPr>
            <p:cNvSpPr/>
            <p:nvPr/>
          </p:nvSpPr>
          <p:spPr>
            <a:xfrm rot="7280102">
              <a:off x="8920784" y="1059771"/>
              <a:ext cx="3170741" cy="1018689"/>
            </a:xfrm>
            <a:prstGeom prst="triangle">
              <a:avLst>
                <a:gd name="adj" fmla="val 52963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100"/>
            </a:p>
          </p:txBody>
        </p:sp>
        <p:sp>
          <p:nvSpPr>
            <p:cNvPr id="39" name="이등변 삼각형 68">
              <a:extLst>
                <a:ext uri="{FF2B5EF4-FFF2-40B4-BE49-F238E27FC236}">
                  <a16:creationId xmlns:a16="http://schemas.microsoft.com/office/drawing/2014/main" id="{B1F5472D-7187-4445-B284-B8284B9A5DEA}"/>
                </a:ext>
              </a:extLst>
            </p:cNvPr>
            <p:cNvSpPr/>
            <p:nvPr/>
          </p:nvSpPr>
          <p:spPr>
            <a:xfrm rot="14319898" flipH="1">
              <a:off x="9684974" y="1059771"/>
              <a:ext cx="3170741" cy="1018689"/>
            </a:xfrm>
            <a:prstGeom prst="triangle">
              <a:avLst>
                <a:gd name="adj" fmla="val 52963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100"/>
            </a:p>
          </p:txBody>
        </p:sp>
        <p:sp>
          <p:nvSpPr>
            <p:cNvPr id="40" name="이등변 삼각형 69">
              <a:extLst>
                <a:ext uri="{FF2B5EF4-FFF2-40B4-BE49-F238E27FC236}">
                  <a16:creationId xmlns:a16="http://schemas.microsoft.com/office/drawing/2014/main" id="{520BF66F-ADFC-4E12-9D13-23B6AF770DA2}"/>
                </a:ext>
              </a:extLst>
            </p:cNvPr>
            <p:cNvSpPr/>
            <p:nvPr/>
          </p:nvSpPr>
          <p:spPr>
            <a:xfrm rot="1818926" flipH="1">
              <a:off x="9488342" y="1768039"/>
              <a:ext cx="1891102" cy="1469977"/>
            </a:xfrm>
            <a:prstGeom prst="triangle">
              <a:avLst>
                <a:gd name="adj" fmla="val 44887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100"/>
            </a:p>
          </p:txBody>
        </p:sp>
        <p:sp>
          <p:nvSpPr>
            <p:cNvPr id="41" name="이등변 삼각형 70">
              <a:extLst>
                <a:ext uri="{FF2B5EF4-FFF2-40B4-BE49-F238E27FC236}">
                  <a16:creationId xmlns:a16="http://schemas.microsoft.com/office/drawing/2014/main" id="{6847B61D-9688-4A22-9FA4-8357450D43E5}"/>
                </a:ext>
              </a:extLst>
            </p:cNvPr>
            <p:cNvSpPr/>
            <p:nvPr/>
          </p:nvSpPr>
          <p:spPr>
            <a:xfrm rot="19781074">
              <a:off x="10367026" y="1759904"/>
              <a:ext cx="1923334" cy="1469977"/>
            </a:xfrm>
            <a:prstGeom prst="triangle">
              <a:avLst>
                <a:gd name="adj" fmla="val 45373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100"/>
            </a:p>
          </p:txBody>
        </p:sp>
        <p:sp>
          <p:nvSpPr>
            <p:cNvPr id="42" name="이등변 삼각형 71">
              <a:extLst>
                <a:ext uri="{FF2B5EF4-FFF2-40B4-BE49-F238E27FC236}">
                  <a16:creationId xmlns:a16="http://schemas.microsoft.com/office/drawing/2014/main" id="{148C335D-C1C9-4CA3-8CBA-5A7694736B65}"/>
                </a:ext>
              </a:extLst>
            </p:cNvPr>
            <p:cNvSpPr/>
            <p:nvPr/>
          </p:nvSpPr>
          <p:spPr>
            <a:xfrm rot="3287817">
              <a:off x="8994438" y="3522243"/>
              <a:ext cx="2807811" cy="768084"/>
            </a:xfrm>
            <a:prstGeom prst="triangle">
              <a:avLst>
                <a:gd name="adj" fmla="val 61402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100"/>
            </a:p>
          </p:txBody>
        </p:sp>
        <p:sp>
          <p:nvSpPr>
            <p:cNvPr id="43" name="이등변 삼각형 72">
              <a:extLst>
                <a:ext uri="{FF2B5EF4-FFF2-40B4-BE49-F238E27FC236}">
                  <a16:creationId xmlns:a16="http://schemas.microsoft.com/office/drawing/2014/main" id="{AAE54557-31F9-497A-9BDA-BAE31A060C72}"/>
                </a:ext>
              </a:extLst>
            </p:cNvPr>
            <p:cNvSpPr/>
            <p:nvPr/>
          </p:nvSpPr>
          <p:spPr>
            <a:xfrm rot="18312183" flipH="1">
              <a:off x="9983775" y="3522243"/>
              <a:ext cx="2807811" cy="768084"/>
            </a:xfrm>
            <a:prstGeom prst="triangle">
              <a:avLst>
                <a:gd name="adj" fmla="val 61402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100"/>
            </a:p>
          </p:txBody>
        </p:sp>
      </p:grpSp>
      <p:sp>
        <p:nvSpPr>
          <p:cNvPr id="52" name="Oval 35">
            <a:extLst>
              <a:ext uri="{FF2B5EF4-FFF2-40B4-BE49-F238E27FC236}">
                <a16:creationId xmlns:a16="http://schemas.microsoft.com/office/drawing/2014/main" id="{7B767033-AB7E-4BAA-B883-C76F0B333B3C}"/>
              </a:ext>
            </a:extLst>
          </p:cNvPr>
          <p:cNvSpPr/>
          <p:nvPr/>
        </p:nvSpPr>
        <p:spPr>
          <a:xfrm>
            <a:off x="596792" y="1362741"/>
            <a:ext cx="326318" cy="393205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4" name="TextBox 9">
            <a:extLst>
              <a:ext uri="{FF2B5EF4-FFF2-40B4-BE49-F238E27FC236}">
                <a16:creationId xmlns:a16="http://schemas.microsoft.com/office/drawing/2014/main" id="{4FAEDB27-48C8-4E1C-ADC8-4C37D11FB30F}"/>
              </a:ext>
            </a:extLst>
          </p:cNvPr>
          <p:cNvSpPr txBox="1"/>
          <p:nvPr/>
        </p:nvSpPr>
        <p:spPr>
          <a:xfrm>
            <a:off x="1880492" y="2947689"/>
            <a:ext cx="20696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altLang="ko-KR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ให้ทุกหน่วยงานจัดทำแผนยุทธศาสตร์ของหน่วยงาน ระยะ 5 ปี</a:t>
            </a:r>
          </a:p>
          <a:p>
            <a:pPr algn="ctr"/>
            <a:r>
              <a:rPr lang="th-TH" altLang="ko-KR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(พ.ศ. 2565- 2569) </a:t>
            </a:r>
            <a:endParaRPr lang="ko-KR" altLang="en-US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6" name="Isosceles Triangle 13">
            <a:extLst>
              <a:ext uri="{FF2B5EF4-FFF2-40B4-BE49-F238E27FC236}">
                <a16:creationId xmlns:a16="http://schemas.microsoft.com/office/drawing/2014/main" id="{300DAF6C-9178-4CB0-AD42-877FF6047092}"/>
              </a:ext>
            </a:extLst>
          </p:cNvPr>
          <p:cNvSpPr/>
          <p:nvPr/>
        </p:nvSpPr>
        <p:spPr>
          <a:xfrm rot="9814517">
            <a:off x="3820848" y="1169631"/>
            <a:ext cx="235772" cy="392185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57" name="Group 8">
            <a:extLst>
              <a:ext uri="{FF2B5EF4-FFF2-40B4-BE49-F238E27FC236}">
                <a16:creationId xmlns:a16="http://schemas.microsoft.com/office/drawing/2014/main" id="{9D0F4D43-33BF-4D28-9E24-0F904985A792}"/>
              </a:ext>
            </a:extLst>
          </p:cNvPr>
          <p:cNvGrpSpPr/>
          <p:nvPr/>
        </p:nvGrpSpPr>
        <p:grpSpPr>
          <a:xfrm>
            <a:off x="3537306" y="1156900"/>
            <a:ext cx="5401872" cy="4163549"/>
            <a:chOff x="4965552" y="1317755"/>
            <a:chExt cx="5826189" cy="3434467"/>
          </a:xfrm>
        </p:grpSpPr>
        <p:sp>
          <p:nvSpPr>
            <p:cNvPr id="58" name="TextBox 9">
              <a:extLst>
                <a:ext uri="{FF2B5EF4-FFF2-40B4-BE49-F238E27FC236}">
                  <a16:creationId xmlns:a16="http://schemas.microsoft.com/office/drawing/2014/main" id="{700E2CC3-E576-41D8-B3A0-A8E50317C8BC}"/>
                </a:ext>
              </a:extLst>
            </p:cNvPr>
            <p:cNvSpPr txBox="1"/>
            <p:nvPr/>
          </p:nvSpPr>
          <p:spPr>
            <a:xfrm>
              <a:off x="4965552" y="1979531"/>
              <a:ext cx="2232248" cy="373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59" name="TextBox 10">
              <a:extLst>
                <a:ext uri="{FF2B5EF4-FFF2-40B4-BE49-F238E27FC236}">
                  <a16:creationId xmlns:a16="http://schemas.microsoft.com/office/drawing/2014/main" id="{87E982D1-E788-4C6F-9D17-08D3B731D86F}"/>
                </a:ext>
              </a:extLst>
            </p:cNvPr>
            <p:cNvSpPr txBox="1"/>
            <p:nvPr/>
          </p:nvSpPr>
          <p:spPr>
            <a:xfrm>
              <a:off x="5161490" y="1317755"/>
              <a:ext cx="1943904" cy="482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altLang="ko-KR" sz="1600" b="1" dirty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สำนักงานอธิการบดี</a:t>
              </a:r>
              <a:br>
                <a:rPr lang="th-TH" altLang="ko-KR" sz="1600" b="1" dirty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altLang="ko-KR" sz="1600" b="1" dirty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......มิ.ย. 2564</a:t>
              </a:r>
              <a:endParaRPr lang="ko-KR" altLang="en-US" sz="1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62" name="TextBox 10">
              <a:extLst>
                <a:ext uri="{FF2B5EF4-FFF2-40B4-BE49-F238E27FC236}">
                  <a16:creationId xmlns:a16="http://schemas.microsoft.com/office/drawing/2014/main" id="{9A17382C-A9E9-4CB4-90BE-D23FE2E71EF6}"/>
                </a:ext>
              </a:extLst>
            </p:cNvPr>
            <p:cNvSpPr txBox="1"/>
            <p:nvPr/>
          </p:nvSpPr>
          <p:spPr>
            <a:xfrm>
              <a:off x="6956580" y="4269848"/>
              <a:ext cx="1943904" cy="482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altLang="ko-KR" sz="1600" b="1" dirty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สำนักงานอธิการบดี</a:t>
              </a:r>
              <a:br>
                <a:rPr lang="th-TH" altLang="ko-KR" sz="1600" b="1" dirty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altLang="ko-KR" sz="1600" b="1" dirty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......มิ.ย. 2564</a:t>
              </a:r>
              <a:endParaRPr lang="ko-KR" altLang="en-US" sz="1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  <p:sp>
          <p:nvSpPr>
            <p:cNvPr id="65" name="TextBox 10">
              <a:extLst>
                <a:ext uri="{FF2B5EF4-FFF2-40B4-BE49-F238E27FC236}">
                  <a16:creationId xmlns:a16="http://schemas.microsoft.com/office/drawing/2014/main" id="{AEC303AF-E693-4D57-A858-8B4263D0E11B}"/>
                </a:ext>
              </a:extLst>
            </p:cNvPr>
            <p:cNvSpPr txBox="1"/>
            <p:nvPr/>
          </p:nvSpPr>
          <p:spPr>
            <a:xfrm>
              <a:off x="8847837" y="1476854"/>
              <a:ext cx="1943904" cy="482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h-TH" altLang="ko-KR" sz="1600" b="1" dirty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สำนักงานอธิการบดี</a:t>
              </a:r>
              <a:br>
                <a:rPr lang="th-TH" altLang="ko-KR" sz="1600" b="1" dirty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</a:br>
              <a:r>
                <a:rPr lang="th-TH" altLang="ko-KR" sz="1600" b="1" dirty="0">
                  <a:solidFill>
                    <a:srgbClr val="FF0000"/>
                  </a:solidFill>
                  <a:latin typeface="TH SarabunPSK" panose="020B0500040200020003" pitchFamily="34" charset="-34"/>
                  <a:cs typeface="TH SarabunPSK" panose="020B0500040200020003" pitchFamily="34" charset="-34"/>
                </a:rPr>
                <a:t>1 ก.ค. 2564</a:t>
              </a:r>
              <a:endParaRPr lang="ko-KR" altLang="en-US" sz="1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endParaRPr>
            </a:p>
          </p:txBody>
        </p:sp>
      </p:grpSp>
      <p:sp>
        <p:nvSpPr>
          <p:cNvPr id="60" name="TextBox 10">
            <a:extLst>
              <a:ext uri="{FF2B5EF4-FFF2-40B4-BE49-F238E27FC236}">
                <a16:creationId xmlns:a16="http://schemas.microsoft.com/office/drawing/2014/main" id="{2A87F204-6877-4FBA-B5E9-4C93419CC075}"/>
              </a:ext>
            </a:extLst>
          </p:cNvPr>
          <p:cNvSpPr txBox="1"/>
          <p:nvPr/>
        </p:nvSpPr>
        <p:spPr>
          <a:xfrm>
            <a:off x="1888209" y="2432516"/>
            <a:ext cx="2069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altLang="ko-KR" sz="1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มหาวิทยาลัย</a:t>
            </a:r>
            <a:br>
              <a:rPr lang="th-TH" altLang="ko-KR" sz="1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ko-KR" sz="16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..............พ.ค. 2564</a:t>
            </a:r>
            <a:br>
              <a:rPr lang="th-TH" altLang="ko-KR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ko-KR" altLang="en-US" sz="1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4" name="TextBox 9">
            <a:extLst>
              <a:ext uri="{FF2B5EF4-FFF2-40B4-BE49-F238E27FC236}">
                <a16:creationId xmlns:a16="http://schemas.microsoft.com/office/drawing/2014/main" id="{EE23AD96-8A75-4129-950B-B5FC3EF0E548}"/>
              </a:ext>
            </a:extLst>
          </p:cNvPr>
          <p:cNvSpPr txBox="1"/>
          <p:nvPr/>
        </p:nvSpPr>
        <p:spPr>
          <a:xfrm>
            <a:off x="6705921" y="2010064"/>
            <a:ext cx="266418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ko-KR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สื่อสารวิสัยทัศน์ พันธกิจ เป้าประสงค์และยุทธศาสตร์ให้บุคลากรใน สำนักงานอธิการบดีทราบ</a:t>
            </a:r>
            <a:br>
              <a:rPr lang="th-TH" altLang="ko-KR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ko-KR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- แจ้งหน่วยงานในสำนักงานอธิการบดี นำแผนไปปฏิบัติ</a:t>
            </a:r>
          </a:p>
          <a:p>
            <a:pPr algn="ctr"/>
            <a:endParaRPr lang="ko-KR" altLang="en-US" sz="14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6" name="TextBox 9">
            <a:extLst>
              <a:ext uri="{FF2B5EF4-FFF2-40B4-BE49-F238E27FC236}">
                <a16:creationId xmlns:a16="http://schemas.microsoft.com/office/drawing/2014/main" id="{AA3F58E2-2027-48F3-B83F-7C8A30E082B6}"/>
              </a:ext>
            </a:extLst>
          </p:cNvPr>
          <p:cNvSpPr txBox="1"/>
          <p:nvPr/>
        </p:nvSpPr>
        <p:spPr>
          <a:xfrm>
            <a:off x="4968513" y="5229405"/>
            <a:ext cx="34420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th-TH" altLang="ko-KR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ยกร่างแผนยุทธศาสตร์สำนักงานอธิการบดี ระยะ 5 ปี</a:t>
            </a:r>
            <a:br>
              <a:rPr lang="th-TH" altLang="ko-KR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altLang="ko-KR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เสนอที่ประชุมคณะกรรมการจัดทำแผนยุทธศาสตร์สำนักงานอธิการบดี</a:t>
            </a:r>
          </a:p>
          <a:p>
            <a:pPr marL="285750" indent="-285750">
              <a:buFontTx/>
              <a:buChar char="-"/>
            </a:pPr>
            <a:r>
              <a:rPr lang="th-TH" altLang="ko-KR" sz="14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ปรับแก้ไขตามข้อเสนอแนะของคณะกรรมการและผู้บริหาร</a:t>
            </a:r>
          </a:p>
        </p:txBody>
      </p:sp>
      <p:sp>
        <p:nvSpPr>
          <p:cNvPr id="67" name="Round Same Side Corner Rectangle 6">
            <a:extLst>
              <a:ext uri="{FF2B5EF4-FFF2-40B4-BE49-F238E27FC236}">
                <a16:creationId xmlns:a16="http://schemas.microsoft.com/office/drawing/2014/main" id="{A7A3496D-D853-4E7A-A125-6FEAAA272C51}"/>
              </a:ext>
            </a:extLst>
          </p:cNvPr>
          <p:cNvSpPr/>
          <p:nvPr/>
        </p:nvSpPr>
        <p:spPr>
          <a:xfrm rot="2700000">
            <a:off x="7098173" y="1426972"/>
            <a:ext cx="174973" cy="473020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68" name="Teardrop 6">
            <a:extLst>
              <a:ext uri="{FF2B5EF4-FFF2-40B4-BE49-F238E27FC236}">
                <a16:creationId xmlns:a16="http://schemas.microsoft.com/office/drawing/2014/main" id="{A03F1516-CB99-4DBD-82A6-D2B1CC34FBFA}"/>
              </a:ext>
            </a:extLst>
          </p:cNvPr>
          <p:cNvSpPr/>
          <p:nvPr/>
        </p:nvSpPr>
        <p:spPr>
          <a:xfrm rot="8100000">
            <a:off x="6178493" y="4265106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:a16="http://schemas.microsoft.com/office/drawing/2014/main" id="{9FD3F346-B20D-49B1-85C7-4B8A2B0B6C37}"/>
              </a:ext>
            </a:extLst>
          </p:cNvPr>
          <p:cNvSpPr txBox="1"/>
          <p:nvPr/>
        </p:nvSpPr>
        <p:spPr>
          <a:xfrm>
            <a:off x="393024" y="4358640"/>
            <a:ext cx="3964271" cy="2462213"/>
          </a:xfrm>
          <a:prstGeom prst="rect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โครงการร่วมประกอบการดำ</a:t>
            </a:r>
            <a:r>
              <a:rPr lang="th-TH" sz="1200" b="1" dirty="0" err="1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เเนิน</a:t>
            </a: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โครงการยุทธศาสตร์ มรภ. เพื่อการพัฒนาท้องถิ่น </a:t>
            </a:r>
            <a:b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1200" b="1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ประจำปีงบประมาณ พ.ศ. 2565</a:t>
            </a:r>
          </a:p>
          <a:p>
            <a:r>
              <a:rPr lang="th-TH" sz="13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1.โครงการพัฒนาคุณภาพชีวิต และยกระดับรายได้ให้กับคนในชุมชนฐานราก</a:t>
            </a:r>
          </a:p>
          <a:p>
            <a:r>
              <a:rPr lang="th-TH" sz="13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(รวมผู้สูงอายุ ผู้ดูแลผู้สูงอายุ และเตรียมพร้อมสู่วัยเกษียณ) </a:t>
            </a:r>
          </a:p>
          <a:p>
            <a:r>
              <a:rPr lang="th-TH" sz="13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2.โครงการยกระดับมาตรฐานผลิตภัณฑ์ชุมชนสู่ </a:t>
            </a:r>
            <a:r>
              <a:rPr lang="en-US" sz="13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University as a Market place</a:t>
            </a:r>
          </a:p>
          <a:p>
            <a:r>
              <a:rPr lang="en-US" sz="13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</a:t>
            </a:r>
            <a:r>
              <a:rPr lang="th-TH" sz="13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โครงการยกระดับการจัดการเรียนรู้ โรงเรียนเครือข่ายขนาดเล็ก</a:t>
            </a:r>
          </a:p>
          <a:p>
            <a:r>
              <a:rPr lang="th-TH" sz="13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(รวมสื่อวิดีทัศน์เพื่อส่งเสริมการจัดการเรียนรู้ตลอดชีวิต)</a:t>
            </a:r>
          </a:p>
          <a:p>
            <a:r>
              <a:rPr lang="th-TH" sz="13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ยุทธศาสตร์ที่ 2 การพัฒนาครู</a:t>
            </a:r>
          </a:p>
          <a:p>
            <a:r>
              <a:rPr lang="th-TH" sz="13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4.โครงการยกระดับมาตรฐานสมรรถนะบัณฑิตครูสู่ความเป็นเลิศ</a:t>
            </a:r>
          </a:p>
          <a:p>
            <a:r>
              <a:rPr lang="th-TH" sz="13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ยุทธศาสตร์ที่ 3 การยกระดับคุณภาพการศึกษา</a:t>
            </a:r>
          </a:p>
          <a:p>
            <a:r>
              <a:rPr lang="th-TH" sz="13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5.โครงการการขับเคลื่อนและขยายผลวิศวกรสังคม</a:t>
            </a:r>
          </a:p>
          <a:p>
            <a:r>
              <a:rPr lang="th-TH" sz="1300" dirty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6.  โครงการพัฒนาสมรรถนะภาษาอังกฤษในศตวรรษที่ 21</a:t>
            </a:r>
          </a:p>
        </p:txBody>
      </p:sp>
      <p:sp>
        <p:nvSpPr>
          <p:cNvPr id="34" name="กล่องข้อความ 33">
            <a:extLst>
              <a:ext uri="{FF2B5EF4-FFF2-40B4-BE49-F238E27FC236}">
                <a16:creationId xmlns:a16="http://schemas.microsoft.com/office/drawing/2014/main" id="{3ABF91BE-7893-4F54-B5EB-3EB4F0DA7E3F}"/>
              </a:ext>
            </a:extLst>
          </p:cNvPr>
          <p:cNvSpPr txBox="1"/>
          <p:nvPr/>
        </p:nvSpPr>
        <p:spPr>
          <a:xfrm>
            <a:off x="6913066" y="692135"/>
            <a:ext cx="1003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FFFF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(หน้า 11)</a:t>
            </a:r>
          </a:p>
        </p:txBody>
      </p:sp>
    </p:spTree>
    <p:extLst>
      <p:ext uri="{BB962C8B-B14F-4D97-AF65-F5344CB8AC3E}">
        <p14:creationId xmlns:p14="http://schemas.microsoft.com/office/powerpoint/2010/main" val="77006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71D87A58-A228-4DF1-9066-FF112307F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D9A03-9CAE-4DEF-A956-53C005770E55}" type="slidenum">
              <a:rPr lang="th-TH" smtClean="0"/>
              <a:t>8</a:t>
            </a:fld>
            <a:endParaRPr lang="th-TH"/>
          </a:p>
        </p:txBody>
      </p:sp>
      <p:sp>
        <p:nvSpPr>
          <p:cNvPr id="5" name="มนมุมสี่เหลี่ยมด้านทแยงมุม 12">
            <a:extLst>
              <a:ext uri="{FF2B5EF4-FFF2-40B4-BE49-F238E27FC236}">
                <a16:creationId xmlns:a16="http://schemas.microsoft.com/office/drawing/2014/main" id="{0D900BCD-607E-455F-ABFC-DF40B0C81C39}"/>
              </a:ext>
            </a:extLst>
          </p:cNvPr>
          <p:cNvSpPr/>
          <p:nvPr/>
        </p:nvSpPr>
        <p:spPr>
          <a:xfrm>
            <a:off x="0" y="36450"/>
            <a:ext cx="9144000" cy="582906"/>
          </a:xfrm>
          <a:prstGeom prst="round2DiagRect">
            <a:avLst/>
          </a:prstGeom>
          <a:solidFill>
            <a:srgbClr val="0070C0"/>
          </a:solidFill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ระเบียบวาระที่ 4</a:t>
            </a:r>
            <a:r>
              <a:rPr lang="th-TH" sz="28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dirty="0">
                <a:solidFill>
                  <a:schemeClr val="bg1"/>
                </a:solidFill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เรื่องเสนอเพื่อทราบ</a:t>
            </a:r>
            <a:endParaRPr lang="en-US" sz="2800" dirty="0">
              <a:solidFill>
                <a:schemeClr val="bg1"/>
              </a:solidFill>
              <a:effectLst/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B5F97243-2CD1-4A35-A07F-F5480B8F6C3D}"/>
              </a:ext>
            </a:extLst>
          </p:cNvPr>
          <p:cNvSpPr txBox="1"/>
          <p:nvPr/>
        </p:nvSpPr>
        <p:spPr>
          <a:xfrm>
            <a:off x="295218" y="635616"/>
            <a:ext cx="9353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2438" indent="-452438"/>
            <a:r>
              <a:rPr lang="th-TH" sz="2400" b="1" i="0" dirty="0">
                <a:effectLst/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รายงานผลการดำเนินงานตามแผนปฏิบัติ</a:t>
            </a:r>
            <a:r>
              <a:rPr lang="th-TH" sz="24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ราชการ ประจำปีงบประมาณ พ.ศ. 2563</a:t>
            </a:r>
            <a:endParaRPr lang="th-TH" sz="2400" b="1" dirty="0">
              <a:effectLst/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</p:txBody>
      </p:sp>
      <p:graphicFrame>
        <p:nvGraphicFramePr>
          <p:cNvPr id="7" name="ตาราง 6">
            <a:extLst>
              <a:ext uri="{FF2B5EF4-FFF2-40B4-BE49-F238E27FC236}">
                <a16:creationId xmlns:a16="http://schemas.microsoft.com/office/drawing/2014/main" id="{AD3C5B76-2DC1-4775-B7EC-3995F38C92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359520"/>
              </p:ext>
            </p:extLst>
          </p:nvPr>
        </p:nvGraphicFramePr>
        <p:xfrm>
          <a:off x="387275" y="1925675"/>
          <a:ext cx="8369450" cy="4671396"/>
        </p:xfrm>
        <a:graphic>
          <a:graphicData uri="http://schemas.openxmlformats.org/drawingml/2006/table">
            <a:tbl>
              <a:tblPr/>
              <a:tblGrid>
                <a:gridCol w="5001204">
                  <a:extLst>
                    <a:ext uri="{9D8B030D-6E8A-4147-A177-3AD203B41FA5}">
                      <a16:colId xmlns:a16="http://schemas.microsoft.com/office/drawing/2014/main" val="642834778"/>
                    </a:ext>
                  </a:extLst>
                </a:gridCol>
                <a:gridCol w="909310">
                  <a:extLst>
                    <a:ext uri="{9D8B030D-6E8A-4147-A177-3AD203B41FA5}">
                      <a16:colId xmlns:a16="http://schemas.microsoft.com/office/drawing/2014/main" val="1759205764"/>
                    </a:ext>
                  </a:extLst>
                </a:gridCol>
                <a:gridCol w="1512263">
                  <a:extLst>
                    <a:ext uri="{9D8B030D-6E8A-4147-A177-3AD203B41FA5}">
                      <a16:colId xmlns:a16="http://schemas.microsoft.com/office/drawing/2014/main" val="2822812916"/>
                    </a:ext>
                  </a:extLst>
                </a:gridCol>
                <a:gridCol w="946673">
                  <a:extLst>
                    <a:ext uri="{9D8B030D-6E8A-4147-A177-3AD203B41FA5}">
                      <a16:colId xmlns:a16="http://schemas.microsoft.com/office/drawing/2014/main" val="158261580"/>
                    </a:ext>
                  </a:extLst>
                </a:gridCol>
              </a:tblGrid>
              <a:tr h="48915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ประเด็นยุทธศาสตร์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ค่าเป้าหมาย ปี 2563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ผลการดำเนินงาน ปี 2563</a:t>
                      </a:r>
                      <a:br>
                        <a:rPr lang="th-TH" sz="1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</a:br>
                      <a:r>
                        <a:rPr lang="th-TH" sz="1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รอบ ....12.....เดือน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หมายเหตุ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79954"/>
                  </a:ext>
                </a:extLst>
              </a:tr>
              <a:tr h="24457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ประเด็นยุทธศาสตร์ที่ 1 พัฒนาระบบบริหารจัดการ โดยใช้เทคโนโลยีและนวัตกรรม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th-TH" sz="16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8219693"/>
                  </a:ext>
                </a:extLst>
              </a:tr>
              <a:tr h="244579"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ตัวชี้วัดที่ 1 ร้อยละของการบรรลุเป้าหมายตามตัวชี้วัดของแผนปฏิบัติราชการ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75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80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th-TH" sz="1600" b="0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410061"/>
                  </a:ext>
                </a:extLst>
              </a:tr>
              <a:tr h="489158"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ตัวชี้วัดที่ 2 จำนวนระบบเทคโนโลยีสารสนเทศและนวัตกรรมที่สนับสนุนระบบบริหารจัดการของหน่วยงาน เพื่อให้มีความคล่องตัวและมีประสิทธิภาพ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 ระบบ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 ระบบ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th-TH" sz="1600" b="0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248654"/>
                  </a:ext>
                </a:extLst>
              </a:tr>
              <a:tr h="333950"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ตัวชี้วัดที่ 3 มีแนวปฏิบัติที่ดี (</a:t>
                      </a:r>
                      <a:r>
                        <a:rPr lang="en-US" sz="16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Good Practices) </a:t>
                      </a:r>
                      <a:r>
                        <a:rPr lang="th-TH" sz="16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เพื่อสนับสนุนระบบบริหารจัดการของสำนักงานอธิการบดี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 เรื่อง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5 เรื่อง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th-TH" sz="1600" b="0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018129"/>
                  </a:ext>
                </a:extLst>
              </a:tr>
              <a:tr h="270452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ประเด็นยุทธศาสตร์ที่ 2 พัฒนาบุคลากรและเสริมสร้างความรักความผูกพันต่อองค์กร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6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3499082"/>
                  </a:ext>
                </a:extLst>
              </a:tr>
              <a:tr h="489158"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ตัวชี้วัดที่ 1 ร้อยละของบุคลากรที่ได้รับการพัฒนาความรู้ ความสามารถ ทักษะ และสมรรถนะตามสายงาน และนำมาใช้ในการพัฒนางาน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70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80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th-TH" sz="1600" b="0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722359"/>
                  </a:ext>
                </a:extLst>
              </a:tr>
              <a:tr h="489158"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ตัวชี้วัดที่ 2 จำนวนบุคลากรสายสนับสนุนที่ได้รับความก้าวหน้าตามสายงานประเภทวิชาชีพเฉพาะ เชี่ยวชาญเฉพาะ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90.90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th-TH" sz="1600" b="0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600867"/>
                  </a:ext>
                </a:extLst>
              </a:tr>
              <a:tr h="244579"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ตัวชี้วัดที่ 3 ร้อยละของบุคลากรที่จัดทำคู่มือปฏิบัติงานหลักแล้วเสร็จและนำไปใช้ประโยชน์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45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N/A</a:t>
                      </a:r>
                      <a:endParaRPr lang="th-TH" sz="1600" b="0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</a:t>
                      </a:r>
                      <a:endParaRPr lang="th-TH" sz="1600" b="0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325900"/>
                  </a:ext>
                </a:extLst>
              </a:tr>
              <a:tr h="244579"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ตัวชี้วัดที่ 4 ร้อยละความพึงพอใจและความผูกพันของบุคลากรที่มีองค์กร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N/A</a:t>
                      </a:r>
                      <a:endParaRPr lang="th-TH" sz="1600" b="0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</a:t>
                      </a:r>
                      <a:endParaRPr lang="th-TH" sz="1600" b="0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135982"/>
                  </a:ext>
                </a:extLst>
              </a:tr>
              <a:tr h="244579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ประเด็นยุทธศาสตร์ที่ 3 พัฒนาการให้บริการเชิงรุก ได้มาตรฐาน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600" b="1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9513391"/>
                  </a:ext>
                </a:extLst>
              </a:tr>
              <a:tr h="244579"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ตัวชี้วัดที่ 1 จำนวนคู่มือการให้บริการที่ประกาศใช้จริง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 เล่ม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4 เล่ม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th-TH" sz="1600" b="0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498136"/>
                  </a:ext>
                </a:extLst>
              </a:tr>
              <a:tr h="244579"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ตัวชี้วัดที่ 2 จำนวนกระบวนงานที่มีการลดขั้นตอนและระยะเวลาการให้บริการ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3 กระบวนงาน</a:t>
                      </a:r>
                      <a:endParaRPr lang="th-TH" sz="1600" b="0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6 กระบวนงาน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th-TH" sz="1600" b="0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777932"/>
                  </a:ext>
                </a:extLst>
              </a:tr>
              <a:tr h="244579"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ตัวชี้วัดที่ 3 ร้อยละความพึงพอใจของผู้รับบริการต่อการให้บริการของสำนักงานอธิการบดี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ร้อยละ 87.09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0" i="0" u="none" strike="noStrike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  <a:sym typeface="Wingdings 2" panose="05020102010507070707" pitchFamily="18" charset="2"/>
                        </a:rPr>
                        <a:t></a:t>
                      </a:r>
                      <a:endParaRPr lang="th-TH" sz="1600" b="0" i="0" u="none" strike="noStrike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033249"/>
                  </a:ext>
                </a:extLst>
              </a:tr>
            </a:tbl>
          </a:graphicData>
        </a:graphic>
      </p:graphicFrame>
      <p:sp>
        <p:nvSpPr>
          <p:cNvPr id="8" name="กล่องข้อความ 7">
            <a:extLst>
              <a:ext uri="{FF2B5EF4-FFF2-40B4-BE49-F238E27FC236}">
                <a16:creationId xmlns:a16="http://schemas.microsoft.com/office/drawing/2014/main" id="{4193A714-D2B3-4CED-AEE8-38555A5AB178}"/>
              </a:ext>
            </a:extLst>
          </p:cNvPr>
          <p:cNvSpPr txBox="1"/>
          <p:nvPr/>
        </p:nvSpPr>
        <p:spPr>
          <a:xfrm>
            <a:off x="3156854" y="1503348"/>
            <a:ext cx="1003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(หน้า 12)</a:t>
            </a: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2BCBE5B1-801B-4375-A41F-F33BD72F8A61}"/>
              </a:ext>
            </a:extLst>
          </p:cNvPr>
          <p:cNvSpPr txBox="1"/>
          <p:nvPr/>
        </p:nvSpPr>
        <p:spPr>
          <a:xfrm>
            <a:off x="295218" y="1041683"/>
            <a:ext cx="81900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  ด้วยฝ่ายเลขานุการฯ ได้ดำเนินรวมรวบและรายงานผลการดำเนินงานตามแผนปฏิบัติราชการ ประจำปีงบประมาณ พ.ศ. 2563</a:t>
            </a:r>
            <a:r>
              <a:rPr lang="th-TH" sz="18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  <a:br>
              <a:rPr lang="th-TH" sz="18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18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ประกอบด้วย</a:t>
            </a:r>
            <a:r>
              <a:rPr lang="th-TH" sz="18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  <a:r>
              <a:rPr lang="th-TH" sz="18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3 ประเด็นยุทธศาสตร์ 10 ตัวชี้วัด ในปีงบประมาณ พ.ศ.</a:t>
            </a:r>
            <a:r>
              <a:rPr lang="th-TH" sz="1800" b="1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  <a:r>
              <a:rPr lang="th-TH" sz="18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2563 บรรลุเป้าหมายจำนวน 8 ตัวชี้วัด คิดเป็นร้อยละ 80 </a:t>
            </a:r>
            <a:br>
              <a:rPr lang="th-TH" sz="18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</a:br>
            <a:r>
              <a:rPr lang="th-TH" sz="18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จึงเรียนที่ประชุมเพื่อทราบตามรายละเอียดดังนี้ 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99163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2E0000A7-A930-4939-9B0A-D3D4FE141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78B469-B793-462F-AF0E-55112375AD52}" type="slidenum">
              <a:rPr kumimoji="0" lang="th-TH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th-TH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D9EBB075-A759-4E23-9A6C-63318AE72E66}"/>
              </a:ext>
            </a:extLst>
          </p:cNvPr>
          <p:cNvSpPr/>
          <p:nvPr/>
        </p:nvSpPr>
        <p:spPr>
          <a:xfrm>
            <a:off x="723900" y="259976"/>
            <a:ext cx="7696200" cy="645459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>
                <a:latin typeface="TH SarabunPSK" pitchFamily="34" charset="-34"/>
                <a:cs typeface="TH SarabunPSK" pitchFamily="34" charset="-34"/>
              </a:rPr>
              <a:t>ระเบียบวาระที่ 5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กล่องข้อความ 2">
            <a:extLst>
              <a:ext uri="{FF2B5EF4-FFF2-40B4-BE49-F238E27FC236}">
                <a16:creationId xmlns:a16="http://schemas.microsoft.com/office/drawing/2014/main" id="{6D1F097A-6B02-4007-9622-722235205C78}"/>
              </a:ext>
            </a:extLst>
          </p:cNvPr>
          <p:cNvSpPr txBox="1"/>
          <p:nvPr/>
        </p:nvSpPr>
        <p:spPr>
          <a:xfrm>
            <a:off x="628509" y="1039906"/>
            <a:ext cx="10012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5.1 ทบทวน แผนยุทธศาสตร์สำนักงานอธิการบดี ระยะ 4 ปี พ.ศ. 2561 – 2564 </a:t>
            </a:r>
            <a:br>
              <a:rPr lang="th-TH" sz="2400" b="1" dirty="0">
                <a:latin typeface="TH SarabunPSK" pitchFamily="34" charset="-34"/>
                <a:cs typeface="TH SarabunPSK" pitchFamily="34" charset="-34"/>
              </a:rPr>
            </a:b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     ประจำปีงบประมาณ พ.ศ. 2564</a:t>
            </a: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0AEC50D1-9872-42F5-B396-EB371C01D666}"/>
              </a:ext>
            </a:extLst>
          </p:cNvPr>
          <p:cNvSpPr txBox="1"/>
          <p:nvPr/>
        </p:nvSpPr>
        <p:spPr>
          <a:xfrm>
            <a:off x="723900" y="1877148"/>
            <a:ext cx="8058291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</a:pPr>
            <a:r>
              <a:rPr lang="th-TH" sz="1800" b="1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สรุปเรื่อง        </a:t>
            </a:r>
          </a:p>
          <a:p>
            <a:pPr>
              <a:lnSpc>
                <a:spcPct val="115000"/>
              </a:lnSpc>
            </a:pPr>
            <a:r>
              <a:rPr lang="th-TH" sz="1800" dirty="0">
                <a:effectLst/>
                <a:latin typeface="Cordia New" panose="020B0304020202020204" pitchFamily="34" charset="-34"/>
                <a:ea typeface="Cordia New" panose="020B0304020202020204" pitchFamily="34" charset="-34"/>
                <a:cs typeface="TH SarabunIT๙" panose="020B0500040200020003" pitchFamily="34" charset="-34"/>
              </a:rPr>
              <a:t>            </a:t>
            </a:r>
            <a:r>
              <a:rPr lang="th-TH" sz="18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พื่อให้แผนยุทธศาสตร์สำนักงานอธิการบดีมีความสอดคล้องและเหมาะสมกับบริบทที่เปลี่ยนแปลงของมหาวิทยาลัยและสภาวการณ์ที่เปลี่ยนแปลงในปัจจุบัน พร้อมกับสอดรับนโยบายสภามหาวิทยาลัย สอดคล้องกับแผนยุทธศาสตร์มหาวิทยาลัยราชภัฏเพื่อการพัฒนาท้องถิ่น ระยะ 20 ปี พ.ศ. 2560-2579 (ยุทธศาสตร์ที่ 4) ฝ่ายเลขานุการจึงมีการทบทวนประเด็นยุทธศาสตร์/ตัวชี้วัด/กลยุทธ์/เป้าประสงค์/ </a:t>
            </a:r>
            <a:endParaRPr lang="en-US" sz="1800" dirty="0">
              <a:effectLst/>
              <a:latin typeface="TH SarabunPSK" panose="020B0500040200020003" pitchFamily="34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r>
              <a:rPr lang="th-TH" sz="1800" dirty="0">
                <a:effectLst/>
                <a:latin typeface="TH SarabunPSK" panose="020B0500040200020003" pitchFamily="34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        จึงเรียนมาเพื่อโปรดพิจารณาประเด็นยุทธศาสตร์/ตัวชี้วัด/กลยุทธ์/เป้าประสงค์ (ตามเอกสารประกอบระเบียบวาระที่ 5.1)</a:t>
            </a:r>
            <a:endParaRPr lang="th-TH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593B3999-A34B-42F3-9A12-9D92D7534421}"/>
              </a:ext>
            </a:extLst>
          </p:cNvPr>
          <p:cNvSpPr txBox="1"/>
          <p:nvPr/>
        </p:nvSpPr>
        <p:spPr>
          <a:xfrm>
            <a:off x="7225553" y="3732983"/>
            <a:ext cx="1354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(หน้า 13-14)</a:t>
            </a:r>
          </a:p>
        </p:txBody>
      </p:sp>
    </p:spTree>
    <p:extLst>
      <p:ext uri="{BB962C8B-B14F-4D97-AF65-F5344CB8AC3E}">
        <p14:creationId xmlns:p14="http://schemas.microsoft.com/office/powerpoint/2010/main" val="4130685926"/>
      </p:ext>
    </p:extLst>
  </p:cSld>
  <p:clrMapOvr>
    <a:masterClrMapping/>
  </p:clrMapOvr>
  <p:transition spd="slow">
    <p:wipe dir="d"/>
  </p:transition>
</p:sld>
</file>

<file path=ppt/theme/theme1.xml><?xml version="1.0" encoding="utf-8"?>
<a:theme xmlns:a="http://schemas.openxmlformats.org/drawingml/2006/main" name="Section Break Slide Master">
  <a:themeElements>
    <a:clrScheme name="ALLPPT-COLOR-A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TEmplate จัดทำงบ 63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งานนำเสนอ2" id="{0F856A24-06D7-4558-8D6E-C01FCDA2F5B9}" vid="{07ED20FA-D987-44F1-A81C-D2CB91641789}"/>
    </a:ext>
  </a:extLst>
</a:theme>
</file>

<file path=ppt/theme/theme4.xml><?xml version="1.0" encoding="utf-8"?>
<a:theme xmlns:a="http://schemas.openxmlformats.org/drawingml/2006/main" name="1_Section Break Slide Master">
  <a:themeElements>
    <a:clrScheme name="ALLPPT-COLOR-A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2949"/>
      </a:accent1>
      <a:accent2>
        <a:srgbClr val="F07624"/>
      </a:accent2>
      <a:accent3>
        <a:srgbClr val="F4BD2D"/>
      </a:accent3>
      <a:accent4>
        <a:srgbClr val="1ED4DE"/>
      </a:accent4>
      <a:accent5>
        <a:srgbClr val="1C7DE1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6254</TotalTime>
  <Words>4208</Words>
  <Application>Microsoft Office PowerPoint</Application>
  <PresentationFormat>นำเสนอทางหน้าจอ (4:3)</PresentationFormat>
  <Paragraphs>399</Paragraphs>
  <Slides>23</Slides>
  <Notes>11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9</vt:i4>
      </vt:variant>
      <vt:variant>
        <vt:lpstr>ธีม</vt:lpstr>
      </vt:variant>
      <vt:variant>
        <vt:i4>4</vt:i4>
      </vt:variant>
      <vt:variant>
        <vt:lpstr>ชื่อเรื่องสไลด์</vt:lpstr>
      </vt:variant>
      <vt:variant>
        <vt:i4>23</vt:i4>
      </vt:variant>
    </vt:vector>
  </HeadingPairs>
  <TitlesOfParts>
    <vt:vector size="36" baseType="lpstr">
      <vt:lpstr>Arial</vt:lpstr>
      <vt:lpstr>Calibri</vt:lpstr>
      <vt:lpstr>Calibri Light</vt:lpstr>
      <vt:lpstr>Cordia New</vt:lpstr>
      <vt:lpstr>TH Chakra Petch</vt:lpstr>
      <vt:lpstr>TH K2D July8</vt:lpstr>
      <vt:lpstr>TH SarabunPSK</vt:lpstr>
      <vt:lpstr>Times New Roman</vt:lpstr>
      <vt:lpstr>Wingdings 2</vt:lpstr>
      <vt:lpstr>Section Break Slide Master</vt:lpstr>
      <vt:lpstr>Contents Slide Master</vt:lpstr>
      <vt:lpstr>TEmplate จัดทำงบ 63</vt:lpstr>
      <vt:lpstr>1_Section Break Slide Master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โครงการ/กิจกรรม ภายใต้โครงการงบยุทธศาสตร์มหาวิทยาลัยราชภัฏเพื่อการพัฒนาท้องถิ่น สำนักงานอธิการบดี  ประจำปีงบประมาณ พ.ศ. 2564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USER</dc:creator>
  <cp:lastModifiedBy>Chanokyada</cp:lastModifiedBy>
  <cp:revision>805</cp:revision>
  <cp:lastPrinted>2021-03-23T09:39:09Z</cp:lastPrinted>
  <dcterms:created xsi:type="dcterms:W3CDTF">2018-12-28T08:06:03Z</dcterms:created>
  <dcterms:modified xsi:type="dcterms:W3CDTF">2021-03-24T02:54:46Z</dcterms:modified>
</cp:coreProperties>
</file>