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g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8"/>
  </p:notesMasterIdLst>
  <p:sldIdLst>
    <p:sldId id="311" r:id="rId3"/>
    <p:sldId id="294" r:id="rId4"/>
    <p:sldId id="259" r:id="rId5"/>
    <p:sldId id="303" r:id="rId6"/>
    <p:sldId id="307" r:id="rId7"/>
    <p:sldId id="281" r:id="rId8"/>
    <p:sldId id="300" r:id="rId9"/>
    <p:sldId id="282" r:id="rId10"/>
    <p:sldId id="301" r:id="rId11"/>
    <p:sldId id="312" r:id="rId12"/>
    <p:sldId id="313" r:id="rId13"/>
    <p:sldId id="286" r:id="rId14"/>
    <p:sldId id="302" r:id="rId15"/>
    <p:sldId id="315" r:id="rId16"/>
    <p:sldId id="314" r:id="rId17"/>
  </p:sldIdLst>
  <p:sldSz cx="13455650" cy="7569200"/>
  <p:notesSz cx="10680700" cy="7569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FFCC"/>
    <a:srgbClr val="B3EEE8"/>
    <a:srgbClr val="99CCFF"/>
    <a:srgbClr val="FFFFCC"/>
    <a:srgbClr val="F3FAFF"/>
    <a:srgbClr val="FDB410"/>
    <a:srgbClr val="7407EA"/>
    <a:srgbClr val="FF3300"/>
    <a:srgbClr val="F4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>
      <p:cViewPr varScale="1">
        <p:scale>
          <a:sx n="95" d="100"/>
          <a:sy n="95" d="100"/>
        </p:scale>
        <p:origin x="696" y="84"/>
      </p:cViewPr>
      <p:guideLst>
        <p:guide orient="horz" pos="2880"/>
        <p:guide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0CED-E705-42B0-A11C-E0009B817D46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946150"/>
            <a:ext cx="454025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68388" y="3643313"/>
            <a:ext cx="854392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003CD-99C7-4641-8728-EE0842AD9F4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091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0843" y="2638806"/>
            <a:ext cx="10609163" cy="22037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20627" y="4238752"/>
            <a:ext cx="9429594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4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3542" y="1740916"/>
            <a:ext cx="585981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37486" y="1740916"/>
            <a:ext cx="5859819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9174" y="2346453"/>
            <a:ext cx="11437303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8348" y="4238752"/>
            <a:ext cx="9418954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2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782" y="1740916"/>
            <a:ext cx="5853208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9659" y="1740916"/>
            <a:ext cx="5853208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0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7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718" y="1063752"/>
            <a:ext cx="11160670" cy="822960"/>
          </a:xfrm>
          <a:custGeom>
            <a:avLst/>
            <a:gdLst/>
            <a:ahLst/>
            <a:cxnLst/>
            <a:rect l="l" t="t" r="r" b="b"/>
            <a:pathLst>
              <a:path w="8859012" h="822960">
                <a:moveTo>
                  <a:pt x="0" y="0"/>
                </a:moveTo>
                <a:lnTo>
                  <a:pt x="8859012" y="0"/>
                </a:lnTo>
                <a:lnTo>
                  <a:pt x="8859012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2F5497"/>
          </a:solidFill>
        </p:spPr>
        <p:txBody>
          <a:bodyPr wrap="square" lIns="0" tIns="0" rIns="0" bIns="0" rtlCol="0">
            <a:noAutofit/>
          </a:bodyPr>
          <a:lstStyle/>
          <a:p>
            <a:endParaRPr sz="2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8429" y="1054649"/>
            <a:ext cx="11313991" cy="7326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9411" y="2590091"/>
            <a:ext cx="9472027" cy="37389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80089" y="7039356"/>
            <a:ext cx="4310671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3543" y="7039356"/>
            <a:ext cx="3098294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99013" y="7039356"/>
            <a:ext cx="3098294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1976" y="315102"/>
            <a:ext cx="11431696" cy="1496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5674" y="2691272"/>
            <a:ext cx="7384300" cy="28469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4922" y="7039356"/>
            <a:ext cx="4305807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782" y="7039356"/>
            <a:ext cx="3094800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8068" y="7039356"/>
            <a:ext cx="3094800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40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1009132" rtl="0" eaLnBrk="1" latinLnBrk="0" hangingPunct="1">
        <a:lnSpc>
          <a:spcPct val="90000"/>
        </a:lnSpc>
        <a:spcBef>
          <a:spcPct val="0"/>
        </a:spcBef>
        <a:buNone/>
        <a:defRPr sz="4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283" indent="-252283" algn="l" defTabSz="1009132" rtl="0" eaLnBrk="1" latinLnBrk="0" hangingPunct="1">
        <a:lnSpc>
          <a:spcPct val="90000"/>
        </a:lnSpc>
        <a:spcBef>
          <a:spcPts val="1104"/>
        </a:spcBef>
        <a:buFont typeface="Arial" panose="020B0604020202020204" pitchFamily="34" charset="0"/>
        <a:buChar char="•"/>
        <a:defRPr sz="3090" kern="1200">
          <a:solidFill>
            <a:schemeClr val="tx1"/>
          </a:solidFill>
          <a:latin typeface="+mn-lt"/>
          <a:ea typeface="+mn-ea"/>
          <a:cs typeface="+mn-cs"/>
        </a:defRPr>
      </a:lvl1pPr>
      <a:lvl2pPr marL="756849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2pPr>
      <a:lvl3pPr marL="1261415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3pPr>
      <a:lvl4pPr marL="1765981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270547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775113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279678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784244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288810" indent="-252283" algn="l" defTabSz="1009132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1pPr>
      <a:lvl2pPr marL="504566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32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3pPr>
      <a:lvl4pPr marL="1513698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4pPr>
      <a:lvl5pPr marL="2018264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5pPr>
      <a:lvl6pPr marL="2522830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6pPr>
      <a:lvl7pPr marL="3027396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7pPr>
      <a:lvl8pPr marL="3531961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8pPr>
      <a:lvl9pPr marL="4036527" algn="l" defTabSz="1009132" rtl="0" eaLnBrk="1" latinLnBrk="0" hangingPunct="1">
        <a:defRPr sz="30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B7964B3-2955-484E-AA6F-E32BCD684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"/>
          <a:stretch/>
        </p:blipFill>
        <p:spPr>
          <a:xfrm>
            <a:off x="0" y="1"/>
            <a:ext cx="13451079" cy="7569200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59DF1FF5-398B-428F-B204-1F9F92401731}"/>
              </a:ext>
            </a:extLst>
          </p:cNvPr>
          <p:cNvSpPr txBox="1"/>
          <p:nvPr/>
        </p:nvSpPr>
        <p:spPr>
          <a:xfrm>
            <a:off x="2115439" y="2946400"/>
            <a:ext cx="9220200" cy="83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spcBef>
                <a:spcPts val="70"/>
              </a:spcBef>
              <a:tabLst>
                <a:tab pos="2033270" algn="l"/>
              </a:tabLst>
            </a:pPr>
            <a:r>
              <a:rPr lang="th-TH" sz="5400" b="1" dirty="0">
                <a:solidFill>
                  <a:srgbClr val="0033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มหาวิทยาลัยราชภัฏสกลนคร</a:t>
            </a:r>
            <a:endParaRPr sz="5400" b="1" dirty="0">
              <a:solidFill>
                <a:srgbClr val="0033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812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B9F6012-2778-4C79-AECE-1A980E36B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" y="0"/>
            <a:ext cx="13411932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0D4E701-1DF3-462B-8951-0906B1C10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" y="0"/>
            <a:ext cx="13441713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729" y="2585917"/>
            <a:ext cx="1773272" cy="16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3" name="object 3"/>
          <p:cNvSpPr/>
          <p:nvPr/>
        </p:nvSpPr>
        <p:spPr>
          <a:xfrm>
            <a:off x="3096091" y="2625315"/>
            <a:ext cx="1773272" cy="1684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7" name="object 7"/>
          <p:cNvSpPr/>
          <p:nvPr/>
        </p:nvSpPr>
        <p:spPr>
          <a:xfrm>
            <a:off x="869571" y="1000962"/>
            <a:ext cx="223700" cy="0"/>
          </a:xfrm>
          <a:custGeom>
            <a:avLst/>
            <a:gdLst/>
            <a:ahLst/>
            <a:cxnLst/>
            <a:rect l="l" t="t" r="r" b="b"/>
            <a:pathLst>
              <a:path w="202692">
                <a:moveTo>
                  <a:pt x="0" y="0"/>
                </a:moveTo>
                <a:lnTo>
                  <a:pt x="202692" y="0"/>
                </a:lnTo>
              </a:path>
            </a:pathLst>
          </a:custGeom>
          <a:ln w="37845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9" name="object 9"/>
          <p:cNvSpPr/>
          <p:nvPr/>
        </p:nvSpPr>
        <p:spPr>
          <a:xfrm>
            <a:off x="1032111" y="5300804"/>
            <a:ext cx="10392808" cy="447400"/>
          </a:xfrm>
          <a:custGeom>
            <a:avLst/>
            <a:gdLst/>
            <a:ahLst/>
            <a:cxnLst/>
            <a:rect l="l" t="t" r="r" b="b"/>
            <a:pathLst>
              <a:path w="9416796" h="405384">
                <a:moveTo>
                  <a:pt x="9285732" y="0"/>
                </a:moveTo>
                <a:lnTo>
                  <a:pt x="0" y="0"/>
                </a:lnTo>
                <a:lnTo>
                  <a:pt x="131063" y="202692"/>
                </a:lnTo>
                <a:lnTo>
                  <a:pt x="0" y="405384"/>
                </a:lnTo>
                <a:lnTo>
                  <a:pt x="9285732" y="405384"/>
                </a:lnTo>
                <a:lnTo>
                  <a:pt x="9416796" y="202692"/>
                </a:lnTo>
                <a:lnTo>
                  <a:pt x="928573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0" name="object 10"/>
          <p:cNvSpPr/>
          <p:nvPr/>
        </p:nvSpPr>
        <p:spPr>
          <a:xfrm>
            <a:off x="6066207" y="6390711"/>
            <a:ext cx="52140" cy="53823"/>
          </a:xfrm>
          <a:custGeom>
            <a:avLst/>
            <a:gdLst/>
            <a:ahLst/>
            <a:cxnLst/>
            <a:rect l="l" t="t" r="r" b="b"/>
            <a:pathLst>
              <a:path w="47243" h="48768">
                <a:moveTo>
                  <a:pt x="18160" y="0"/>
                </a:moveTo>
                <a:lnTo>
                  <a:pt x="10921" y="0"/>
                </a:lnTo>
                <a:lnTo>
                  <a:pt x="7238" y="7493"/>
                </a:lnTo>
                <a:lnTo>
                  <a:pt x="0" y="11303"/>
                </a:lnTo>
                <a:lnTo>
                  <a:pt x="0" y="22479"/>
                </a:lnTo>
                <a:lnTo>
                  <a:pt x="7238" y="26289"/>
                </a:lnTo>
                <a:lnTo>
                  <a:pt x="25399" y="44958"/>
                </a:lnTo>
                <a:lnTo>
                  <a:pt x="29082" y="48768"/>
                </a:lnTo>
                <a:lnTo>
                  <a:pt x="36321" y="48768"/>
                </a:lnTo>
                <a:lnTo>
                  <a:pt x="43561" y="44957"/>
                </a:lnTo>
                <a:lnTo>
                  <a:pt x="47243" y="41275"/>
                </a:lnTo>
                <a:lnTo>
                  <a:pt x="47243" y="29972"/>
                </a:lnTo>
                <a:lnTo>
                  <a:pt x="43560" y="26289"/>
                </a:lnTo>
                <a:lnTo>
                  <a:pt x="18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1" name="object 11"/>
          <p:cNvSpPr/>
          <p:nvPr/>
        </p:nvSpPr>
        <p:spPr>
          <a:xfrm>
            <a:off x="5993883" y="6543771"/>
            <a:ext cx="55503" cy="30274"/>
          </a:xfrm>
          <a:custGeom>
            <a:avLst/>
            <a:gdLst/>
            <a:ahLst/>
            <a:cxnLst/>
            <a:rect l="l" t="t" r="r" b="b"/>
            <a:pathLst>
              <a:path w="50291" h="27431">
                <a:moveTo>
                  <a:pt x="46736" y="0"/>
                </a:moveTo>
                <a:lnTo>
                  <a:pt x="7238" y="0"/>
                </a:lnTo>
                <a:lnTo>
                  <a:pt x="0" y="7874"/>
                </a:lnTo>
                <a:lnTo>
                  <a:pt x="0" y="23494"/>
                </a:lnTo>
                <a:lnTo>
                  <a:pt x="7238" y="27431"/>
                </a:lnTo>
                <a:lnTo>
                  <a:pt x="46736" y="27431"/>
                </a:lnTo>
                <a:lnTo>
                  <a:pt x="50291" y="23494"/>
                </a:lnTo>
                <a:lnTo>
                  <a:pt x="50291" y="7874"/>
                </a:lnTo>
                <a:lnTo>
                  <a:pt x="4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2" name="object 12"/>
          <p:cNvSpPr/>
          <p:nvPr/>
        </p:nvSpPr>
        <p:spPr>
          <a:xfrm>
            <a:off x="6405960" y="6574046"/>
            <a:ext cx="57187" cy="30274"/>
          </a:xfrm>
          <a:custGeom>
            <a:avLst/>
            <a:gdLst/>
            <a:ahLst/>
            <a:cxnLst/>
            <a:rect l="l" t="t" r="r" b="b"/>
            <a:pathLst>
              <a:path w="51816" h="27431">
                <a:moveTo>
                  <a:pt x="44450" y="0"/>
                </a:moveTo>
                <a:lnTo>
                  <a:pt x="3683" y="0"/>
                </a:lnTo>
                <a:lnTo>
                  <a:pt x="0" y="6857"/>
                </a:lnTo>
                <a:lnTo>
                  <a:pt x="0" y="20573"/>
                </a:lnTo>
                <a:lnTo>
                  <a:pt x="3683" y="27431"/>
                </a:lnTo>
                <a:lnTo>
                  <a:pt x="44450" y="27431"/>
                </a:lnTo>
                <a:lnTo>
                  <a:pt x="51816" y="20573"/>
                </a:lnTo>
                <a:lnTo>
                  <a:pt x="51816" y="6857"/>
                </a:lnTo>
                <a:lnTo>
                  <a:pt x="44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3" name="object 13"/>
          <p:cNvSpPr/>
          <p:nvPr/>
        </p:nvSpPr>
        <p:spPr>
          <a:xfrm>
            <a:off x="6358867" y="6415941"/>
            <a:ext cx="50458" cy="50459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35178" y="0"/>
                </a:moveTo>
                <a:lnTo>
                  <a:pt x="28193" y="0"/>
                </a:lnTo>
                <a:lnTo>
                  <a:pt x="21081" y="3556"/>
                </a:lnTo>
                <a:lnTo>
                  <a:pt x="0" y="24637"/>
                </a:lnTo>
                <a:lnTo>
                  <a:pt x="0" y="35179"/>
                </a:lnTo>
                <a:lnTo>
                  <a:pt x="10540" y="45720"/>
                </a:lnTo>
                <a:lnTo>
                  <a:pt x="17525" y="45720"/>
                </a:lnTo>
                <a:lnTo>
                  <a:pt x="21081" y="38735"/>
                </a:lnTo>
                <a:lnTo>
                  <a:pt x="42154" y="21089"/>
                </a:lnTo>
                <a:lnTo>
                  <a:pt x="45719" y="17526"/>
                </a:lnTo>
                <a:lnTo>
                  <a:pt x="45719" y="6985"/>
                </a:lnTo>
                <a:lnTo>
                  <a:pt x="42163" y="3556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4" name="object 14"/>
          <p:cNvSpPr/>
          <p:nvPr/>
        </p:nvSpPr>
        <p:spPr>
          <a:xfrm>
            <a:off x="6227673" y="6336889"/>
            <a:ext cx="28593" cy="60549"/>
          </a:xfrm>
          <a:custGeom>
            <a:avLst/>
            <a:gdLst/>
            <a:ahLst/>
            <a:cxnLst/>
            <a:rect l="l" t="t" r="r" b="b"/>
            <a:pathLst>
              <a:path w="25908" h="54863">
                <a:moveTo>
                  <a:pt x="22225" y="0"/>
                </a:moveTo>
                <a:lnTo>
                  <a:pt x="7365" y="0"/>
                </a:lnTo>
                <a:lnTo>
                  <a:pt x="3683" y="3682"/>
                </a:lnTo>
                <a:lnTo>
                  <a:pt x="0" y="10921"/>
                </a:lnTo>
                <a:lnTo>
                  <a:pt x="0" y="47498"/>
                </a:lnTo>
                <a:lnTo>
                  <a:pt x="7365" y="54863"/>
                </a:lnTo>
                <a:lnTo>
                  <a:pt x="18541" y="54863"/>
                </a:lnTo>
                <a:lnTo>
                  <a:pt x="25908" y="47498"/>
                </a:lnTo>
                <a:lnTo>
                  <a:pt x="25908" y="7365"/>
                </a:lnTo>
                <a:lnTo>
                  <a:pt x="22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5" name="object 15"/>
          <p:cNvSpPr/>
          <p:nvPr/>
        </p:nvSpPr>
        <p:spPr>
          <a:xfrm>
            <a:off x="6112366" y="6454626"/>
            <a:ext cx="232958" cy="267430"/>
          </a:xfrm>
          <a:custGeom>
            <a:avLst/>
            <a:gdLst/>
            <a:ahLst/>
            <a:cxnLst/>
            <a:rect l="l" t="t" r="r" b="b"/>
            <a:pathLst>
              <a:path w="211080" h="242315">
                <a:moveTo>
                  <a:pt x="105240" y="0"/>
                </a:moveTo>
                <a:lnTo>
                  <a:pt x="63475" y="8622"/>
                </a:lnTo>
                <a:lnTo>
                  <a:pt x="29516" y="32081"/>
                </a:lnTo>
                <a:lnTo>
                  <a:pt x="6947" y="66767"/>
                </a:lnTo>
                <a:lnTo>
                  <a:pt x="0" y="94346"/>
                </a:lnTo>
                <a:lnTo>
                  <a:pt x="559" y="110565"/>
                </a:lnTo>
                <a:lnTo>
                  <a:pt x="10823" y="152483"/>
                </a:lnTo>
                <a:lnTo>
                  <a:pt x="39912" y="190679"/>
                </a:lnTo>
                <a:lnTo>
                  <a:pt x="49132" y="197374"/>
                </a:lnTo>
                <a:lnTo>
                  <a:pt x="50498" y="242156"/>
                </a:lnTo>
                <a:lnTo>
                  <a:pt x="159936" y="242315"/>
                </a:lnTo>
                <a:lnTo>
                  <a:pt x="159963" y="212978"/>
                </a:lnTo>
                <a:lnTo>
                  <a:pt x="79713" y="212978"/>
                </a:lnTo>
                <a:lnTo>
                  <a:pt x="79713" y="183514"/>
                </a:lnTo>
                <a:lnTo>
                  <a:pt x="44262" y="159322"/>
                </a:lnTo>
                <a:lnTo>
                  <a:pt x="26791" y="124614"/>
                </a:lnTo>
                <a:lnTo>
                  <a:pt x="24980" y="111237"/>
                </a:lnTo>
                <a:lnTo>
                  <a:pt x="26243" y="95628"/>
                </a:lnTo>
                <a:lnTo>
                  <a:pt x="43799" y="57171"/>
                </a:lnTo>
                <a:lnTo>
                  <a:pt x="77013" y="34190"/>
                </a:lnTo>
                <a:lnTo>
                  <a:pt x="104605" y="29339"/>
                </a:lnTo>
                <a:lnTo>
                  <a:pt x="177446" y="29339"/>
                </a:lnTo>
                <a:lnTo>
                  <a:pt x="170300" y="22805"/>
                </a:lnTo>
                <a:lnTo>
                  <a:pt x="134041" y="4017"/>
                </a:lnTo>
                <a:lnTo>
                  <a:pt x="106115" y="3"/>
                </a:lnTo>
                <a:lnTo>
                  <a:pt x="105240" y="0"/>
                </a:lnTo>
                <a:close/>
              </a:path>
              <a:path w="211080" h="242315">
                <a:moveTo>
                  <a:pt x="177446" y="29339"/>
                </a:moveTo>
                <a:lnTo>
                  <a:pt x="104605" y="29339"/>
                </a:lnTo>
                <a:lnTo>
                  <a:pt x="119401" y="30583"/>
                </a:lnTo>
                <a:lnTo>
                  <a:pt x="133352" y="34197"/>
                </a:lnTo>
                <a:lnTo>
                  <a:pt x="167449" y="57249"/>
                </a:lnTo>
                <a:lnTo>
                  <a:pt x="184665" y="94346"/>
                </a:lnTo>
                <a:lnTo>
                  <a:pt x="184701" y="95628"/>
                </a:lnTo>
                <a:lnTo>
                  <a:pt x="184233" y="110565"/>
                </a:lnTo>
                <a:lnTo>
                  <a:pt x="172640" y="149746"/>
                </a:lnTo>
                <a:lnTo>
                  <a:pt x="130767" y="183514"/>
                </a:lnTo>
                <a:lnTo>
                  <a:pt x="130767" y="212978"/>
                </a:lnTo>
                <a:lnTo>
                  <a:pt x="159963" y="212978"/>
                </a:lnTo>
                <a:lnTo>
                  <a:pt x="159976" y="198356"/>
                </a:lnTo>
                <a:lnTo>
                  <a:pt x="170211" y="191063"/>
                </a:lnTo>
                <a:lnTo>
                  <a:pt x="195565" y="162239"/>
                </a:lnTo>
                <a:lnTo>
                  <a:pt x="209633" y="124614"/>
                </a:lnTo>
                <a:lnTo>
                  <a:pt x="211080" y="110565"/>
                </a:lnTo>
                <a:lnTo>
                  <a:pt x="210139" y="95269"/>
                </a:lnTo>
                <a:lnTo>
                  <a:pt x="196763" y="54181"/>
                </a:lnTo>
                <a:lnTo>
                  <a:pt x="180383" y="32025"/>
                </a:lnTo>
                <a:lnTo>
                  <a:pt x="177446" y="29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6" name="object 16"/>
          <p:cNvSpPr/>
          <p:nvPr/>
        </p:nvSpPr>
        <p:spPr>
          <a:xfrm>
            <a:off x="6167123" y="6748968"/>
            <a:ext cx="89984" cy="58847"/>
          </a:xfrm>
          <a:custGeom>
            <a:avLst/>
            <a:gdLst/>
            <a:ahLst/>
            <a:cxnLst/>
            <a:rect l="l" t="t" r="r" b="b"/>
            <a:pathLst>
              <a:path w="81533" h="53321">
                <a:moveTo>
                  <a:pt x="81533" y="26288"/>
                </a:moveTo>
                <a:lnTo>
                  <a:pt x="29626" y="26288"/>
                </a:lnTo>
                <a:lnTo>
                  <a:pt x="29717" y="30098"/>
                </a:lnTo>
                <a:lnTo>
                  <a:pt x="33347" y="43949"/>
                </a:lnTo>
                <a:lnTo>
                  <a:pt x="43056" y="53321"/>
                </a:lnTo>
                <a:lnTo>
                  <a:pt x="61361" y="52960"/>
                </a:lnTo>
                <a:lnTo>
                  <a:pt x="73477" y="47820"/>
                </a:lnTo>
                <a:lnTo>
                  <a:pt x="79982" y="39061"/>
                </a:lnTo>
                <a:lnTo>
                  <a:pt x="81533" y="26288"/>
                </a:lnTo>
                <a:close/>
              </a:path>
              <a:path w="81533" h="53321">
                <a:moveTo>
                  <a:pt x="72" y="0"/>
                </a:moveTo>
                <a:lnTo>
                  <a:pt x="0" y="26288"/>
                </a:lnTo>
                <a:lnTo>
                  <a:pt x="111160" y="26288"/>
                </a:lnTo>
                <a:lnTo>
                  <a:pt x="111251" y="1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17" name="object 17"/>
          <p:cNvSpPr/>
          <p:nvPr/>
        </p:nvSpPr>
        <p:spPr>
          <a:xfrm>
            <a:off x="6180580" y="5506082"/>
            <a:ext cx="122521" cy="122220"/>
          </a:xfrm>
          <a:custGeom>
            <a:avLst/>
            <a:gdLst/>
            <a:ahLst/>
            <a:cxnLst/>
            <a:rect l="l" t="t" r="r" b="b"/>
            <a:pathLst>
              <a:path w="111015" h="110742">
                <a:moveTo>
                  <a:pt x="52752" y="0"/>
                </a:moveTo>
                <a:lnTo>
                  <a:pt x="15352" y="17173"/>
                </a:lnTo>
                <a:lnTo>
                  <a:pt x="0" y="55553"/>
                </a:lnTo>
                <a:lnTo>
                  <a:pt x="640" y="63990"/>
                </a:lnTo>
                <a:lnTo>
                  <a:pt x="20346" y="97536"/>
                </a:lnTo>
                <a:lnTo>
                  <a:pt x="62614" y="110742"/>
                </a:lnTo>
                <a:lnTo>
                  <a:pt x="75739" y="107370"/>
                </a:lnTo>
                <a:lnTo>
                  <a:pt x="104659" y="79993"/>
                </a:lnTo>
                <a:lnTo>
                  <a:pt x="111015" y="50390"/>
                </a:lnTo>
                <a:lnTo>
                  <a:pt x="107994" y="36823"/>
                </a:lnTo>
                <a:lnTo>
                  <a:pt x="81368" y="6742"/>
                </a:lnTo>
                <a:lnTo>
                  <a:pt x="52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1" name="object 21"/>
          <p:cNvSpPr/>
          <p:nvPr/>
        </p:nvSpPr>
        <p:spPr>
          <a:xfrm>
            <a:off x="3967556" y="4320938"/>
            <a:ext cx="14997" cy="1019124"/>
          </a:xfrm>
          <a:custGeom>
            <a:avLst/>
            <a:gdLst/>
            <a:ahLst/>
            <a:cxnLst/>
            <a:rect l="l" t="t" r="r" b="b"/>
            <a:pathLst>
              <a:path w="13589" h="923416">
                <a:moveTo>
                  <a:pt x="0" y="923416"/>
                </a:moveTo>
                <a:lnTo>
                  <a:pt x="13589" y="0"/>
                </a:lnTo>
              </a:path>
            </a:pathLst>
          </a:custGeom>
          <a:ln w="12700">
            <a:solidFill>
              <a:srgbClr val="5382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2" name="object 22"/>
          <p:cNvSpPr txBox="1"/>
          <p:nvPr/>
        </p:nvSpPr>
        <p:spPr>
          <a:xfrm>
            <a:off x="3096091" y="3052180"/>
            <a:ext cx="1650534" cy="12093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sz="2649" b="1" dirty="0">
                <a:solidFill>
                  <a:srgbClr val="FFFFFF"/>
                </a:solidFill>
                <a:latin typeface="TH SarabunPSK"/>
                <a:cs typeface="TH SarabunPSK"/>
              </a:rPr>
              <a:t>เปิดรับสมัคร</a:t>
            </a:r>
            <a:endParaRPr sz="2649" dirty="0">
              <a:latin typeface="TH SarabunPSK"/>
              <a:cs typeface="TH SarabunPSK"/>
            </a:endParaRPr>
          </a:p>
          <a:p>
            <a:pPr marL="77787" algn="ctr">
              <a:lnSpc>
                <a:spcPct val="80000"/>
              </a:lnSpc>
            </a:pPr>
            <a:r>
              <a:rPr lang="th-TH" sz="2649" b="1" dirty="0">
                <a:solidFill>
                  <a:srgbClr val="FFFFFF"/>
                </a:solidFill>
                <a:latin typeface="TH SarabunPSK"/>
                <a:cs typeface="TH SarabunPSK"/>
              </a:rPr>
              <a:t>11 – 22 </a:t>
            </a:r>
          </a:p>
          <a:p>
            <a:pPr marL="77787" algn="ctr">
              <a:lnSpc>
                <a:spcPct val="80000"/>
              </a:lnSpc>
            </a:pPr>
            <a:r>
              <a:rPr sz="2649" b="1" dirty="0" err="1">
                <a:solidFill>
                  <a:srgbClr val="FFFFFF"/>
                </a:solidFill>
                <a:latin typeface="TH SarabunPSK"/>
                <a:cs typeface="TH SarabunPSK"/>
              </a:rPr>
              <a:t>ธ</a:t>
            </a:r>
            <a:r>
              <a:rPr sz="2649" b="1" spc="-6" dirty="0" err="1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sz="2649" b="1" dirty="0" err="1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sz="2649" b="1" dirty="0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sz="2649" b="1" spc="-22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2649"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sz="2649" dirty="0">
              <a:latin typeface="TH SarabunPSK"/>
              <a:cs typeface="TH SarabunPS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9664" y="3008571"/>
            <a:ext cx="1378482" cy="10028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02" algn="ctr"/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ประชุม</a:t>
            </a:r>
            <a:r>
              <a:rPr b="1" dirty="0" err="1">
                <a:solidFill>
                  <a:srgbClr val="FFFFFF"/>
                </a:solidFill>
                <a:latin typeface="TH SarabunPSK"/>
                <a:cs typeface="TH SarabunPSK"/>
              </a:rPr>
              <a:t>ชี้แจง</a:t>
            </a:r>
            <a:endParaRPr dirty="0">
              <a:latin typeface="TH SarabunPSK"/>
              <a:cs typeface="TH SarabunPSK"/>
            </a:endParaRPr>
          </a:p>
          <a:p>
            <a:pPr algn="ctr">
              <a:spcBef>
                <a:spcPts val="50"/>
              </a:spcBef>
            </a:pPr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8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 ธ.</a:t>
            </a:r>
            <a:r>
              <a:rPr b="1" spc="-11" dirty="0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b="1" spc="17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dirty="0">
              <a:latin typeface="TH SarabunPSK"/>
              <a:cs typeface="TH SarabunPS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443" y="464347"/>
            <a:ext cx="7100378" cy="7085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เดือนธันวาคม</a:t>
            </a:r>
          </a:p>
        </p:txBody>
      </p:sp>
      <p:sp>
        <p:nvSpPr>
          <p:cNvPr id="26" name="object 26"/>
          <p:cNvSpPr/>
          <p:nvPr/>
        </p:nvSpPr>
        <p:spPr>
          <a:xfrm>
            <a:off x="10787247" y="2582552"/>
            <a:ext cx="1773272" cy="3179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7" name="object 27"/>
          <p:cNvSpPr txBox="1"/>
          <p:nvPr/>
        </p:nvSpPr>
        <p:spPr>
          <a:xfrm>
            <a:off x="11114254" y="2947057"/>
            <a:ext cx="1119258" cy="831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189" algn="ctr"/>
            <a:r>
              <a:rPr b="1" dirty="0">
                <a:solidFill>
                  <a:srgbClr val="FFFFFF"/>
                </a:solidFill>
                <a:latin typeface="TH SarabunPSK"/>
                <a:cs typeface="TH SarabunPSK"/>
              </a:rPr>
              <a:t>จ้างงาน</a:t>
            </a:r>
            <a:endParaRPr dirty="0">
              <a:latin typeface="TH SarabunPSK"/>
              <a:cs typeface="TH SarabunPSK"/>
            </a:endParaRPr>
          </a:p>
          <a:p>
            <a:pPr marL="14016" algn="ctr"/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...........</a:t>
            </a:r>
            <a:endParaRPr dirty="0">
              <a:latin typeface="TH SarabunPSK"/>
              <a:cs typeface="TH SarabunPS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36603" y="4284903"/>
            <a:ext cx="14996" cy="1019125"/>
          </a:xfrm>
          <a:custGeom>
            <a:avLst/>
            <a:gdLst/>
            <a:ahLst/>
            <a:cxnLst/>
            <a:rect l="l" t="t" r="r" b="b"/>
            <a:pathLst>
              <a:path w="13588" h="923417">
                <a:moveTo>
                  <a:pt x="0" y="923417"/>
                </a:moveTo>
                <a:lnTo>
                  <a:pt x="13588" y="0"/>
                </a:lnTo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30" name="object 30"/>
          <p:cNvSpPr/>
          <p:nvPr/>
        </p:nvSpPr>
        <p:spPr>
          <a:xfrm>
            <a:off x="12027669" y="131390"/>
            <a:ext cx="1286695" cy="130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32" name="object 32"/>
          <p:cNvSpPr txBox="1"/>
          <p:nvPr/>
        </p:nvSpPr>
        <p:spPr>
          <a:xfrm>
            <a:off x="3271699" y="5944599"/>
            <a:ext cx="1298610" cy="1232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8866" algn="ctr"/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จ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ัดตั้ง</a:t>
            </a:r>
            <a:r>
              <a:rPr sz="1986" b="1" spc="6" dirty="0">
                <a:solidFill>
                  <a:srgbClr val="FFFFFF"/>
                </a:solidFill>
                <a:latin typeface="TH SarabunPSK"/>
                <a:cs typeface="TH SarabunPSK"/>
              </a:rPr>
              <a:t>ก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ร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ร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ม</a:t>
            </a:r>
            <a:r>
              <a:rPr sz="1986" b="1" spc="6" dirty="0">
                <a:solidFill>
                  <a:srgbClr val="FFFFFF"/>
                </a:solidFill>
                <a:latin typeface="TH SarabunPSK"/>
                <a:cs typeface="TH SarabunPSK"/>
              </a:rPr>
              <a:t>ก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าร</a:t>
            </a:r>
            <a:endParaRPr sz="1986" dirty="0">
              <a:latin typeface="TH SarabunPSK"/>
              <a:cs typeface="TH SarabunPSK"/>
            </a:endParaRPr>
          </a:p>
          <a:p>
            <a:pPr algn="ctr">
              <a:lnSpc>
                <a:spcPct val="100000"/>
              </a:lnSpc>
            </a:pP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NSI/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R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SI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/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US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I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/</a:t>
            </a:r>
            <a:r>
              <a:rPr sz="1986" b="1" spc="-17" dirty="0">
                <a:solidFill>
                  <a:srgbClr val="FFFFFF"/>
                </a:solidFill>
                <a:latin typeface="TH SarabunPSK"/>
                <a:cs typeface="TH SarabunPSK"/>
              </a:rPr>
              <a:t>*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TSI</a:t>
            </a:r>
            <a:endParaRPr sz="1986" dirty="0">
              <a:latin typeface="TH SarabunPSK"/>
              <a:cs typeface="TH SarabunPSK"/>
            </a:endParaRPr>
          </a:p>
          <a:p>
            <a:pPr marR="59567" algn="ctr"/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และ 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อ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ื่นๆ</a:t>
            </a:r>
            <a:endParaRPr sz="1986" dirty="0">
              <a:latin typeface="TH SarabunPSK"/>
              <a:cs typeface="TH SarabunPSK"/>
            </a:endParaRPr>
          </a:p>
          <a:p>
            <a:pPr marR="57463" algn="ctr"/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ธ.</a:t>
            </a:r>
            <a:r>
              <a:rPr sz="1986" b="1" spc="-11" dirty="0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.</a:t>
            </a:r>
            <a:r>
              <a:rPr sz="1986" b="1" spc="17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1986"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sz="1986" dirty="0">
              <a:latin typeface="TH SarabunPSK"/>
              <a:cs typeface="TH SarabunPS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941" y="5417164"/>
            <a:ext cx="442214" cy="6244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50457" algn="just"/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เ</a:t>
            </a:r>
            <a:r>
              <a:rPr sz="1324" b="1" spc="6" dirty="0">
                <a:solidFill>
                  <a:srgbClr val="FFFFFF"/>
                </a:solidFill>
                <a:latin typeface="TH SarabunPSK"/>
                <a:cs typeface="TH SarabunPSK"/>
              </a:rPr>
              <a:t>ป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ิดตัว โ</a:t>
            </a:r>
            <a:r>
              <a:rPr sz="1324" b="1" spc="-11" dirty="0">
                <a:solidFill>
                  <a:srgbClr val="FFFFFF"/>
                </a:solidFill>
                <a:latin typeface="TH SarabunPSK"/>
                <a:cs typeface="TH SarabunPSK"/>
              </a:rPr>
              <a:t>ค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รงการ 4</a:t>
            </a:r>
            <a:r>
              <a:rPr sz="1324" b="1" spc="-6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พย</a:t>
            </a:r>
            <a:r>
              <a:rPr sz="1324" b="1" spc="6" dirty="0">
                <a:solidFill>
                  <a:srgbClr val="FFFFFF"/>
                </a:solidFill>
                <a:latin typeface="TH SarabunPSK"/>
                <a:cs typeface="TH SarabunPSK"/>
              </a:rPr>
              <a:t> </a:t>
            </a:r>
            <a:r>
              <a:rPr sz="1324" b="1" dirty="0">
                <a:solidFill>
                  <a:srgbClr val="FFFFFF"/>
                </a:solidFill>
                <a:latin typeface="TH SarabunPSK"/>
                <a:cs typeface="TH SarabunPSK"/>
              </a:rPr>
              <a:t>63</a:t>
            </a:r>
            <a:endParaRPr sz="1324">
              <a:latin typeface="TH SarabunPSK"/>
              <a:cs typeface="TH SarabunPS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811181" y="7618885"/>
            <a:ext cx="233370" cy="356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/>
            <a:r>
              <a:rPr sz="2207" dirty="0">
                <a:solidFill>
                  <a:srgbClr val="888888"/>
                </a:solidFill>
                <a:latin typeface="Cordia New"/>
                <a:cs typeface="Cordia New"/>
              </a:rPr>
              <a:t>31</a:t>
            </a:r>
            <a:endParaRPr sz="2207">
              <a:latin typeface="Cordia New"/>
              <a:cs typeface="Cordia New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D195135A-02B1-401B-89BE-F6F30DBAB5B0}"/>
              </a:ext>
            </a:extLst>
          </p:cNvPr>
          <p:cNvSpPr/>
          <p:nvPr/>
        </p:nvSpPr>
        <p:spPr>
          <a:xfrm>
            <a:off x="5315912" y="2576632"/>
            <a:ext cx="1773272" cy="16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45" name="object 28">
            <a:extLst>
              <a:ext uri="{FF2B5EF4-FFF2-40B4-BE49-F238E27FC236}">
                <a16:creationId xmlns:a16="http://schemas.microsoft.com/office/drawing/2014/main" id="{C6F31300-02AA-4A0F-A937-4C2C23F5EF9D}"/>
              </a:ext>
            </a:extLst>
          </p:cNvPr>
          <p:cNvSpPr/>
          <p:nvPr/>
        </p:nvSpPr>
        <p:spPr>
          <a:xfrm>
            <a:off x="6195786" y="4275618"/>
            <a:ext cx="14996" cy="1019125"/>
          </a:xfrm>
          <a:custGeom>
            <a:avLst/>
            <a:gdLst/>
            <a:ahLst/>
            <a:cxnLst/>
            <a:rect l="l" t="t" r="r" b="b"/>
            <a:pathLst>
              <a:path w="13588" h="923417">
                <a:moveTo>
                  <a:pt x="0" y="923417"/>
                </a:moveTo>
                <a:lnTo>
                  <a:pt x="13588" y="0"/>
                </a:lnTo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7A29C92D-E295-4ED5-85A0-3B40CD5BA29F}"/>
              </a:ext>
            </a:extLst>
          </p:cNvPr>
          <p:cNvSpPr/>
          <p:nvPr/>
        </p:nvSpPr>
        <p:spPr>
          <a:xfrm>
            <a:off x="7995651" y="2585917"/>
            <a:ext cx="1773272" cy="16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47" name="object 28">
            <a:extLst>
              <a:ext uri="{FF2B5EF4-FFF2-40B4-BE49-F238E27FC236}">
                <a16:creationId xmlns:a16="http://schemas.microsoft.com/office/drawing/2014/main" id="{48E49193-51E9-4D2B-9414-29DCB5CF8FBB}"/>
              </a:ext>
            </a:extLst>
          </p:cNvPr>
          <p:cNvSpPr/>
          <p:nvPr/>
        </p:nvSpPr>
        <p:spPr>
          <a:xfrm>
            <a:off x="8875525" y="4284903"/>
            <a:ext cx="14996" cy="1019125"/>
          </a:xfrm>
          <a:custGeom>
            <a:avLst/>
            <a:gdLst/>
            <a:ahLst/>
            <a:cxnLst/>
            <a:rect l="l" t="t" r="r" b="b"/>
            <a:pathLst>
              <a:path w="13588" h="923417">
                <a:moveTo>
                  <a:pt x="0" y="923417"/>
                </a:moveTo>
                <a:lnTo>
                  <a:pt x="13588" y="0"/>
                </a:lnTo>
              </a:path>
            </a:pathLst>
          </a:custGeom>
          <a:ln w="12700">
            <a:solidFill>
              <a:srgbClr val="2D75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090"/>
          </a:p>
        </p:txBody>
      </p:sp>
      <p:sp>
        <p:nvSpPr>
          <p:cNvPr id="29" name="object 29"/>
          <p:cNvSpPr txBox="1"/>
          <p:nvPr/>
        </p:nvSpPr>
        <p:spPr>
          <a:xfrm>
            <a:off x="5617157" y="2947057"/>
            <a:ext cx="1197693" cy="9292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-701" algn="ctr"/>
            <a:r>
              <a:rPr lang="th-TH" b="1" dirty="0">
                <a:solidFill>
                  <a:schemeClr val="bg1"/>
                </a:solidFill>
                <a:latin typeface="TH SarabunPSK"/>
                <a:cs typeface="TH SarabunPSK"/>
              </a:rPr>
              <a:t>สัมภาษณ์</a:t>
            </a:r>
            <a:br>
              <a:rPr lang="th-TH" b="1" dirty="0">
                <a:solidFill>
                  <a:schemeClr val="bg1"/>
                </a:solidFill>
                <a:latin typeface="TH SarabunPSK"/>
                <a:cs typeface="TH SarabunPSK"/>
              </a:rPr>
            </a:br>
            <a:r>
              <a:rPr lang="th-TH" b="1" dirty="0">
                <a:solidFill>
                  <a:schemeClr val="bg1"/>
                </a:solidFill>
                <a:latin typeface="TH SarabunPSK"/>
                <a:cs typeface="TH SarabunPSK"/>
              </a:rPr>
              <a:t>25 ธ.ค. 63</a:t>
            </a:r>
            <a:endParaRPr b="1" dirty="0">
              <a:solidFill>
                <a:schemeClr val="bg1"/>
              </a:solidFill>
              <a:latin typeface="TH SarabunPSK"/>
              <a:cs typeface="TH SarabunPS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59818" y="2795680"/>
            <a:ext cx="1216985" cy="12320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-114228" algn="ctr"/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ประกาศผลการคัดเลือก</a:t>
            </a:r>
            <a:b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</a:br>
            <a:r>
              <a:rPr lang="th-TH" b="1" dirty="0">
                <a:solidFill>
                  <a:srgbClr val="FFFFFF"/>
                </a:solidFill>
                <a:latin typeface="TH SarabunPSK"/>
                <a:cs typeface="TH SarabunPSK"/>
              </a:rPr>
              <a:t>29 ธ.ค. 63</a:t>
            </a:r>
            <a:endParaRPr dirty="0">
              <a:latin typeface="TH SarabunPSK"/>
              <a:cs typeface="TH SarabunPSK"/>
            </a:endParaRPr>
          </a:p>
        </p:txBody>
      </p:sp>
      <p:sp>
        <p:nvSpPr>
          <p:cNvPr id="50" name="object 25">
            <a:extLst>
              <a:ext uri="{FF2B5EF4-FFF2-40B4-BE49-F238E27FC236}">
                <a16:creationId xmlns:a16="http://schemas.microsoft.com/office/drawing/2014/main" id="{A7402A44-476C-42DA-9508-9FB4ED6BB94D}"/>
              </a:ext>
            </a:extLst>
          </p:cNvPr>
          <p:cNvSpPr txBox="1"/>
          <p:nvPr/>
        </p:nvSpPr>
        <p:spPr>
          <a:xfrm>
            <a:off x="143301" y="520907"/>
            <a:ext cx="3475354" cy="641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190" dirty="0">
                <a:solidFill>
                  <a:srgbClr val="44536A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sz="3200" b="1" u="heavy" spc="-114" dirty="0">
                <a:solidFill>
                  <a:srgbClr val="44536A"/>
                </a:solidFill>
                <a:latin typeface="Arial"/>
                <a:cs typeface="Arial"/>
              </a:rPr>
              <a:t>m</a:t>
            </a:r>
            <a:r>
              <a:rPr sz="3200" b="1" u="heavy" spc="-125" dirty="0">
                <a:solidFill>
                  <a:srgbClr val="44536A"/>
                </a:solidFill>
                <a:latin typeface="Arial"/>
                <a:cs typeface="Arial"/>
              </a:rPr>
              <a:t>e</a:t>
            </a:r>
            <a:r>
              <a:rPr sz="3200" b="1" u="heavy" spc="25" dirty="0">
                <a:solidFill>
                  <a:srgbClr val="44536A"/>
                </a:solidFill>
                <a:latin typeface="Arial"/>
                <a:cs typeface="Arial"/>
              </a:rPr>
              <a:t>l</a:t>
            </a:r>
            <a:r>
              <a:rPr sz="3200" b="1" u="heavy" spc="-10" dirty="0">
                <a:solidFill>
                  <a:srgbClr val="44536A"/>
                </a:solidFill>
                <a:latin typeface="Arial"/>
                <a:cs typeface="Arial"/>
              </a:rPr>
              <a:t>i</a:t>
            </a:r>
            <a:r>
              <a:rPr sz="3200" b="1" spc="-135" dirty="0">
                <a:solidFill>
                  <a:srgbClr val="44536A"/>
                </a:solidFill>
                <a:latin typeface="Arial"/>
                <a:cs typeface="Arial"/>
              </a:rPr>
              <a:t>ne</a:t>
            </a:r>
            <a:r>
              <a:rPr sz="3200" b="1" spc="-18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44536A"/>
                </a:solidFill>
                <a:latin typeface="Arial"/>
                <a:cs typeface="Arial"/>
              </a:rPr>
              <a:t>:</a:t>
            </a:r>
            <a:r>
              <a:rPr sz="3200" b="1" spc="-254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44536A"/>
                </a:solidFill>
                <a:latin typeface="Cordia New"/>
                <a:cs typeface="Cordia New"/>
              </a:rPr>
              <a:t>เตรียมการ</a:t>
            </a:r>
            <a:endParaRPr sz="4000" dirty="0">
              <a:latin typeface="Cordia New"/>
              <a:cs typeface="Cordia New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D8543041-F392-4ADB-8A50-C8089BF24729}"/>
              </a:ext>
            </a:extLst>
          </p:cNvPr>
          <p:cNvSpPr txBox="1"/>
          <p:nvPr/>
        </p:nvSpPr>
        <p:spPr>
          <a:xfrm>
            <a:off x="1355725" y="6041590"/>
            <a:ext cx="1074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การหาเครือข่ายระดับตำบลเพื่อทำคำสั่งแต่งตั้งการทำงานเชิงพื้นที่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ประเมินศักยภาพแต่ละตำบล ในเบื้องต้นและวางแผนการดำเนินงาน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กิจกรรมรายตำบล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ประชุมชี้แจงคู่มือการดำเนินงานในระดับพื้นที่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object 25">
            <a:extLst>
              <a:ext uri="{FF2B5EF4-FFF2-40B4-BE49-F238E27FC236}">
                <a16:creationId xmlns:a16="http://schemas.microsoft.com/office/drawing/2014/main" id="{13D18965-486B-4C88-BEC1-220D3CFEABB3}"/>
              </a:ext>
            </a:extLst>
          </p:cNvPr>
          <p:cNvSpPr txBox="1"/>
          <p:nvPr/>
        </p:nvSpPr>
        <p:spPr>
          <a:xfrm>
            <a:off x="-1193219" y="1935514"/>
            <a:ext cx="7100378" cy="7085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เรื่องการรับสมัคร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8B147496-4C7B-4257-8EA9-4DD4D7EFB2E9}"/>
              </a:ext>
            </a:extLst>
          </p:cNvPr>
          <p:cNvSpPr/>
          <p:nvPr/>
        </p:nvSpPr>
        <p:spPr>
          <a:xfrm>
            <a:off x="0" y="0"/>
            <a:ext cx="13455650" cy="7569200"/>
          </a:xfrm>
          <a:prstGeom prst="rect">
            <a:avLst/>
          </a:prstGeom>
          <a:solidFill>
            <a:srgbClr val="F3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0F241A-CA15-4AEB-B24B-0AA9B55C6EEB}"/>
              </a:ext>
            </a:extLst>
          </p:cNvPr>
          <p:cNvSpPr txBox="1"/>
          <p:nvPr/>
        </p:nvSpPr>
        <p:spPr>
          <a:xfrm>
            <a:off x="3756025" y="355600"/>
            <a:ext cx="715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เว็บไซต์รับสมัครโครงการจ้างงาน 1 ตำบล 1 มหาวิทยาลัย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https://1t1u.snru.ac.th/</a:t>
            </a:r>
            <a:endParaRPr lang="th-TH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5013FCF-93B2-49FE-B764-63D9A68AA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2" y="1727200"/>
            <a:ext cx="9699625" cy="5087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08965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8B147496-4C7B-4257-8EA9-4DD4D7EFB2E9}"/>
              </a:ext>
            </a:extLst>
          </p:cNvPr>
          <p:cNvSpPr/>
          <p:nvPr/>
        </p:nvSpPr>
        <p:spPr>
          <a:xfrm>
            <a:off x="0" y="-12002"/>
            <a:ext cx="13455650" cy="7569200"/>
          </a:xfrm>
          <a:prstGeom prst="rect">
            <a:avLst/>
          </a:prstGeom>
          <a:solidFill>
            <a:srgbClr val="F3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0F241A-CA15-4AEB-B24B-0AA9B55C6EEB}"/>
              </a:ext>
            </a:extLst>
          </p:cNvPr>
          <p:cNvSpPr txBox="1"/>
          <p:nvPr/>
        </p:nvSpPr>
        <p:spPr>
          <a:xfrm>
            <a:off x="2994025" y="424059"/>
            <a:ext cx="8763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เว็บไซต์สำหรับคณะ/สถาบัน ตรวจสอบจำนวนผู้สมัครสมัครโครงการจ้างงาน 1 ตำบล 1 มหาวิทยาลัย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https://1t1u.snru.ac.th/login</a:t>
            </a:r>
            <a:endParaRPr lang="th-TH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BB344D-9040-43C0-B0EA-AAC4A1CB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2" y="1560211"/>
            <a:ext cx="12436806" cy="44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9337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4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E48080B-6E06-456C-9DE6-165CBA1F7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"/>
            <a:ext cx="13455649" cy="75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3239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สี่เหลี่ยมผืนผ้า: มุมมน 128">
            <a:extLst>
              <a:ext uri="{FF2B5EF4-FFF2-40B4-BE49-F238E27FC236}">
                <a16:creationId xmlns:a16="http://schemas.microsoft.com/office/drawing/2014/main" id="{D5820EE1-0E83-4878-BA52-52BFB4B99F17}"/>
              </a:ext>
            </a:extLst>
          </p:cNvPr>
          <p:cNvSpPr/>
          <p:nvPr/>
        </p:nvSpPr>
        <p:spPr>
          <a:xfrm>
            <a:off x="2493000" y="3671422"/>
            <a:ext cx="3244225" cy="13213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8" name="วงรี 127">
            <a:extLst>
              <a:ext uri="{FF2B5EF4-FFF2-40B4-BE49-F238E27FC236}">
                <a16:creationId xmlns:a16="http://schemas.microsoft.com/office/drawing/2014/main" id="{CD575719-448F-4E83-8459-A2329D6994E8}"/>
              </a:ext>
            </a:extLst>
          </p:cNvPr>
          <p:cNvSpPr/>
          <p:nvPr/>
        </p:nvSpPr>
        <p:spPr>
          <a:xfrm>
            <a:off x="355660" y="2084622"/>
            <a:ext cx="1517163" cy="15171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7" name="วงรี 126">
            <a:extLst>
              <a:ext uri="{FF2B5EF4-FFF2-40B4-BE49-F238E27FC236}">
                <a16:creationId xmlns:a16="http://schemas.microsoft.com/office/drawing/2014/main" id="{8F33F70F-362A-4DEB-843E-966DB59F0211}"/>
              </a:ext>
            </a:extLst>
          </p:cNvPr>
          <p:cNvSpPr/>
          <p:nvPr/>
        </p:nvSpPr>
        <p:spPr>
          <a:xfrm>
            <a:off x="355660" y="4949320"/>
            <a:ext cx="1517163" cy="15171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object 55"/>
          <p:cNvSpPr txBox="1"/>
          <p:nvPr/>
        </p:nvSpPr>
        <p:spPr>
          <a:xfrm>
            <a:off x="472148" y="2612811"/>
            <a:ext cx="1424807" cy="840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408" marR="14016" indent="-262094" defTabSz="1009132">
              <a:lnSpc>
                <a:spcPts val="3101"/>
              </a:lnSpc>
            </a:pP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หน่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ว</a:t>
            </a: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ยง</a:t>
            </a:r>
            <a:r>
              <a:rPr lang="th-TH" sz="3600" b="1" spc="6" dirty="0">
                <a:solidFill>
                  <a:prstClr val="black"/>
                </a:solidFill>
                <a:latin typeface="TH SarabunPSK"/>
                <a:cs typeface="TH SarabunPSK"/>
              </a:rPr>
              <a:t>า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น   </a:t>
            </a:r>
            <a:r>
              <a:rPr lang="th-TH" sz="3600" b="1" spc="6" dirty="0">
                <a:solidFill>
                  <a:prstClr val="black"/>
                </a:solidFill>
                <a:latin typeface="TH SarabunPSK"/>
                <a:cs typeface="TH SarabunPSK"/>
              </a:rPr>
              <a:t>ภา</a:t>
            </a: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ค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ี</a:t>
            </a:r>
            <a:endParaRPr lang="th-TH" sz="3600" dirty="0">
              <a:solidFill>
                <a:prstClr val="black"/>
              </a:solidFill>
              <a:latin typeface="TH SarabunPSK"/>
              <a:cs typeface="TH SarabunPSK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725482" y="3487469"/>
            <a:ext cx="807171" cy="395346"/>
          </a:xfrm>
          <a:custGeom>
            <a:avLst/>
            <a:gdLst/>
            <a:ahLst/>
            <a:cxnLst/>
            <a:rect l="l" t="t" r="r" b="b"/>
            <a:pathLst>
              <a:path w="731368" h="358218">
                <a:moveTo>
                  <a:pt x="658698" y="332533"/>
                </a:moveTo>
                <a:lnTo>
                  <a:pt x="646178" y="358218"/>
                </a:lnTo>
                <a:lnTo>
                  <a:pt x="731368" y="357358"/>
                </a:lnTo>
                <a:lnTo>
                  <a:pt x="716617" y="338098"/>
                </a:lnTo>
                <a:lnTo>
                  <a:pt x="670115" y="338098"/>
                </a:lnTo>
                <a:lnTo>
                  <a:pt x="658698" y="332533"/>
                </a:lnTo>
                <a:close/>
              </a:path>
              <a:path w="731368" h="358218">
                <a:moveTo>
                  <a:pt x="667046" y="315408"/>
                </a:moveTo>
                <a:lnTo>
                  <a:pt x="658698" y="332533"/>
                </a:lnTo>
                <a:lnTo>
                  <a:pt x="670115" y="338098"/>
                </a:lnTo>
                <a:lnTo>
                  <a:pt x="678461" y="320973"/>
                </a:lnTo>
                <a:lnTo>
                  <a:pt x="667046" y="315408"/>
                </a:lnTo>
                <a:close/>
              </a:path>
              <a:path w="731368" h="358218">
                <a:moveTo>
                  <a:pt x="679566" y="289722"/>
                </a:moveTo>
                <a:lnTo>
                  <a:pt x="667046" y="315408"/>
                </a:lnTo>
                <a:lnTo>
                  <a:pt x="678461" y="320973"/>
                </a:lnTo>
                <a:lnTo>
                  <a:pt x="670115" y="338098"/>
                </a:lnTo>
                <a:lnTo>
                  <a:pt x="716617" y="338098"/>
                </a:lnTo>
                <a:lnTo>
                  <a:pt x="679566" y="289722"/>
                </a:lnTo>
                <a:close/>
              </a:path>
              <a:path w="731368" h="358218">
                <a:moveTo>
                  <a:pt x="72668" y="25686"/>
                </a:moveTo>
                <a:lnTo>
                  <a:pt x="64322" y="42810"/>
                </a:lnTo>
                <a:lnTo>
                  <a:pt x="658698" y="332533"/>
                </a:lnTo>
                <a:lnTo>
                  <a:pt x="667046" y="315408"/>
                </a:lnTo>
                <a:lnTo>
                  <a:pt x="72668" y="25686"/>
                </a:lnTo>
                <a:close/>
              </a:path>
              <a:path w="731368" h="358218">
                <a:moveTo>
                  <a:pt x="85189" y="0"/>
                </a:moveTo>
                <a:lnTo>
                  <a:pt x="0" y="861"/>
                </a:lnTo>
                <a:lnTo>
                  <a:pt x="51802" y="68496"/>
                </a:lnTo>
                <a:lnTo>
                  <a:pt x="64322" y="42810"/>
                </a:lnTo>
                <a:lnTo>
                  <a:pt x="52905" y="37245"/>
                </a:lnTo>
                <a:lnTo>
                  <a:pt x="61253" y="20121"/>
                </a:lnTo>
                <a:lnTo>
                  <a:pt x="75381" y="20121"/>
                </a:lnTo>
                <a:lnTo>
                  <a:pt x="85189" y="0"/>
                </a:lnTo>
                <a:close/>
              </a:path>
              <a:path w="731368" h="358218">
                <a:moveTo>
                  <a:pt x="61253" y="20121"/>
                </a:moveTo>
                <a:lnTo>
                  <a:pt x="52905" y="37245"/>
                </a:lnTo>
                <a:lnTo>
                  <a:pt x="64322" y="42810"/>
                </a:lnTo>
                <a:lnTo>
                  <a:pt x="72668" y="25686"/>
                </a:lnTo>
                <a:lnTo>
                  <a:pt x="61253" y="20121"/>
                </a:lnTo>
                <a:close/>
              </a:path>
              <a:path w="731368" h="358218">
                <a:moveTo>
                  <a:pt x="75381" y="20121"/>
                </a:moveTo>
                <a:lnTo>
                  <a:pt x="61253" y="20121"/>
                </a:lnTo>
                <a:lnTo>
                  <a:pt x="72668" y="25686"/>
                </a:lnTo>
                <a:lnTo>
                  <a:pt x="75381" y="20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692850" y="4631833"/>
            <a:ext cx="839805" cy="534474"/>
          </a:xfrm>
          <a:custGeom>
            <a:avLst/>
            <a:gdLst/>
            <a:ahLst/>
            <a:cxnLst/>
            <a:rect l="l" t="t" r="r" b="b"/>
            <a:pathLst>
              <a:path w="760937" h="484280">
                <a:moveTo>
                  <a:pt x="43828" y="411224"/>
                </a:moveTo>
                <a:lnTo>
                  <a:pt x="0" y="484280"/>
                </a:lnTo>
                <a:lnTo>
                  <a:pt x="84740" y="475509"/>
                </a:lnTo>
                <a:lnTo>
                  <a:pt x="73738" y="458222"/>
                </a:lnTo>
                <a:lnTo>
                  <a:pt x="58684" y="458222"/>
                </a:lnTo>
                <a:lnTo>
                  <a:pt x="48455" y="442150"/>
                </a:lnTo>
                <a:lnTo>
                  <a:pt x="59170" y="435331"/>
                </a:lnTo>
                <a:lnTo>
                  <a:pt x="43828" y="411224"/>
                </a:lnTo>
                <a:close/>
              </a:path>
              <a:path w="760937" h="484280">
                <a:moveTo>
                  <a:pt x="59170" y="435331"/>
                </a:moveTo>
                <a:lnTo>
                  <a:pt x="48455" y="442150"/>
                </a:lnTo>
                <a:lnTo>
                  <a:pt x="58684" y="458222"/>
                </a:lnTo>
                <a:lnTo>
                  <a:pt x="69399" y="451403"/>
                </a:lnTo>
                <a:lnTo>
                  <a:pt x="59170" y="435331"/>
                </a:lnTo>
                <a:close/>
              </a:path>
              <a:path w="760937" h="484280">
                <a:moveTo>
                  <a:pt x="69399" y="451403"/>
                </a:moveTo>
                <a:lnTo>
                  <a:pt x="58684" y="458222"/>
                </a:lnTo>
                <a:lnTo>
                  <a:pt x="73738" y="458222"/>
                </a:lnTo>
                <a:lnTo>
                  <a:pt x="69399" y="451403"/>
                </a:lnTo>
                <a:close/>
              </a:path>
              <a:path w="760937" h="484280">
                <a:moveTo>
                  <a:pt x="691537" y="32876"/>
                </a:moveTo>
                <a:lnTo>
                  <a:pt x="59170" y="435331"/>
                </a:lnTo>
                <a:lnTo>
                  <a:pt x="69399" y="451403"/>
                </a:lnTo>
                <a:lnTo>
                  <a:pt x="701765" y="48948"/>
                </a:lnTo>
                <a:lnTo>
                  <a:pt x="691537" y="32876"/>
                </a:lnTo>
                <a:close/>
              </a:path>
              <a:path w="760937" h="484280">
                <a:moveTo>
                  <a:pt x="745303" y="26057"/>
                </a:moveTo>
                <a:lnTo>
                  <a:pt x="702251" y="26057"/>
                </a:lnTo>
                <a:lnTo>
                  <a:pt x="712480" y="42129"/>
                </a:lnTo>
                <a:lnTo>
                  <a:pt x="701765" y="48948"/>
                </a:lnTo>
                <a:lnTo>
                  <a:pt x="717108" y="73055"/>
                </a:lnTo>
                <a:lnTo>
                  <a:pt x="745303" y="26057"/>
                </a:lnTo>
                <a:close/>
              </a:path>
              <a:path w="760937" h="484280">
                <a:moveTo>
                  <a:pt x="702251" y="26057"/>
                </a:moveTo>
                <a:lnTo>
                  <a:pt x="691537" y="32876"/>
                </a:lnTo>
                <a:lnTo>
                  <a:pt x="701765" y="48948"/>
                </a:lnTo>
                <a:lnTo>
                  <a:pt x="712480" y="42129"/>
                </a:lnTo>
                <a:lnTo>
                  <a:pt x="702251" y="26057"/>
                </a:lnTo>
                <a:close/>
              </a:path>
              <a:path w="760937" h="484280">
                <a:moveTo>
                  <a:pt x="760937" y="0"/>
                </a:moveTo>
                <a:lnTo>
                  <a:pt x="676194" y="8769"/>
                </a:lnTo>
                <a:lnTo>
                  <a:pt x="691537" y="32876"/>
                </a:lnTo>
                <a:lnTo>
                  <a:pt x="702251" y="26057"/>
                </a:lnTo>
                <a:lnTo>
                  <a:pt x="745303" y="26057"/>
                </a:lnTo>
                <a:lnTo>
                  <a:pt x="760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23147" y="4265057"/>
            <a:ext cx="562326" cy="84098"/>
          </a:xfrm>
          <a:custGeom>
            <a:avLst/>
            <a:gdLst/>
            <a:ahLst/>
            <a:cxnLst/>
            <a:rect l="l" t="t" r="r" b="b"/>
            <a:pathLst>
              <a:path w="509517" h="76200">
                <a:moveTo>
                  <a:pt x="433317" y="0"/>
                </a:moveTo>
                <a:lnTo>
                  <a:pt x="433317" y="76199"/>
                </a:lnTo>
                <a:lnTo>
                  <a:pt x="490467" y="47624"/>
                </a:lnTo>
                <a:lnTo>
                  <a:pt x="446017" y="47624"/>
                </a:lnTo>
                <a:lnTo>
                  <a:pt x="446017" y="28574"/>
                </a:lnTo>
                <a:lnTo>
                  <a:pt x="490467" y="28574"/>
                </a:lnTo>
                <a:lnTo>
                  <a:pt x="433317" y="0"/>
                </a:lnTo>
                <a:close/>
              </a:path>
              <a:path w="509517" h="76200">
                <a:moveTo>
                  <a:pt x="433317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433317" y="47624"/>
                </a:lnTo>
                <a:lnTo>
                  <a:pt x="433317" y="28574"/>
                </a:lnTo>
                <a:close/>
              </a:path>
              <a:path w="509517" h="76200">
                <a:moveTo>
                  <a:pt x="490467" y="28574"/>
                </a:moveTo>
                <a:lnTo>
                  <a:pt x="446017" y="28574"/>
                </a:lnTo>
                <a:lnTo>
                  <a:pt x="446017" y="47624"/>
                </a:lnTo>
                <a:lnTo>
                  <a:pt x="490467" y="47624"/>
                </a:lnTo>
                <a:lnTo>
                  <a:pt x="509517" y="38099"/>
                </a:lnTo>
                <a:lnTo>
                  <a:pt x="490467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814548" y="2722068"/>
            <a:ext cx="586196" cy="1566233"/>
          </a:xfrm>
          <a:custGeom>
            <a:avLst/>
            <a:gdLst/>
            <a:ahLst/>
            <a:cxnLst/>
            <a:rect l="l" t="t" r="r" b="b"/>
            <a:pathLst>
              <a:path w="531145" h="1563848">
                <a:moveTo>
                  <a:pt x="485871" y="69482"/>
                </a:moveTo>
                <a:lnTo>
                  <a:pt x="0" y="1557936"/>
                </a:lnTo>
                <a:lnTo>
                  <a:pt x="18110" y="1563848"/>
                </a:lnTo>
                <a:lnTo>
                  <a:pt x="503980" y="75393"/>
                </a:lnTo>
                <a:lnTo>
                  <a:pt x="485871" y="69482"/>
                </a:lnTo>
                <a:close/>
              </a:path>
              <a:path w="531145" h="1563848">
                <a:moveTo>
                  <a:pt x="527139" y="57411"/>
                </a:moveTo>
                <a:lnTo>
                  <a:pt x="489812" y="57411"/>
                </a:lnTo>
                <a:lnTo>
                  <a:pt x="507921" y="63322"/>
                </a:lnTo>
                <a:lnTo>
                  <a:pt x="503980" y="75393"/>
                </a:lnTo>
                <a:lnTo>
                  <a:pt x="531145" y="84260"/>
                </a:lnTo>
                <a:lnTo>
                  <a:pt x="527139" y="57411"/>
                </a:lnTo>
                <a:close/>
              </a:path>
              <a:path w="531145" h="1563848">
                <a:moveTo>
                  <a:pt x="489812" y="57411"/>
                </a:moveTo>
                <a:lnTo>
                  <a:pt x="485871" y="69482"/>
                </a:lnTo>
                <a:lnTo>
                  <a:pt x="503980" y="75393"/>
                </a:lnTo>
                <a:lnTo>
                  <a:pt x="507921" y="63322"/>
                </a:lnTo>
                <a:lnTo>
                  <a:pt x="489812" y="57411"/>
                </a:lnTo>
                <a:close/>
              </a:path>
              <a:path w="531145" h="1563848">
                <a:moveTo>
                  <a:pt x="518572" y="0"/>
                </a:moveTo>
                <a:lnTo>
                  <a:pt x="458707" y="60615"/>
                </a:lnTo>
                <a:lnTo>
                  <a:pt x="485871" y="69482"/>
                </a:lnTo>
                <a:lnTo>
                  <a:pt x="489812" y="57411"/>
                </a:lnTo>
                <a:lnTo>
                  <a:pt x="527139" y="57411"/>
                </a:lnTo>
                <a:lnTo>
                  <a:pt x="518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815680" y="4279386"/>
            <a:ext cx="571187" cy="886922"/>
          </a:xfrm>
          <a:custGeom>
            <a:avLst/>
            <a:gdLst/>
            <a:ahLst/>
            <a:cxnLst/>
            <a:rect l="l" t="t" r="r" b="b"/>
            <a:pathLst>
              <a:path w="517546" h="803629">
                <a:moveTo>
                  <a:pt x="468527" y="744516"/>
                </a:moveTo>
                <a:lnTo>
                  <a:pt x="444439" y="759886"/>
                </a:lnTo>
                <a:lnTo>
                  <a:pt x="517546" y="803629"/>
                </a:lnTo>
                <a:lnTo>
                  <a:pt x="512478" y="755222"/>
                </a:lnTo>
                <a:lnTo>
                  <a:pt x="475358" y="755222"/>
                </a:lnTo>
                <a:lnTo>
                  <a:pt x="468527" y="744516"/>
                </a:lnTo>
                <a:close/>
              </a:path>
              <a:path w="517546" h="803629">
                <a:moveTo>
                  <a:pt x="484586" y="734268"/>
                </a:moveTo>
                <a:lnTo>
                  <a:pt x="468527" y="744516"/>
                </a:lnTo>
                <a:lnTo>
                  <a:pt x="475358" y="755222"/>
                </a:lnTo>
                <a:lnTo>
                  <a:pt x="491417" y="744974"/>
                </a:lnTo>
                <a:lnTo>
                  <a:pt x="484586" y="734268"/>
                </a:lnTo>
                <a:close/>
              </a:path>
              <a:path w="517546" h="803629">
                <a:moveTo>
                  <a:pt x="508675" y="718897"/>
                </a:moveTo>
                <a:lnTo>
                  <a:pt x="484586" y="734268"/>
                </a:lnTo>
                <a:lnTo>
                  <a:pt x="491417" y="744974"/>
                </a:lnTo>
                <a:lnTo>
                  <a:pt x="475358" y="755222"/>
                </a:lnTo>
                <a:lnTo>
                  <a:pt x="512478" y="755222"/>
                </a:lnTo>
                <a:lnTo>
                  <a:pt x="508675" y="718897"/>
                </a:lnTo>
                <a:close/>
              </a:path>
              <a:path w="517546" h="803629">
                <a:moveTo>
                  <a:pt x="16059" y="0"/>
                </a:moveTo>
                <a:lnTo>
                  <a:pt x="0" y="10247"/>
                </a:lnTo>
                <a:lnTo>
                  <a:pt x="468527" y="744516"/>
                </a:lnTo>
                <a:lnTo>
                  <a:pt x="484586" y="734268"/>
                </a:lnTo>
                <a:lnTo>
                  <a:pt x="16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814345" y="4282487"/>
            <a:ext cx="592890" cy="1961061"/>
          </a:xfrm>
          <a:custGeom>
            <a:avLst/>
            <a:gdLst/>
            <a:ahLst/>
            <a:cxnLst/>
            <a:rect l="l" t="t" r="r" b="b"/>
            <a:pathLst>
              <a:path w="537210" h="2037559">
                <a:moveTo>
                  <a:pt x="491010" y="1965953"/>
                </a:moveTo>
                <a:lnTo>
                  <a:pt x="463292" y="1972893"/>
                </a:lnTo>
                <a:lnTo>
                  <a:pt x="518756" y="2037559"/>
                </a:lnTo>
                <a:lnTo>
                  <a:pt x="531910" y="1978273"/>
                </a:lnTo>
                <a:lnTo>
                  <a:pt x="494094" y="1978273"/>
                </a:lnTo>
                <a:lnTo>
                  <a:pt x="491010" y="1965953"/>
                </a:lnTo>
                <a:close/>
              </a:path>
              <a:path w="537210" h="2037559">
                <a:moveTo>
                  <a:pt x="509490" y="1961327"/>
                </a:moveTo>
                <a:lnTo>
                  <a:pt x="491010" y="1965953"/>
                </a:lnTo>
                <a:lnTo>
                  <a:pt x="494094" y="1978273"/>
                </a:lnTo>
                <a:lnTo>
                  <a:pt x="512574" y="1973646"/>
                </a:lnTo>
                <a:lnTo>
                  <a:pt x="509490" y="1961327"/>
                </a:lnTo>
                <a:close/>
              </a:path>
              <a:path w="537210" h="2037559">
                <a:moveTo>
                  <a:pt x="537210" y="1954387"/>
                </a:moveTo>
                <a:lnTo>
                  <a:pt x="509490" y="1961327"/>
                </a:lnTo>
                <a:lnTo>
                  <a:pt x="512574" y="1973646"/>
                </a:lnTo>
                <a:lnTo>
                  <a:pt x="494094" y="1978273"/>
                </a:lnTo>
                <a:lnTo>
                  <a:pt x="531910" y="1978273"/>
                </a:lnTo>
                <a:lnTo>
                  <a:pt x="537210" y="1954387"/>
                </a:lnTo>
                <a:close/>
              </a:path>
              <a:path w="537210" h="2037559">
                <a:moveTo>
                  <a:pt x="18479" y="0"/>
                </a:moveTo>
                <a:lnTo>
                  <a:pt x="0" y="4626"/>
                </a:lnTo>
                <a:lnTo>
                  <a:pt x="491010" y="1965953"/>
                </a:lnTo>
                <a:lnTo>
                  <a:pt x="509490" y="1961327"/>
                </a:lnTo>
                <a:lnTo>
                  <a:pt x="18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id="{991C6C2E-EAE7-49DC-8EAE-AA9AF2A6CDEE}"/>
              </a:ext>
            </a:extLst>
          </p:cNvPr>
          <p:cNvSpPr txBox="1"/>
          <p:nvPr/>
        </p:nvSpPr>
        <p:spPr>
          <a:xfrm>
            <a:off x="2040426" y="2091894"/>
            <a:ext cx="5682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i="1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“ทำงานบนพื้นฐานความคิดที่ให้ชุมชนพึ่งตนเองได้”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" name="object 55">
            <a:extLst>
              <a:ext uri="{FF2B5EF4-FFF2-40B4-BE49-F238E27FC236}">
                <a16:creationId xmlns:a16="http://schemas.microsoft.com/office/drawing/2014/main" id="{64DB1ACE-D52B-43AF-A605-AD8B632D8D50}"/>
              </a:ext>
            </a:extLst>
          </p:cNvPr>
          <p:cNvSpPr txBox="1"/>
          <p:nvPr/>
        </p:nvSpPr>
        <p:spPr>
          <a:xfrm>
            <a:off x="469307" y="5591825"/>
            <a:ext cx="1332452" cy="840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5408" marR="14016" indent="-262094" algn="ctr" defTabSz="1009132">
              <a:lnSpc>
                <a:spcPts val="3101"/>
              </a:lnSpc>
            </a:pPr>
            <a:r>
              <a:rPr lang="th-TH" sz="3600" b="1" spc="-6" dirty="0">
                <a:solidFill>
                  <a:prstClr val="black"/>
                </a:solidFill>
                <a:latin typeface="TH SarabunPSK"/>
                <a:cs typeface="TH SarabunPSK"/>
              </a:rPr>
              <a:t>ผู้จ้างงาน</a:t>
            </a:r>
          </a:p>
        </p:txBody>
      </p:sp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20679B66-E1D7-47F1-8D6D-F854945ED31C}"/>
              </a:ext>
            </a:extLst>
          </p:cNvPr>
          <p:cNvSpPr txBox="1"/>
          <p:nvPr/>
        </p:nvSpPr>
        <p:spPr>
          <a:xfrm>
            <a:off x="2493000" y="3748991"/>
            <a:ext cx="324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SNRU</a:t>
            </a:r>
          </a:p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Integrator</a:t>
            </a:r>
            <a:endParaRPr lang="th-TH" sz="3600" dirty="0"/>
          </a:p>
        </p:txBody>
      </p:sp>
      <p:sp>
        <p:nvSpPr>
          <p:cNvPr id="106" name="สี่เหลี่ยมผืนผ้า: มุมมน 105">
            <a:extLst>
              <a:ext uri="{FF2B5EF4-FFF2-40B4-BE49-F238E27FC236}">
                <a16:creationId xmlns:a16="http://schemas.microsoft.com/office/drawing/2014/main" id="{2D6DF397-9A3A-46C4-9351-EF59161A7BC5}"/>
              </a:ext>
            </a:extLst>
          </p:cNvPr>
          <p:cNvSpPr/>
          <p:nvPr/>
        </p:nvSpPr>
        <p:spPr>
          <a:xfrm>
            <a:off x="8407234" y="3969204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การสร้างและพัฒนา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Creative Economy </a:t>
            </a:r>
          </a:p>
          <a:p>
            <a:pPr marR="0" rtl="0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การยกระดับการท่องเที่ยว)</a:t>
            </a: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สี่เหลี่ยมผืนผ้า: มุมมน 106">
            <a:extLst>
              <a:ext uri="{FF2B5EF4-FFF2-40B4-BE49-F238E27FC236}">
                <a16:creationId xmlns:a16="http://schemas.microsoft.com/office/drawing/2014/main" id="{7CD7492F-EC65-4ABE-BF56-134A5484AA32}"/>
              </a:ext>
            </a:extLst>
          </p:cNvPr>
          <p:cNvSpPr/>
          <p:nvPr/>
        </p:nvSpPr>
        <p:spPr>
          <a:xfrm>
            <a:off x="8407234" y="3054707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การพัฒนาสัมมาชีพและสร้างอาชีพใหม่     </a:t>
            </a:r>
          </a:p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(ยกระดับสินค้า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OTOP/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อาชีพอื่น ๆ)</a:t>
            </a:r>
          </a:p>
        </p:txBody>
      </p:sp>
      <p:sp>
        <p:nvSpPr>
          <p:cNvPr id="108" name="สี่เหลี่ยมผืนผ้า: มุมมน 107">
            <a:extLst>
              <a:ext uri="{FF2B5EF4-FFF2-40B4-BE49-F238E27FC236}">
                <a16:creationId xmlns:a16="http://schemas.microsoft.com/office/drawing/2014/main" id="{B2ED45E7-D700-4FC5-A6AC-CEEBF5B46B2C}"/>
              </a:ext>
            </a:extLst>
          </p:cNvPr>
          <p:cNvSpPr/>
          <p:nvPr/>
        </p:nvSpPr>
        <p:spPr>
          <a:xfrm>
            <a:off x="8407234" y="4864240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การนำองค์ความรู้ไปช่วยบริการชุมชน </a:t>
            </a:r>
            <a:endParaRPr lang="en-US" sz="24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rtl="0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(Health Care/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เทคโนโลยีด้านต่าง ๆ)</a:t>
            </a:r>
          </a:p>
        </p:txBody>
      </p:sp>
      <p:sp>
        <p:nvSpPr>
          <p:cNvPr id="109" name="สี่เหลี่ยมผืนผ้า: มุมมน 108">
            <a:extLst>
              <a:ext uri="{FF2B5EF4-FFF2-40B4-BE49-F238E27FC236}">
                <a16:creationId xmlns:a16="http://schemas.microsoft.com/office/drawing/2014/main" id="{653395C7-D9A5-4323-97D5-9A197C78B29B}"/>
              </a:ext>
            </a:extLst>
          </p:cNvPr>
          <p:cNvSpPr/>
          <p:nvPr/>
        </p:nvSpPr>
        <p:spPr>
          <a:xfrm>
            <a:off x="8407234" y="5766566"/>
            <a:ext cx="4589108" cy="805915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การส่งเสริมด้านสิ่งแวดล้อม/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Circular Economy </a:t>
            </a:r>
          </a:p>
          <a:p>
            <a:pPr marR="0" rtl="0"/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การเพิ่มรายได้หมุนเวียนให้แก่ชุมชน)</a:t>
            </a:r>
            <a:endParaRPr lang="th-TH" sz="2400" b="1" dirty="0"/>
          </a:p>
        </p:txBody>
      </p:sp>
      <p:sp>
        <p:nvSpPr>
          <p:cNvPr id="110" name="สี่เหลี่ยมผืนผ้า: มุมมน 109">
            <a:extLst>
              <a:ext uri="{FF2B5EF4-FFF2-40B4-BE49-F238E27FC236}">
                <a16:creationId xmlns:a16="http://schemas.microsoft.com/office/drawing/2014/main" id="{98B13809-AECF-4816-8B1A-982BCDA00812}"/>
              </a:ext>
            </a:extLst>
          </p:cNvPr>
          <p:cNvSpPr/>
          <p:nvPr/>
        </p:nvSpPr>
        <p:spPr>
          <a:xfrm>
            <a:off x="8413417" y="6657575"/>
            <a:ext cx="4589108" cy="805915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การถ่ายทอดองค์ความรู้เทคโนโลยี นวัตกรรม</a:t>
            </a:r>
          </a:p>
        </p:txBody>
      </p:sp>
      <p:sp>
        <p:nvSpPr>
          <p:cNvPr id="111" name="object 97">
            <a:extLst>
              <a:ext uri="{FF2B5EF4-FFF2-40B4-BE49-F238E27FC236}">
                <a16:creationId xmlns:a16="http://schemas.microsoft.com/office/drawing/2014/main" id="{21C4BEB1-9FFF-4AEE-AFB8-395C91D21E65}"/>
              </a:ext>
            </a:extLst>
          </p:cNvPr>
          <p:cNvSpPr/>
          <p:nvPr/>
        </p:nvSpPr>
        <p:spPr>
          <a:xfrm>
            <a:off x="7774468" y="4412259"/>
            <a:ext cx="632767" cy="2871241"/>
          </a:xfrm>
          <a:custGeom>
            <a:avLst/>
            <a:gdLst/>
            <a:ahLst/>
            <a:cxnLst/>
            <a:rect l="l" t="t" r="r" b="b"/>
            <a:pathLst>
              <a:path w="537210" h="2037559">
                <a:moveTo>
                  <a:pt x="491010" y="1965953"/>
                </a:moveTo>
                <a:lnTo>
                  <a:pt x="463292" y="1972893"/>
                </a:lnTo>
                <a:lnTo>
                  <a:pt x="518756" y="2037559"/>
                </a:lnTo>
                <a:lnTo>
                  <a:pt x="531910" y="1978273"/>
                </a:lnTo>
                <a:lnTo>
                  <a:pt x="494094" y="1978273"/>
                </a:lnTo>
                <a:lnTo>
                  <a:pt x="491010" y="1965953"/>
                </a:lnTo>
                <a:close/>
              </a:path>
              <a:path w="537210" h="2037559">
                <a:moveTo>
                  <a:pt x="509490" y="1961327"/>
                </a:moveTo>
                <a:lnTo>
                  <a:pt x="491010" y="1965953"/>
                </a:lnTo>
                <a:lnTo>
                  <a:pt x="494094" y="1978273"/>
                </a:lnTo>
                <a:lnTo>
                  <a:pt x="512574" y="1973646"/>
                </a:lnTo>
                <a:lnTo>
                  <a:pt x="509490" y="1961327"/>
                </a:lnTo>
                <a:close/>
              </a:path>
              <a:path w="537210" h="2037559">
                <a:moveTo>
                  <a:pt x="537210" y="1954387"/>
                </a:moveTo>
                <a:lnTo>
                  <a:pt x="509490" y="1961327"/>
                </a:lnTo>
                <a:lnTo>
                  <a:pt x="512574" y="1973646"/>
                </a:lnTo>
                <a:lnTo>
                  <a:pt x="494094" y="1978273"/>
                </a:lnTo>
                <a:lnTo>
                  <a:pt x="531910" y="1978273"/>
                </a:lnTo>
                <a:lnTo>
                  <a:pt x="537210" y="1954387"/>
                </a:lnTo>
                <a:close/>
              </a:path>
              <a:path w="537210" h="2037559">
                <a:moveTo>
                  <a:pt x="18479" y="0"/>
                </a:moveTo>
                <a:lnTo>
                  <a:pt x="0" y="4626"/>
                </a:lnTo>
                <a:lnTo>
                  <a:pt x="491010" y="1965953"/>
                </a:lnTo>
                <a:lnTo>
                  <a:pt x="509490" y="1961327"/>
                </a:lnTo>
                <a:lnTo>
                  <a:pt x="18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009132"/>
            <a:endParaRPr sz="30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สี่เหลี่ยมผืนผ้า: มุมมน 111">
            <a:extLst>
              <a:ext uri="{FF2B5EF4-FFF2-40B4-BE49-F238E27FC236}">
                <a16:creationId xmlns:a16="http://schemas.microsoft.com/office/drawing/2014/main" id="{36212F29-0D5F-44C1-8811-CAB710C92B32}"/>
              </a:ext>
            </a:extLst>
          </p:cNvPr>
          <p:cNvSpPr/>
          <p:nvPr/>
        </p:nvSpPr>
        <p:spPr>
          <a:xfrm>
            <a:off x="8407234" y="812800"/>
            <a:ext cx="4589108" cy="805915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การวิเคราะห์ข้อมูล (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Analytics)</a:t>
            </a:r>
            <a:endParaRPr lang="th-TH" sz="24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3" name="สี่เหลี่ยมผืนผ้า: มุมมน 112">
            <a:extLst>
              <a:ext uri="{FF2B5EF4-FFF2-40B4-BE49-F238E27FC236}">
                <a16:creationId xmlns:a16="http://schemas.microsoft.com/office/drawing/2014/main" id="{2E8A6956-8904-4260-A10D-EE96A4A2379D}"/>
              </a:ext>
            </a:extLst>
          </p:cNvPr>
          <p:cNvSpPr/>
          <p:nvPr/>
        </p:nvSpPr>
        <p:spPr>
          <a:xfrm>
            <a:off x="8407234" y="1727298"/>
            <a:ext cx="4589108" cy="553998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ข้อมูล/ติดตาม/เฝ้าระวัง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 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(ร่วมกับ </a:t>
            </a:r>
            <a:r>
              <a:rPr lang="th-TH" sz="2400" b="1" i="0" u="none" strike="noStrike" baseline="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ศบ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th-TH" sz="2400" b="1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4" name="สี่เหลี่ยมผืนผ้า: มุมมน 113">
            <a:extLst>
              <a:ext uri="{FF2B5EF4-FFF2-40B4-BE49-F238E27FC236}">
                <a16:creationId xmlns:a16="http://schemas.microsoft.com/office/drawing/2014/main" id="{7BFE2FC0-A7DC-4AEF-9276-0D59CA713797}"/>
              </a:ext>
            </a:extLst>
          </p:cNvPr>
          <p:cNvSpPr/>
          <p:nvPr/>
        </p:nvSpPr>
        <p:spPr>
          <a:xfrm>
            <a:off x="8407234" y="2389832"/>
            <a:ext cx="4589108" cy="553998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marR="0" rtl="0"/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24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Digitallzing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Government Data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(ร่วมกับ กพร.)</a:t>
            </a:r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117" name="ลูกศรเชื่อมต่อแบบตรง 116">
            <a:extLst>
              <a:ext uri="{FF2B5EF4-FFF2-40B4-BE49-F238E27FC236}">
                <a16:creationId xmlns:a16="http://schemas.microsoft.com/office/drawing/2014/main" id="{33CC6185-F2D3-4FC8-8CD7-F385B836983E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7839812" y="4285416"/>
            <a:ext cx="567422" cy="867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ลูกศรเชื่อมต่อแบบตรง 118">
            <a:extLst>
              <a:ext uri="{FF2B5EF4-FFF2-40B4-BE49-F238E27FC236}">
                <a16:creationId xmlns:a16="http://schemas.microsoft.com/office/drawing/2014/main" id="{9369FACB-8A48-42F5-8699-61F2372F0996}"/>
              </a:ext>
            </a:extLst>
          </p:cNvPr>
          <p:cNvCxnSpPr>
            <a:cxnSpLocks/>
          </p:cNvCxnSpPr>
          <p:nvPr/>
        </p:nvCxnSpPr>
        <p:spPr>
          <a:xfrm flipV="1">
            <a:off x="7839812" y="3530217"/>
            <a:ext cx="547055" cy="755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ลูกศรเชื่อมต่อแบบตรง 122">
            <a:extLst>
              <a:ext uri="{FF2B5EF4-FFF2-40B4-BE49-F238E27FC236}">
                <a16:creationId xmlns:a16="http://schemas.microsoft.com/office/drawing/2014/main" id="{B93149C0-910C-462E-9AD5-FEB6615F3770}"/>
              </a:ext>
            </a:extLst>
          </p:cNvPr>
          <p:cNvCxnSpPr>
            <a:cxnSpLocks/>
            <a:endCxn id="113" idx="1"/>
          </p:cNvCxnSpPr>
          <p:nvPr/>
        </p:nvCxnSpPr>
        <p:spPr>
          <a:xfrm flipV="1">
            <a:off x="7839812" y="2004297"/>
            <a:ext cx="567422" cy="2281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ลูกศรเชื่อมต่อแบบตรง 124">
            <a:extLst>
              <a:ext uri="{FF2B5EF4-FFF2-40B4-BE49-F238E27FC236}">
                <a16:creationId xmlns:a16="http://schemas.microsoft.com/office/drawing/2014/main" id="{7A2D43D9-7259-4422-B823-41743AC89440}"/>
              </a:ext>
            </a:extLst>
          </p:cNvPr>
          <p:cNvCxnSpPr>
            <a:cxnSpLocks/>
            <a:endCxn id="112" idx="1"/>
          </p:cNvCxnSpPr>
          <p:nvPr/>
        </p:nvCxnSpPr>
        <p:spPr>
          <a:xfrm flipV="1">
            <a:off x="7839812" y="1215758"/>
            <a:ext cx="567422" cy="3069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วงรี 125">
            <a:extLst>
              <a:ext uri="{FF2B5EF4-FFF2-40B4-BE49-F238E27FC236}">
                <a16:creationId xmlns:a16="http://schemas.microsoft.com/office/drawing/2014/main" id="{BD5362D4-1DAB-4681-9710-5A2781C69920}"/>
              </a:ext>
            </a:extLst>
          </p:cNvPr>
          <p:cNvSpPr/>
          <p:nvPr/>
        </p:nvSpPr>
        <p:spPr>
          <a:xfrm>
            <a:off x="6323291" y="3464774"/>
            <a:ext cx="1517163" cy="15171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object 90"/>
          <p:cNvSpPr txBox="1"/>
          <p:nvPr/>
        </p:nvSpPr>
        <p:spPr>
          <a:xfrm>
            <a:off x="6197488" y="3837456"/>
            <a:ext cx="1517164" cy="8346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16" marR="14016" indent="164685" algn="ctr" defTabSz="1009132">
              <a:lnSpc>
                <a:spcPts val="3068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ตำบล</a:t>
            </a:r>
          </a:p>
          <a:p>
            <a:pPr marL="14016" marR="14016" indent="164685" algn="ctr" defTabSz="1009132">
              <a:lnSpc>
                <a:spcPts val="3068"/>
              </a:lnSpc>
            </a:pPr>
            <a:r>
              <a:rPr lang="th-TH" sz="3600" b="1" dirty="0">
                <a:solidFill>
                  <a:prstClr val="black"/>
                </a:solidFill>
                <a:latin typeface="TH SarabunPSK"/>
                <a:cs typeface="TH SarabunPSK"/>
              </a:rPr>
              <a:t>เป้าหมาย</a:t>
            </a:r>
            <a:endParaRPr sz="3600" b="1" dirty="0">
              <a:solidFill>
                <a:prstClr val="black"/>
              </a:solidFill>
              <a:latin typeface="TH SarabunPSK"/>
              <a:cs typeface="TH SarabunPSK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11336F7-456D-4913-9FE9-81C44B385076}"/>
              </a:ext>
            </a:extLst>
          </p:cNvPr>
          <p:cNvSpPr txBox="1"/>
          <p:nvPr/>
        </p:nvSpPr>
        <p:spPr>
          <a:xfrm>
            <a:off x="0" y="166469"/>
            <a:ext cx="1345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โครงการยกระดับเศรษฐกิจและสังคมรายตำบลแบบบูรณาการ (1 ตำบล 1 มหาวิทยาลัย :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Phase 3)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วงรี 2">
            <a:hlinkClick r:id="rId2" action="ppaction://hlinksldjump"/>
            <a:extLst>
              <a:ext uri="{FF2B5EF4-FFF2-40B4-BE49-F238E27FC236}">
                <a16:creationId xmlns:a16="http://schemas.microsoft.com/office/drawing/2014/main" id="{9E7008F0-CD67-4EAA-B4CB-48B4D7BEF2FB}"/>
              </a:ext>
            </a:extLst>
          </p:cNvPr>
          <p:cNvSpPr/>
          <p:nvPr/>
        </p:nvSpPr>
        <p:spPr>
          <a:xfrm>
            <a:off x="7257452" y="6708901"/>
            <a:ext cx="457200" cy="552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7FFC59-7DE9-4F59-A603-14D9F7878512}"/>
              </a:ext>
            </a:extLst>
          </p:cNvPr>
          <p:cNvSpPr txBox="1"/>
          <p:nvPr/>
        </p:nvSpPr>
        <p:spPr>
          <a:xfrm>
            <a:off x="0" y="203200"/>
            <a:ext cx="13455649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SNRU</a:t>
            </a:r>
            <a:r>
              <a:rPr lang="en-US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System Integrator</a:t>
            </a:r>
            <a:endParaRPr lang="th-TH" sz="5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DF1F3AFA-1DD5-45B6-BDB5-7009515D749E}"/>
              </a:ext>
            </a:extLst>
          </p:cNvPr>
          <p:cNvSpPr/>
          <p:nvPr/>
        </p:nvSpPr>
        <p:spPr>
          <a:xfrm>
            <a:off x="1470025" y="15748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กำหนดหน่วยงานรับผิดชอบ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2B5C18E3-6A57-41CF-81EC-A5811E682FE9}"/>
              </a:ext>
            </a:extLst>
          </p:cNvPr>
          <p:cNvSpPr/>
          <p:nvPr/>
        </p:nvSpPr>
        <p:spPr>
          <a:xfrm>
            <a:off x="1450306" y="3221390"/>
            <a:ext cx="10744200" cy="11728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สนับสนุนข้อมูลในการประเมินศักยภาพและ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วิเคราะห์ข้อมูลรายตำบล เพื่อจัดทำโครงการ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กิจกรรมของแต่ละตำบล (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ด้าน) ที่หน่วยงานรับผิดชอบ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0EB21F69-9F23-4CAC-B65F-5914A169121B}"/>
              </a:ext>
            </a:extLst>
          </p:cNvPr>
          <p:cNvSpPr/>
          <p:nvPr/>
        </p:nvSpPr>
        <p:spPr>
          <a:xfrm>
            <a:off x="1450306" y="46228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เชื่อมประสานการดำเนินงานกับภาคีเครือข่ายอื่น ๆ ในระดับจังหวัด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5E4CF0BD-1FD4-42DE-8B17-80585C778CB0}"/>
              </a:ext>
            </a:extLst>
          </p:cNvPr>
          <p:cNvSpPr/>
          <p:nvPr/>
        </p:nvSpPr>
        <p:spPr>
          <a:xfrm>
            <a:off x="1450306" y="54610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กำกับดูแลการจ้างงานในภาพรวมทั้ง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D0AF2446-1E0E-4E46-9011-CB06339462ED}"/>
              </a:ext>
            </a:extLst>
          </p:cNvPr>
          <p:cNvSpPr/>
          <p:nvPr/>
        </p:nvSpPr>
        <p:spPr>
          <a:xfrm>
            <a:off x="1450306" y="63754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จัดทำรายงานความก้าวหน้าและประเมินผล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สัมฤ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ทธิตามข้อกำหนด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RSI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NSI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345525B-DA97-4FAE-9578-A03957B23FD0}"/>
              </a:ext>
            </a:extLst>
          </p:cNvPr>
          <p:cNvSpPr/>
          <p:nvPr/>
        </p:nvSpPr>
        <p:spPr>
          <a:xfrm>
            <a:off x="1440113" y="2394753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รับสมัครและประกาศผล ผู้รับจ้างงาน จำนวน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</a:t>
            </a:r>
          </a:p>
        </p:txBody>
      </p:sp>
    </p:spTree>
    <p:extLst>
      <p:ext uri="{BB962C8B-B14F-4D97-AF65-F5344CB8AC3E}">
        <p14:creationId xmlns:p14="http://schemas.microsoft.com/office/powerpoint/2010/main" val="872336524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7FFC59-7DE9-4F59-A603-14D9F7878512}"/>
              </a:ext>
            </a:extLst>
          </p:cNvPr>
          <p:cNvSpPr txBox="1"/>
          <p:nvPr/>
        </p:nvSpPr>
        <p:spPr>
          <a:xfrm>
            <a:off x="0" y="203200"/>
            <a:ext cx="13455649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</a:t>
            </a:r>
            <a:r>
              <a:rPr lang="en-US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สถาบันวิจัยฯ </a:t>
            </a:r>
            <a:r>
              <a:rPr lang="en-US" sz="5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Integrator</a:t>
            </a:r>
            <a:endParaRPr lang="th-TH" sz="5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DF1F3AFA-1DD5-45B6-BDB5-7009515D749E}"/>
              </a:ext>
            </a:extLst>
          </p:cNvPr>
          <p:cNvSpPr/>
          <p:nvPr/>
        </p:nvSpPr>
        <p:spPr>
          <a:xfrm>
            <a:off x="1470025" y="157480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กำหนดทีมผู้รับผิดชอบรายตำบล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2B5C18E3-6A57-41CF-81EC-A5811E682FE9}"/>
              </a:ext>
            </a:extLst>
          </p:cNvPr>
          <p:cNvSpPr/>
          <p:nvPr/>
        </p:nvSpPr>
        <p:spPr>
          <a:xfrm>
            <a:off x="1450306" y="322139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ประเมินศักยภาพแต่ละตำบล ก่อน และ หลัง จ้างงาน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251F70AE-E425-4B47-98A2-2E6783C115C6}"/>
              </a:ext>
            </a:extLst>
          </p:cNvPr>
          <p:cNvSpPr/>
          <p:nvPr/>
        </p:nvSpPr>
        <p:spPr>
          <a:xfrm>
            <a:off x="1450306" y="40375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วิเคราะห์ข้อมูลและจัดทำโครงการ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กิจกรรมรายตำบล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sldjump"/>
              </a:rPr>
              <a:t>(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sldjump"/>
              </a:rPr>
              <a:t>4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sldjump"/>
              </a:rPr>
              <a:t>ด้าน)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0EB21F69-9F23-4CAC-B65F-5914A169121B}"/>
              </a:ext>
            </a:extLst>
          </p:cNvPr>
          <p:cNvSpPr/>
          <p:nvPr/>
        </p:nvSpPr>
        <p:spPr>
          <a:xfrm>
            <a:off x="1450306" y="48757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เชื่อมประสานการดำเนินงานกับภาคืเครือข่ายภายในพื้นที่รับผิดชอบ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5E4CF0BD-1FD4-42DE-8B17-80585C778CB0}"/>
              </a:ext>
            </a:extLst>
          </p:cNvPr>
          <p:cNvSpPr/>
          <p:nvPr/>
        </p:nvSpPr>
        <p:spPr>
          <a:xfrm>
            <a:off x="1450306" y="57139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กำกับดูแลการจ้างงาน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พื้นที่รับผิดชอบ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D0AF2446-1E0E-4E46-9011-CB06339462ED}"/>
              </a:ext>
            </a:extLst>
          </p:cNvPr>
          <p:cNvSpPr/>
          <p:nvPr/>
        </p:nvSpPr>
        <p:spPr>
          <a:xfrm>
            <a:off x="1450306" y="6552160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จัดทำรายงานความก้าวหน้าและประเมินผล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สัมฤ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ทธิตามข้อกำหนด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SNRU SI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345525B-DA97-4FAE-9578-A03957B23FD0}"/>
              </a:ext>
            </a:extLst>
          </p:cNvPr>
          <p:cNvSpPr/>
          <p:nvPr/>
        </p:nvSpPr>
        <p:spPr>
          <a:xfrm>
            <a:off x="1440113" y="2394753"/>
            <a:ext cx="10744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ร่วมสรรหาผู้รับจ้างงานในตำบลที่คณะ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สถาบันวิจัยฯ รับผิดชอบ</a:t>
            </a:r>
          </a:p>
        </p:txBody>
      </p:sp>
    </p:spTree>
    <p:extLst>
      <p:ext uri="{BB962C8B-B14F-4D97-AF65-F5344CB8AC3E}">
        <p14:creationId xmlns:p14="http://schemas.microsoft.com/office/powerpoint/2010/main" val="21976402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CA77C1E-B3E6-40ED-BCCA-9A285179F853}"/>
              </a:ext>
            </a:extLst>
          </p:cNvPr>
          <p:cNvSpPr txBox="1"/>
          <p:nvPr/>
        </p:nvSpPr>
        <p:spPr>
          <a:xfrm>
            <a:off x="1470025" y="97271"/>
            <a:ext cx="10439400" cy="498016"/>
          </a:xfrm>
          <a:prstGeom prst="rect">
            <a:avLst/>
          </a:prstGeom>
          <a:solidFill>
            <a:srgbClr val="99CCFF"/>
          </a:solidFill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พื้นที่ดำเนินงาน ของมหาวิทยาลัยราชภัฏสกลนคร 30 ตำบล</a:t>
            </a:r>
          </a:p>
        </p:txBody>
      </p:sp>
      <p:graphicFrame>
        <p:nvGraphicFramePr>
          <p:cNvPr id="12" name="ตาราง 12">
            <a:extLst>
              <a:ext uri="{FF2B5EF4-FFF2-40B4-BE49-F238E27FC236}">
                <a16:creationId xmlns:a16="http://schemas.microsoft.com/office/drawing/2014/main" id="{92B6A2FD-6666-4A08-AA00-851508A7C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96371"/>
              </p:ext>
            </p:extLst>
          </p:nvPr>
        </p:nvGraphicFramePr>
        <p:xfrm>
          <a:off x="1927225" y="625850"/>
          <a:ext cx="9372601" cy="694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637">
                  <a:extLst>
                    <a:ext uri="{9D8B030D-6E8A-4147-A177-3AD203B41FA5}">
                      <a16:colId xmlns:a16="http://schemas.microsoft.com/office/drawing/2014/main" val="467018281"/>
                    </a:ext>
                  </a:extLst>
                </a:gridCol>
                <a:gridCol w="2360735">
                  <a:extLst>
                    <a:ext uri="{9D8B030D-6E8A-4147-A177-3AD203B41FA5}">
                      <a16:colId xmlns:a16="http://schemas.microsoft.com/office/drawing/2014/main" val="1932548561"/>
                    </a:ext>
                  </a:extLst>
                </a:gridCol>
                <a:gridCol w="5222229">
                  <a:extLst>
                    <a:ext uri="{9D8B030D-6E8A-4147-A177-3AD203B41FA5}">
                      <a16:colId xmlns:a16="http://schemas.microsoft.com/office/drawing/2014/main" val="365422276"/>
                    </a:ext>
                  </a:extLst>
                </a:gridCol>
              </a:tblGrid>
              <a:tr h="3082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จำนวนตำบลที่ไม่ซ้ำซ้อน และเป็นไปตามเป้าหมายฯ	</a:t>
                      </a:r>
                    </a:p>
                  </a:txBody>
                  <a:tcPr marT="72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3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3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13305"/>
                  </a:ext>
                </a:extLst>
              </a:tr>
              <a:tr h="299865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52340"/>
                  </a:ext>
                </a:extLst>
              </a:tr>
              <a:tr h="299865">
                <a:tc rowSpan="18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จังหวัดสกลนคร</a:t>
                      </a:r>
                      <a:endParaRPr lang="th-TH" sz="1600" b="0" i="0" u="none" strike="noStrike" kern="1200" baseline="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อำเภอเมืองสกลนคร	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ตำบลเหล่าปอแดง 2. ตำบลม่วงลาย 3. ตำบลท่าแร่	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900667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อำเภอกุสุมาลย์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</a:t>
                      </a:r>
                      <a:r>
                        <a:rPr lang="th-TH" sz="1600" b="1" i="0" u="none" strike="noStrike" kern="1200" baseline="0" dirty="0" err="1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อุ่ม</a:t>
                      </a: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จาน</a:t>
                      </a:r>
                    </a:p>
                  </a:txBody>
                  <a:tcPr marL="108000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904966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อำเภอกุดบาก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ตำบลกุดบาก 2. ตำบลกุดไห 3. ตำบลนาม่อง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8903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อำเภอพรรณานิคม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ตำบลนาหัวบ่อ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44115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อำเภอพังโคน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ตำบลพังโคน 2. ตำบล</a:t>
                      </a:r>
                      <a:r>
                        <a:rPr lang="th-TH" sz="1600" b="1" i="0" u="none" strike="noStrike" kern="1200" baseline="0" dirty="0" err="1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ไฮหย่</a:t>
                      </a: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46600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อำเภอวาริชภูมิ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ตำบลค้อเขียว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30486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 อำเภอนิคมน้ำอูน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ตำบลหนองบัว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72960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8. อำเภอวานรนิวาส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ตำบลหนองสนม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966922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9. อำเภอคำตากล้า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ตำบลแพด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09901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10. อำเภอบ้านม่วง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ตำบลม่วง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485848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11. อำเภออากาศอำนวย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ตำบลท่าก้อน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276103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12. อำเภอสว่างแดนดิน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ตำบลพันนา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13883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13. อำเภอส่องดาว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ตำบลวัฒนา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105001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14. อำเภอเต่างอย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ตำบลจันทร์เพ็ญ 2. ตำบลเต่างอย 3. ตำบลนาตาล 4. ตำบลบึงทวาย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223931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15. อำเภอโคกศรีสุพรรณ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ตำบลด่านม่วงคำ 2. ตำบลเหล่าโพนค้อ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2810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16. อำเภอเจริญศิลป์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ตำบลโคกศิลา</a:t>
                      </a:r>
                    </a:p>
                  </a:txBody>
                  <a:tcPr marL="108000" marR="9525"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262234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17. อำเภอโพนนาแก้ว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ตำบลบ้านแป้น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58680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th-TH" sz="16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 อำเภอภูพาน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ตำบลสร้างค้อ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120757"/>
                  </a:ext>
                </a:extLst>
              </a:tr>
              <a:tr h="299865"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จังหวัดนครพนม</a:t>
                      </a: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อำเภอนาหว้า	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ตำบลนางัว	</a:t>
                      </a:r>
                    </a:p>
                  </a:txBody>
                  <a:tcPr marL="108000" marR="9525" marT="3600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04140"/>
                  </a:ext>
                </a:extLst>
              </a:tr>
              <a:tr h="299865">
                <a:tc rowSpan="2"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จังหวัดมุกดาหาร</a:t>
                      </a:r>
                    </a:p>
                  </a:txBody>
                  <a:tcPr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อำเภอเมืองมุกดาหาร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ตำบลนาโสก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127529"/>
                  </a:ext>
                </a:extLst>
              </a:tr>
              <a:tr h="299865">
                <a:tc vMerge="1">
                  <a:txBody>
                    <a:bodyPr/>
                    <a:lstStyle/>
                    <a:p>
                      <a:endParaRPr lang="th-TH" sz="16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T="3600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อำเภอดงหลวง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ตำบลกกตูม	</a:t>
                      </a:r>
                    </a:p>
                  </a:txBody>
                  <a:tcPr marL="108000" marR="9525" marT="3600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731283"/>
                  </a:ext>
                </a:extLst>
              </a:tr>
            </a:tbl>
          </a:graphicData>
        </a:graphic>
      </p:graphicFrame>
      <p:sp>
        <p:nvSpPr>
          <p:cNvPr id="16" name="ตัวแทนหมายเลขสไลด์ 6">
            <a:extLst>
              <a:ext uri="{FF2B5EF4-FFF2-40B4-BE49-F238E27FC236}">
                <a16:creationId xmlns:a16="http://schemas.microsoft.com/office/drawing/2014/main" id="{6EAF7780-24FB-41A4-BEDD-ED56F00B0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519025" y="7061200"/>
            <a:ext cx="583082" cy="3784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th-TH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012778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24CB4F4-F0F9-4D88-BB92-2153FD32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16679"/>
          <a:stretch/>
        </p:blipFill>
        <p:spPr>
          <a:xfrm>
            <a:off x="631825" y="1041401"/>
            <a:ext cx="1219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942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6">
            <a:extLst>
              <a:ext uri="{FF2B5EF4-FFF2-40B4-BE49-F238E27FC236}">
                <a16:creationId xmlns:a16="http://schemas.microsoft.com/office/drawing/2014/main" id="{87498CEE-3CA8-41FA-B2B5-468785276B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519025" y="7061200"/>
            <a:ext cx="583082" cy="378460"/>
          </a:xfrm>
        </p:spPr>
        <p:txBody>
          <a:bodyPr/>
          <a:lstStyle/>
          <a:p>
            <a:fld id="{B6F15528-21DE-4FAA-801E-634DDDAF4B2B}" type="slidenum">
              <a:rPr lang="th-TH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endParaRPr lang="th-TH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F114A2F-705D-408B-BF17-6A4B34877FE3}"/>
              </a:ext>
            </a:extLst>
          </p:cNvPr>
          <p:cNvSpPr/>
          <p:nvPr/>
        </p:nvSpPr>
        <p:spPr>
          <a:xfrm>
            <a:off x="860425" y="13612"/>
            <a:ext cx="1143000" cy="1027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3DD256A-8157-4559-A4F7-FD7EA75AF0FA}"/>
              </a:ext>
            </a:extLst>
          </p:cNvPr>
          <p:cNvSpPr txBox="1"/>
          <p:nvPr/>
        </p:nvSpPr>
        <p:spPr>
          <a:xfrm>
            <a:off x="860426" y="112007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รูปแบบการบริหารจัดการระดับมหาวิทยาลัย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C370478-1419-471D-8BC1-9253307FD875}"/>
              </a:ext>
            </a:extLst>
          </p:cNvPr>
          <p:cNvSpPr/>
          <p:nvPr/>
        </p:nvSpPr>
        <p:spPr>
          <a:xfrm>
            <a:off x="0" y="1041400"/>
            <a:ext cx="13455650" cy="45719"/>
          </a:xfrm>
          <a:custGeom>
            <a:avLst/>
            <a:gdLst/>
            <a:ahLst/>
            <a:cxnLst/>
            <a:rect l="l" t="t" r="r" b="b"/>
            <a:pathLst>
              <a:path w="10682113">
                <a:moveTo>
                  <a:pt x="0" y="0"/>
                </a:moveTo>
                <a:lnTo>
                  <a:pt x="10682113" y="0"/>
                </a:lnTo>
              </a:path>
            </a:pathLst>
          </a:custGeom>
          <a:ln w="51356">
            <a:solidFill>
              <a:srgbClr val="CF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5080CCC4-86F6-4397-9664-2988F6E3E8A3}"/>
              </a:ext>
            </a:extLst>
          </p:cNvPr>
          <p:cNvSpPr/>
          <p:nvPr/>
        </p:nvSpPr>
        <p:spPr>
          <a:xfrm>
            <a:off x="2155825" y="1536104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คณะกรรมการบริหารจัดการการจ้างงานระดับมหาวิทยาลัย</a:t>
            </a:r>
          </a:p>
        </p:txBody>
      </p:sp>
      <p:sp>
        <p:nvSpPr>
          <p:cNvPr id="83" name="สี่เหลี่ยมผืนผ้า: มุมมน 82">
            <a:extLst>
              <a:ext uri="{FF2B5EF4-FFF2-40B4-BE49-F238E27FC236}">
                <a16:creationId xmlns:a16="http://schemas.microsoft.com/office/drawing/2014/main" id="{7F4B314B-EBBE-4BE1-B5FE-5C3C44F87DA5}"/>
              </a:ext>
            </a:extLst>
          </p:cNvPr>
          <p:cNvSpPr/>
          <p:nvPr/>
        </p:nvSpPr>
        <p:spPr>
          <a:xfrm>
            <a:off x="2155825" y="3018602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รองอธิการบดีทั้ง 5 ท่าน</a:t>
            </a:r>
          </a:p>
        </p:txBody>
      </p:sp>
      <p:sp>
        <p:nvSpPr>
          <p:cNvPr id="84" name="สี่เหลี่ยมผืนผ้า: มุมมน 83">
            <a:extLst>
              <a:ext uri="{FF2B5EF4-FFF2-40B4-BE49-F238E27FC236}">
                <a16:creationId xmlns:a16="http://schemas.microsoft.com/office/drawing/2014/main" id="{013322D2-4A27-4E68-ADAB-C0F1A2555634}"/>
              </a:ext>
            </a:extLst>
          </p:cNvPr>
          <p:cNvSpPr/>
          <p:nvPr/>
        </p:nvSpPr>
        <p:spPr>
          <a:xfrm>
            <a:off x="2155825" y="4531609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 (6 คณะ + 1 สถาบัน)</a:t>
            </a:r>
          </a:p>
        </p:txBody>
      </p:sp>
      <p:sp>
        <p:nvSpPr>
          <p:cNvPr id="85" name="สี่เหลี่ยมผืนผ้า: มุมมน 84">
            <a:extLst>
              <a:ext uri="{FF2B5EF4-FFF2-40B4-BE49-F238E27FC236}">
                <a16:creationId xmlns:a16="http://schemas.microsoft.com/office/drawing/2014/main" id="{3325ECF8-9435-459B-BD72-2A89FC0392D1}"/>
              </a:ext>
            </a:extLst>
          </p:cNvPr>
          <p:cNvSpPr/>
          <p:nvPr/>
        </p:nvSpPr>
        <p:spPr>
          <a:xfrm>
            <a:off x="2155825" y="6014107"/>
            <a:ext cx="8839200" cy="700792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พื้นที่ที่รับผิดชอบ</a:t>
            </a:r>
          </a:p>
        </p:txBody>
      </p:sp>
      <p:sp>
        <p:nvSpPr>
          <p:cNvPr id="8" name="ลูกศร: เครื่องหมายบั้ง 7">
            <a:extLst>
              <a:ext uri="{FF2B5EF4-FFF2-40B4-BE49-F238E27FC236}">
                <a16:creationId xmlns:a16="http://schemas.microsoft.com/office/drawing/2014/main" id="{BEA03B61-F4FC-4416-A828-5CFA13819511}"/>
              </a:ext>
            </a:extLst>
          </p:cNvPr>
          <p:cNvSpPr/>
          <p:nvPr/>
        </p:nvSpPr>
        <p:spPr>
          <a:xfrm rot="5400000">
            <a:off x="2232025" y="1642045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7" name="ลูกศร: เครื่องหมายบั้ง 86">
            <a:extLst>
              <a:ext uri="{FF2B5EF4-FFF2-40B4-BE49-F238E27FC236}">
                <a16:creationId xmlns:a16="http://schemas.microsoft.com/office/drawing/2014/main" id="{596BDEC4-5061-4EEE-A041-92E35C748967}"/>
              </a:ext>
            </a:extLst>
          </p:cNvPr>
          <p:cNvSpPr/>
          <p:nvPr/>
        </p:nvSpPr>
        <p:spPr>
          <a:xfrm rot="5400000">
            <a:off x="2232025" y="3102298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8" name="ลูกศร: เครื่องหมายบั้ง 87">
            <a:extLst>
              <a:ext uri="{FF2B5EF4-FFF2-40B4-BE49-F238E27FC236}">
                <a16:creationId xmlns:a16="http://schemas.microsoft.com/office/drawing/2014/main" id="{F1C5A9CD-24ED-4E97-8F6A-B3632E5F2CC5}"/>
              </a:ext>
            </a:extLst>
          </p:cNvPr>
          <p:cNvSpPr/>
          <p:nvPr/>
        </p:nvSpPr>
        <p:spPr>
          <a:xfrm rot="5400000">
            <a:off x="2232025" y="4615305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9" name="ลูกศร: เครื่องหมายบั้ง 88">
            <a:extLst>
              <a:ext uri="{FF2B5EF4-FFF2-40B4-BE49-F238E27FC236}">
                <a16:creationId xmlns:a16="http://schemas.microsoft.com/office/drawing/2014/main" id="{850FB304-F56E-45F4-9C16-4E780320542C}"/>
              </a:ext>
            </a:extLst>
          </p:cNvPr>
          <p:cNvSpPr/>
          <p:nvPr/>
        </p:nvSpPr>
        <p:spPr>
          <a:xfrm rot="5400000">
            <a:off x="2232025" y="6177605"/>
            <a:ext cx="533400" cy="533400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ลูกศร: ขึ้น-ลง 5">
            <a:extLst>
              <a:ext uri="{FF2B5EF4-FFF2-40B4-BE49-F238E27FC236}">
                <a16:creationId xmlns:a16="http://schemas.microsoft.com/office/drawing/2014/main" id="{6B58A250-03C8-4179-BED0-802A478C1527}"/>
              </a:ext>
            </a:extLst>
          </p:cNvPr>
          <p:cNvSpPr/>
          <p:nvPr/>
        </p:nvSpPr>
        <p:spPr>
          <a:xfrm>
            <a:off x="5737225" y="2260600"/>
            <a:ext cx="457200" cy="7007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: ขึ้น-ลง 18">
            <a:extLst>
              <a:ext uri="{FF2B5EF4-FFF2-40B4-BE49-F238E27FC236}">
                <a16:creationId xmlns:a16="http://schemas.microsoft.com/office/drawing/2014/main" id="{B192C586-6622-4CC0-ABCE-0975E39A088D}"/>
              </a:ext>
            </a:extLst>
          </p:cNvPr>
          <p:cNvSpPr/>
          <p:nvPr/>
        </p:nvSpPr>
        <p:spPr>
          <a:xfrm>
            <a:off x="5803566" y="3773607"/>
            <a:ext cx="457200" cy="7007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: ขึ้น-ลง 19">
            <a:extLst>
              <a:ext uri="{FF2B5EF4-FFF2-40B4-BE49-F238E27FC236}">
                <a16:creationId xmlns:a16="http://schemas.microsoft.com/office/drawing/2014/main" id="{C513A04C-7FDA-4630-8926-069E4FE67AAE}"/>
              </a:ext>
            </a:extLst>
          </p:cNvPr>
          <p:cNvSpPr/>
          <p:nvPr/>
        </p:nvSpPr>
        <p:spPr>
          <a:xfrm>
            <a:off x="5803566" y="5313315"/>
            <a:ext cx="457200" cy="7007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800008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605C82F-5575-4D43-9E8D-6E51A58E8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3556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90006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781</Words>
  <Application>Microsoft Office PowerPoint</Application>
  <PresentationFormat>กำหนดเอง</PresentationFormat>
  <Paragraphs>116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Cordia New</vt:lpstr>
      <vt:lpstr>CordiaUPC</vt:lpstr>
      <vt:lpstr>TH SarabunPSK</vt:lpstr>
      <vt:lpstr>Office Theme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PPT 1 à¸Łà¸³à¸ıà¸¥ 14 à¸Ł.à¸—. 63 - 25631018.pptx</dc:title>
  <dc:creator>ijew</dc:creator>
  <cp:lastModifiedBy>Chanokyada</cp:lastModifiedBy>
  <cp:revision>177</cp:revision>
  <dcterms:created xsi:type="dcterms:W3CDTF">2020-10-28T10:46:33Z</dcterms:created>
  <dcterms:modified xsi:type="dcterms:W3CDTF">2020-12-17T10:36:01Z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2020-10-18T00:00:00Z</vt:filetime>
  </property>
  <property fmtid="{D5CDD505-2E9C-101B-9397-08002B2CF9AE}" pid="3" name="LastSaved">
    <vt:filetime>2020-10-28T00:00:00Z</vt:filetime>
  </property>
</Properties>
</file>