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76" r:id="rId3"/>
    <p:sldId id="274" r:id="rId4"/>
    <p:sldId id="277" r:id="rId5"/>
    <p:sldId id="278" r:id="rId6"/>
    <p:sldId id="257" r:id="rId7"/>
    <p:sldId id="258" r:id="rId8"/>
    <p:sldId id="271" r:id="rId9"/>
    <p:sldId id="273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204E-97B5-4F05-9865-AC9A31816945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AFF43-C184-4BB3-B7E9-1955D046F9C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1539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D6BEAA2-3017-4E40-BE19-BA34312A0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6049665-569C-460C-A628-82098F607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73D5E54-26DE-4E37-A8B7-CF478710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7A38D8A-0F89-432F-A3BE-316B8938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DB42488B-A2D1-4CE6-B10C-E60D8B7B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5112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AB26485-CB2C-490D-8885-ACE1E41D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58A64823-71A1-4EDA-B6E5-3A3A04CC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CDD0427-E538-4834-A79F-0D3F31A3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91A035DB-5311-4AEF-85A3-4122BDD6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3A305D8-27C3-4C72-8050-B690376B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9871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052D94C9-C6BF-4D18-B499-948EE3DA8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FF23E294-70A9-4001-BFEF-19D4BF885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35E13DD-49B7-441E-87ED-59F8BF26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DC47CBA-4304-41AC-A4DA-FF781AB7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2C472040-59C1-4BE7-8B83-904CAE30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809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684CCCB-D51F-4350-9EA6-16653305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60AD5CF0-A9BC-418F-9C10-0C16DC63F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8554F0D1-7A49-4996-A627-F3AB01AC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43CF370-2F57-435A-BC83-AED39D7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7A65E314-3B25-4820-AFF0-CEDF443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641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0E55A0F-7C8E-45EA-84A4-B3A22F70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D3E29FE9-CD0C-4283-BD50-03DB80D52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1ADE34B-93D2-4495-8D05-30F68885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D91FD7E-DBF1-4994-8443-9BD10162D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23155A6-7590-41F0-BDB6-C3F018BC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2418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F2CB2BC-D10A-46C9-87F8-6CC3A06C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385E78D-48E3-4CD7-8739-BFBD4399D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95F1A117-8C1E-49EE-B855-9633C458F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4AC8D2B-7FD6-449A-9691-4B579C98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B9E37263-1F80-48E8-8581-1DDDC6B6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31B27974-D930-4A7B-B8AE-5149E3A3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4101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344FB23-E9C9-4E8B-BB11-A7F4B783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7644FDAD-C545-494E-900E-8E05A927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78D167E9-A184-44E7-9649-7AC21D8A7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AFA9545F-ED92-4758-AB68-DCF409133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1F124125-8982-4A07-B4E4-D29A4493A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B827423D-DD8A-4E0F-8B66-A41D8A3A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E4DA7102-106C-41BC-AB1D-40692588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014CAA9A-43B6-4A1B-92B8-BB5CF6A5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3974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7EE52B8-9B77-465A-8013-5AC345C9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66D408EE-6126-442F-AB57-79BEE2BB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E32B6C12-5DFF-4375-BAB4-A04CA10E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58196A18-F57B-4533-8B18-D8BCC616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6372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F3BBA6AA-EF29-4EAB-B7F6-5FACC5DA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9A57DEA3-4D0C-4AE5-AA27-989421C3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AE65423B-559B-4A88-8787-A2215CAD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4284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D4487A8-09DC-4182-8989-5B527B68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70E8E5A-F8EE-4D00-8C86-C1625A8E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01EECF61-8DC8-4BD1-BCDE-86E8E533A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F3F9548D-2BB1-4C58-8970-F4183E08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881C5B7A-9989-4F25-93E3-7A1697E9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6D85782E-F3D9-42D3-A979-31751185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6739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BA93253-2069-4031-8A36-CF2A61DF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2D3FB999-B0B1-4E64-9D9C-B9D646224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375BBE18-5811-4836-8307-CA4C2DA2E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6EBD5212-4E19-4561-A677-B37324F4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6B8377A3-B29E-49BC-9DB3-97241D98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F474AA64-2DA3-43C5-A36A-5A275107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0095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5A39438C-A9E0-41C6-AC1C-0225A42A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625F8235-05A2-4B05-A732-901083E09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0D64B18-C907-47BF-848E-542A44D198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FD71-EFE6-4438-8F08-F78B1C56B3CF}" type="datetimeFigureOut">
              <a:rPr lang="th-TH" smtClean="0"/>
              <a:pPr/>
              <a:t>06/12/61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0B8915E1-8BC6-479B-929D-ECD1D0221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67AF13A-2F86-4555-B38B-CC06B6A76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5127-E728-4E4A-99FE-85FA45E8A5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5143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41E763BB-78E2-4A97-BE7F-7A26022E9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39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00201" y="449081"/>
            <a:ext cx="9185564" cy="9640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ปฏิทินดำเนินการการประเมินคุณธรรมและความโปร่งใสในการดำเนินงาน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ของมหาวิทยาลัยราช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สกลนคร ประจำปีงบประมาณ พ.ศ. 2562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6686042"/>
              </p:ext>
            </p:extLst>
          </p:nvPr>
        </p:nvGraphicFramePr>
        <p:xfrm>
          <a:off x="417383" y="1602250"/>
          <a:ext cx="11274111" cy="47369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12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9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1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2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กรอบระยะเวลา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637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ช่วงเตรียมการประเมิน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 2561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แต่งตั้งกรรมการประเมินคุณธรรมและความโปร่งใสในการดำเนินงานของมหาวิทยาลัยราช</a:t>
                      </a:r>
                      <a:r>
                        <a:rPr lang="th-TH" sz="1900" kern="12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ภัฏ</a:t>
                      </a: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 ประจำปีงบประมาณ พ.ศ. 2562</a:t>
                      </a:r>
                      <a:endParaRPr lang="en-US" sz="1900" kern="12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แต่งตั้งผู้กำกับดูแลและผู้รับผิดชอบดำเนินการตามแบบตรวจการเปิดเผยข้อมูลสาธารณะ (</a:t>
                      </a:r>
                      <a:r>
                        <a:rPr lang="en-US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Open Data Integrity and Transparency : OIT</a:t>
                      </a: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ประจำปีงบประมาณ พ.ศ. 2562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72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พ.ย. 2561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ประชุมคณะทำงานประเมินคุณธรรมและความโปร่งใสในการดำเนินงานของหน่วยงานภาครัฐ (</a:t>
                      </a:r>
                      <a:r>
                        <a:rPr lang="en-US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Integrity</a:t>
                      </a: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and</a:t>
                      </a: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Transparency</a:t>
                      </a: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Assessment:</a:t>
                      </a: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ITA)</a:t>
                      </a:r>
                      <a:r>
                        <a:rPr lang="th-TH" sz="19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ประจำปีงบประมาณ พ.ศ. 2562 ครั้งที่ 1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72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พ.ย. 2561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คณะ สำนัก สถาบัน และบัณฑิตวิทยาลัยส่งผลการ</a:t>
                      </a:r>
                      <a:r>
                        <a:rPr lang="th-TH" sz="19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ดำเนินการตรวจสอบข้อมูลตามแบบตรวจการเปิดเผยข้อมูลสาธารณะ</a:t>
                      </a:r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Open Data Integrity and Transparency (OIT</a:t>
                      </a:r>
                      <a:r>
                        <a:rPr lang="th-TH" sz="19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1900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ให้กองนโยบายและแผน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979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 ธ.ค. 2561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ประชุมคณะทำงานประเมินคุณธรรมและความโปร่งใสในการดำเนินงานของหน่วยงานภาครัฐ (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Integrity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and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Transparency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Assessment: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ITA)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ประจำปีงบประมาณ พ.ศ. 2562 ครั้งที่ 2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1900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เพื่อระดมความคิดเห็นในการดำเนินการตามแบบตรวจการเปิดเผยข้อมูลสาธารณะ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Open Data Integrity and Transparency (OIT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ระดับมหาวิทยาลัย 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81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r>
                        <a:rPr lang="th-TH" sz="19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ธ.ค. 61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ผู้รับผิดชอบดำเนินการส่งแบบตรวจการเปิดเผยข้อมูลสาธารณะ</a:t>
                      </a:r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Open Data Integrity and Transparency (OIT</a:t>
                      </a:r>
                      <a:r>
                        <a:rPr lang="th-TH" sz="19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ระดับมหาวิทยาลัย </a:t>
                      </a:r>
                      <a:r>
                        <a:rPr lang="th-TH" sz="1900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ให้กองนโยบายและแผนรวบรวม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ตัวแทนหมายเลขสไลด์ 8">
            <a:extLst>
              <a:ext uri="{FF2B5EF4-FFF2-40B4-BE49-F238E27FC236}">
                <a16:creationId xmlns:a16="http://schemas.microsoft.com/office/drawing/2014/main" xmlns="" id="{BF8DFA7F-6E83-45F4-AA20-6BA45CA6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495" y="6492876"/>
            <a:ext cx="782051" cy="365125"/>
          </a:xfrm>
        </p:spPr>
        <p:txBody>
          <a:bodyPr/>
          <a:lstStyle/>
          <a:p>
            <a:fld id="{B89A5127-E728-4E4A-99FE-85FA45E8A5EC}" type="slidenum">
              <a:rPr lang="th-TH" sz="21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2</a:t>
            </a:fld>
            <a:endParaRPr lang="th-TH" sz="21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383591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89810" y="168528"/>
            <a:ext cx="9185564" cy="9640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ปฏิทินดำเนินการการประเมินคุณธรรมและความโปร่งใสในการดำเนินงาน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ของมหาวิทยาลัยราช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สกลนคร ประจำปีงบประมาณ พ.ศ. 2562 (ต่อ)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0461039"/>
              </p:ext>
            </p:extLst>
          </p:nvPr>
        </p:nvGraphicFramePr>
        <p:xfrm>
          <a:off x="354412" y="1259325"/>
          <a:ext cx="11274111" cy="56037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12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9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1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7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กรอบระยะเวลา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377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ช่วงเตรียมการประเมิน</a:t>
                      </a:r>
                      <a:endParaRPr lang="en-US" sz="19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9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ต่อ)</a:t>
                      </a:r>
                      <a:endParaRPr lang="en-US" sz="19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ม.ค. - ก.พ. 2562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r>
                        <a:rPr lang="th-TH" sz="19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เตรียมบุคลากร</a:t>
                      </a:r>
                      <a:r>
                        <a:rPr lang="th-TH" sz="1900" b="0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1. 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ผู้บริหารที่รับผิดชอบการประเมินของหน่วยงาน</a:t>
                      </a:r>
                      <a:r>
                        <a:rPr lang="th-TH" sz="1900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2. 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ผู้ดูแลระบบของหน่วยงาน (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Admin 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หน่วยงาน) 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750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15 ก.พ. 2562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ประชุมคณะทำงานประเมินคุณธรรมและความโปร่งใสในการดำเนินงานของหน่วยงานภาครัฐ (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Integrity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and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Transparency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Assessment: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ITA)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ประจำปีงบประมาณ พ.ศ. 2562 ครั้งที่ 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เพื่อติดตามการดำเนินการตามแบบตรวจการเปิดเผยข้อมูลสาธารณะ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Open Data Integrity and Transparency (OIT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                 ของคณะ</a:t>
                      </a:r>
                      <a:r>
                        <a:rPr lang="th-TH" sz="1900" kern="1200" baseline="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สำนัก สถาบัน และ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หาวิทยาลัย 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7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มี.ค. 2562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ลงทะเบียนและเปิดใช้งานรหัสผ่านในระบบ </a:t>
                      </a:r>
                      <a:r>
                        <a:rPr lang="en-US" sz="19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75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 เม.ย. 2562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ประชุม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คณะทำงาน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ประเมินคุณธรรมและความโปร่งใสในการดำเนินงานของหน่วยงานภาครัฐ (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Integrity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and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Transparency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Assessment: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ITA)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ประจำปีงบประมาณ พ.ศ. 2562 ครั้งที่ 4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959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เม.ย. 2562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เม.ย. 2562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นำเข้าข้อมูลเพื่อเตรียมการประเมิน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ข้อมูลผู้มีส่วนได้เสียภายใน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- </a:t>
                      </a:r>
                      <a:r>
                        <a:rPr lang="th-TH" sz="1900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ผู้มีส่วนได้ส่วนเสียภายใน</a:t>
                      </a:r>
                      <a:r>
                        <a:rPr lang="th-TH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หมายถึง บุคลากรในหน่วยงานที่ทำงานให้กับหน่วยงานมาเป็นระยะเวลาไม่น้อยกว่า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th-TH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ตั้งแต่ระดับผู้บริหาร ผู้อำนวยการ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หัวหน้า ข้าราชการ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 ไปจนถึงลูกจ้าง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พนักงานจ้าง 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- </a:t>
                      </a:r>
                      <a:r>
                        <a:rPr lang="th-TH" sz="19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การกำหนดขนาดตัวอย่างขั้นต่ำ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ร้อยละ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ข้อมูลผู้มีส่วนได้เสียภายนอก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- </a:t>
                      </a:r>
                      <a:r>
                        <a:rPr lang="th-TH" sz="19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ผู้มีส่วนได้ส่วนเสียภายนอก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หมายถึง บุคคล นิติบุคคล บริษัทเอกชน หรือหน่วยงานของรัฐอื่นที่มารับบริการหรือมาติดต่อตามภารกิจของหน่วยงาน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ในปีงบประมาณ พ.ศ. 2562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- </a:t>
                      </a:r>
                      <a:r>
                        <a:rPr lang="th-TH" sz="1900" u="sng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การกำหนดขนาดตัวอย่างขั้นต่ำ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ร้อยละ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ตัวแทนหมายเลขสไลด์ 8">
            <a:extLst>
              <a:ext uri="{FF2B5EF4-FFF2-40B4-BE49-F238E27FC236}">
                <a16:creationId xmlns:a16="http://schemas.microsoft.com/office/drawing/2014/main" xmlns="" id="{BF8DFA7F-6E83-45F4-AA20-6BA45CA6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495" y="6492876"/>
            <a:ext cx="782051" cy="365125"/>
          </a:xfrm>
        </p:spPr>
        <p:txBody>
          <a:bodyPr/>
          <a:lstStyle/>
          <a:p>
            <a:fld id="{B89A5127-E728-4E4A-99FE-85FA45E8A5EC}" type="slidenum">
              <a:rPr lang="th-TH" sz="21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3</a:t>
            </a:fld>
            <a:endParaRPr lang="th-TH" sz="21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149932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00201" y="449081"/>
            <a:ext cx="9185564" cy="9640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ปฏิทินดำเนินการการประเมินคุณธรรมและความโปร่งใสในการดำเนินงาน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ของมหาวิทยาลัยราช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สกลนคร ประจำปีงบประมาณ พ.ศ. 2562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7088479"/>
              </p:ext>
            </p:extLst>
          </p:nvPr>
        </p:nvGraphicFramePr>
        <p:xfrm>
          <a:off x="417383" y="1676429"/>
          <a:ext cx="11274111" cy="52594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12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9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1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3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กรอบระยะเวลา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3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เม.ย. 2562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ประชุมชี้แจง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แบบวั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r>
                        <a:rPr lang="th-TH" sz="1900" b="1" spc="5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ก</a:t>
                      </a:r>
                      <a:r>
                        <a:rPr lang="th-TH" sz="1900" b="1" spc="-3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า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รรั</a:t>
                      </a:r>
                      <a:r>
                        <a:rPr lang="th-TH" sz="1900" b="1" spc="-25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บ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รู้ขอ</a:t>
                      </a:r>
                      <a:r>
                        <a:rPr lang="th-TH" sz="1900" b="1" spc="-25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ม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ีส่ว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น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ไ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้เ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ี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ย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ข้อมูลผู้มีส่วนได้เสียภายใน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ผู้บริหาร และบุคลากรมหาวิทยาลัย)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ข้อมูลผู้มีส่วนได้เสียภายนอก (นักศึกษา และคู่สัญญา)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44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ช่วงดำเนินการประเมิน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 - มิ.ย. 2562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r>
                        <a:rPr lang="th-TH" sz="19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ดำเนินการประเมินตามแบบวัดการรับรู้ของผู้มีส่วนได้เสียภายใน (</a:t>
                      </a:r>
                      <a:r>
                        <a:rPr lang="en-US" sz="19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IIT) </a:t>
                      </a:r>
                      <a:r>
                        <a:rPr lang="th-TH" sz="19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-  </a:t>
                      </a:r>
                      <a:r>
                        <a:rPr lang="th-TH" sz="1900" u="sng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การเก็บข้อมูลตัวอย่าง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มหาวิทยาลัยเก็บข้อมูลตัวอย่างโดยประชาสัมพันธ์ให้ ผู้มีส่วนได้ส่วนเสียภายในเข้าระบบ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ITAS 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     เพื่อตอบแบบสำรวจด้วยตนเอง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2319643677"/>
                  </a:ext>
                </a:extLst>
              </a:tr>
              <a:tr h="176657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พ.ค. - มิ.ย. 2562</a:t>
                      </a:r>
                      <a:endParaRPr lang="en-US" sz="19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พ.ค. - มิ.ย. 2562</a:t>
                      </a:r>
                      <a:endParaRPr lang="en-US" sz="19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ดำเนินการประเมินตาม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แบบวั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r>
                        <a:rPr lang="th-TH" sz="1900" b="1" spc="5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ก</a:t>
                      </a:r>
                      <a:r>
                        <a:rPr lang="th-TH" sz="1900" b="1" spc="-3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า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รรั</a:t>
                      </a:r>
                      <a:r>
                        <a:rPr lang="th-TH" sz="1900" b="1" spc="-25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บ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รู้ขอ</a:t>
                      </a:r>
                      <a:r>
                        <a:rPr lang="th-TH" sz="1900" b="1" spc="-25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ง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ม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ีส่ว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น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ไ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้เ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ส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ี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ย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ภา</a:t>
                      </a:r>
                      <a:r>
                        <a:rPr lang="th-TH" sz="1900" b="1" spc="-15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ย</a:t>
                      </a:r>
                      <a:r>
                        <a:rPr lang="th-TH" sz="1900" b="1" spc="-1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น</a:t>
                      </a:r>
                      <a:r>
                        <a:rPr lang="th-TH" sz="1900" b="1" spc="-20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อ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ก 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EIT)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u="sng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การเก็บข้อมูลตัวอย่าง</a:t>
                      </a:r>
                      <a:r>
                        <a:rPr lang="th-TH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โดยเก็บข้อมูลจาก</a:t>
                      </a: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19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วิธี ดังนี้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9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900" b="1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ดำเนินการโดยหน่วยงานที่รับการประเมิน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โดยการประชาสัมพันธ์ให้ผู้มีส่วนได้ส่วนเสียภายนอกเข้าระบบ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ITAS 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เพื่อตอบแบบสำรวจด้วยตนเอง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</a:t>
                      </a:r>
                      <a:endParaRPr lang="th-TH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9860" algn="l"/>
                        </a:tabLst>
                      </a:pP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900" b="1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ดำเนินการโดยผู้ประเมิน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เก็บข้อมูลจากผู้มีส่วนได้ส่วนเสียภายนอกตามบัญชีรายชื่อที่หน่วยงานรวบรวมและจัดส่งให้ หรือจากการสำรวจภาคสนาม ดำเนินการโดยผู้รับจ้างสำรวจข้อมูล จากนั้นจึงนาข้อมูลเข้าสู่ระบบ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ITAS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8042912"/>
                  </a:ext>
                </a:extLst>
              </a:tr>
              <a:tr h="12999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 - มิ.ย. 2562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r>
                        <a:rPr lang="th-TH" sz="19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ดำเนินการประเมินตามแบบตรวจการเปิดเผยข้อมูลสาธารณะ</a:t>
                      </a:r>
                      <a:r>
                        <a:rPr lang="en-US" sz="19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(OIT)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lvl="0"/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ดำเนินการโดยหน่วยงานที่รับการประเมิน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- Admin 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ของหน่วยงาน จะต้องเข้าระบบ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ITAS 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เพื่อตอบคำถามตามแบบตรวจการเปิดเผยข้อมูลสาธารณะ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แบบ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OIT) </a:t>
                      </a:r>
                      <a:endParaRPr lang="th-TH" sz="19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โดยสามารถเข้าระบบเพื่อตอบแบบสำรวจได้ตั้งแต่การลงทะเบียนเสร็จสิ้น 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203261978"/>
                  </a:ext>
                </a:extLst>
              </a:tr>
            </a:tbl>
          </a:graphicData>
        </a:graphic>
      </p:graphicFrame>
      <p:sp>
        <p:nvSpPr>
          <p:cNvPr id="6" name="ตัวแทนหมายเลขสไลด์ 8">
            <a:extLst>
              <a:ext uri="{FF2B5EF4-FFF2-40B4-BE49-F238E27FC236}">
                <a16:creationId xmlns:a16="http://schemas.microsoft.com/office/drawing/2014/main" xmlns="" id="{BF8DFA7F-6E83-45F4-AA20-6BA45CA6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495" y="6492876"/>
            <a:ext cx="782051" cy="365125"/>
          </a:xfrm>
        </p:spPr>
        <p:txBody>
          <a:bodyPr/>
          <a:lstStyle/>
          <a:p>
            <a:fld id="{B89A5127-E728-4E4A-99FE-85FA45E8A5EC}" type="slidenum">
              <a:rPr lang="th-TH" sz="21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4</a:t>
            </a:fld>
            <a:endParaRPr lang="th-TH" sz="21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47241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00201" y="334781"/>
            <a:ext cx="9185564" cy="9640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ปฏิทินดำเนินการการประเมินคุณธรรมและความโปร่งใสในการดำเนินงาน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ของมหาวิทยาลัยราช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สกลนคร ประจำปีงบประมาณ พ.ศ. 2562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4420057"/>
              </p:ext>
            </p:extLst>
          </p:nvPr>
        </p:nvGraphicFramePr>
        <p:xfrm>
          <a:off x="448556" y="1468611"/>
          <a:ext cx="11274111" cy="268706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12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9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1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กรอบระยะเวลา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ช่วงดำเนินการประเมิน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9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ต่อ)</a:t>
                      </a:r>
                      <a:endParaRPr lang="en-US" sz="1900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พ.ค. - มิ.ย. 2562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ก.ค. 2562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9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อนุมัติการตอบโดยผู้บริหารหน่วยงานที่รับการประเมิน</a:t>
                      </a:r>
                      <a:endParaRPr lang="en-US" sz="19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 ผู้บริหารที่รับผิดชอบการประเมินของหน่วยงาน จะต้องเข้าระบบ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ITAS 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เพื่อตรวจสอบคาตอบแต่ละข้อที่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Admin </a:t>
                      </a:r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ของหน่วยงานได้ตอบไว้ จากนั้นผู้บริหารที่รับผิดชอบการประเมินของหน่วยงาน จะต้องอนุมัติการตอบของหน่วยงาน</a:t>
                      </a:r>
                      <a:endParaRPr lang="en-US" sz="19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9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9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ตรวจสอบและให้คะแนนโดยผู้ประเมิน</a:t>
                      </a:r>
                      <a:endParaRPr lang="en-US" sz="1900" b="1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- ผู้ประเมิน จะทำการตรวจสอบความถูกต้องตามเกณฑ์ที่กำหนดและให้คะแนน ในระบบ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ITAS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extLst>
                  <a:ext uri="{0D108BD9-81ED-4DB2-BD59-A6C34878D82A}">
                    <a16:rowId xmlns:a16="http://schemas.microsoft.com/office/drawing/2014/main" xmlns="" val="2319643677"/>
                  </a:ext>
                </a:extLst>
              </a:tr>
              <a:tr h="913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b="1" kern="1200" dirty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ช่วงรายงานผลการประเมิน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85" marR="57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ส.ค. 2562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รายงานผลการประเมิน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เมื่อการสิ้นสุดระยะเวลาของการเก็บข้อมูลและตรวจสอข้อมูลแล้วระบบ</a:t>
                      </a:r>
                      <a:r>
                        <a:rPr lang="en-US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ITAS </a:t>
                      </a:r>
                      <a:r>
                        <a:rPr lang="th-TH" sz="1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จะประมวลผลคะแนนและจัดทารายงานโดยอัตโนมัติ โดยหน่วยงานสามารถติดตามผลการประเมินได้ด้วยตนเอง</a:t>
                      </a:r>
                      <a:endParaRPr lang="en-US" sz="1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ตัวแทนหมายเลขสไลด์ 8">
            <a:extLst>
              <a:ext uri="{FF2B5EF4-FFF2-40B4-BE49-F238E27FC236}">
                <a16:creationId xmlns:a16="http://schemas.microsoft.com/office/drawing/2014/main" xmlns="" id="{BF8DFA7F-6E83-45F4-AA20-6BA45CA6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495" y="6492876"/>
            <a:ext cx="782051" cy="365125"/>
          </a:xfrm>
        </p:spPr>
        <p:txBody>
          <a:bodyPr/>
          <a:lstStyle/>
          <a:p>
            <a:fld id="{B89A5127-E728-4E4A-99FE-85FA45E8A5EC}" type="slidenum">
              <a:rPr lang="th-TH" sz="21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5</a:t>
            </a:fld>
            <a:endParaRPr lang="th-TH" sz="21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09248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F92538E0-989A-49F3-9C19-E0E98AB40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7" name="ตัวแทนหมายเลขสไลด์ 8">
            <a:extLst>
              <a:ext uri="{FF2B5EF4-FFF2-40B4-BE49-F238E27FC236}">
                <a16:creationId xmlns:a16="http://schemas.microsoft.com/office/drawing/2014/main" xmlns="" id="{D8E10DDF-BEB0-4517-B658-4FC22858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495" y="6492876"/>
            <a:ext cx="782051" cy="365125"/>
          </a:xfrm>
        </p:spPr>
        <p:txBody>
          <a:bodyPr/>
          <a:lstStyle/>
          <a:p>
            <a:fld id="{B89A5127-E728-4E4A-99FE-85FA45E8A5EC}" type="slidenum">
              <a:rPr lang="th-TH" sz="21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6</a:t>
            </a:fld>
            <a:endParaRPr lang="th-TH" sz="21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818910" y="4987637"/>
            <a:ext cx="4665519" cy="831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15001" y="4987637"/>
            <a:ext cx="4634345" cy="831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22389205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70440C8-E797-410E-8305-112F51E5E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7" name="ตัวแทนหมายเลขสไลด์ 8">
            <a:extLst>
              <a:ext uri="{FF2B5EF4-FFF2-40B4-BE49-F238E27FC236}">
                <a16:creationId xmlns:a16="http://schemas.microsoft.com/office/drawing/2014/main" xmlns="" id="{BC15E933-DB2E-40EC-9074-F8D53CBC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495" y="6492876"/>
            <a:ext cx="782051" cy="365125"/>
          </a:xfrm>
        </p:spPr>
        <p:txBody>
          <a:bodyPr/>
          <a:lstStyle/>
          <a:p>
            <a:fld id="{B89A5127-E728-4E4A-99FE-85FA45E8A5EC}" type="slidenum">
              <a:rPr lang="th-TH" sz="21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7</a:t>
            </a:fld>
            <a:endParaRPr lang="th-TH" sz="21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87337" y="5143500"/>
            <a:ext cx="6972300" cy="1246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9189792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B1FB974D-EC42-4275-845B-6144AD5B2BCD}"/>
              </a:ext>
            </a:extLst>
          </p:cNvPr>
          <p:cNvSpPr/>
          <p:nvPr/>
        </p:nvSpPr>
        <p:spPr>
          <a:xfrm>
            <a:off x="537593" y="1351032"/>
            <a:ext cx="8686799" cy="854243"/>
          </a:xfrm>
          <a:prstGeom prst="round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ตัวชี้วัดย่อยที่ 9.1 ข้อมูลพื้นฐาน 9 ข้อ</a:t>
            </a:r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xmlns="" id="{857621C9-BE44-421C-8B8B-9AEBBEAB347A}"/>
              </a:ext>
            </a:extLst>
          </p:cNvPr>
          <p:cNvSpPr/>
          <p:nvPr/>
        </p:nvSpPr>
        <p:spPr>
          <a:xfrm>
            <a:off x="849321" y="2305029"/>
            <a:ext cx="8686799" cy="8542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ตัวชี้วัดย่อยที่ 9.2 การบริหารงาน 8 ข้อ 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xmlns="" id="{E93AB0ED-1D9F-4A1D-8646-BE7CF96D041B}"/>
              </a:ext>
            </a:extLst>
          </p:cNvPr>
          <p:cNvSpPr/>
          <p:nvPr/>
        </p:nvSpPr>
        <p:spPr>
          <a:xfrm>
            <a:off x="1102806" y="3331980"/>
            <a:ext cx="8995791" cy="8542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ตัวชี้วัดย่อยที่ 9.3 การบริหารเงินงบประมาณ 7 ข้อ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xmlns="" id="{B4ABD362-C3FD-4892-9F94-0D99B6F3AAEA}"/>
              </a:ext>
            </a:extLst>
          </p:cNvPr>
          <p:cNvSpPr/>
          <p:nvPr/>
        </p:nvSpPr>
        <p:spPr>
          <a:xfrm>
            <a:off x="1243627" y="4385784"/>
            <a:ext cx="9705111" cy="8542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ตัวชี้วัดย่อยที่ 9.4 การบริหารและพัฒนาทรัพยากรบุคคล 4 ข้อ</a:t>
            </a: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xmlns="" id="{0F9B118C-CEEB-46DE-BBD0-B5DFACF2B3B9}"/>
              </a:ext>
            </a:extLst>
          </p:cNvPr>
          <p:cNvSpPr/>
          <p:nvPr/>
        </p:nvSpPr>
        <p:spPr>
          <a:xfrm>
            <a:off x="2356001" y="5439588"/>
            <a:ext cx="8686800" cy="8542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ตัวชี้วัดย่อยที่ 9.5 การส่งเสริมความโปร่งใส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ข้อ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F6904BF6-E1EF-46A8-A91A-1D3A6D0D0338}"/>
              </a:ext>
            </a:extLst>
          </p:cNvPr>
          <p:cNvSpPr txBox="1"/>
          <p:nvPr/>
        </p:nvSpPr>
        <p:spPr>
          <a:xfrm>
            <a:off x="252663" y="268209"/>
            <a:ext cx="10696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ตัวชี้วัดที่ 9 การเปิดเผยข้อมูล (</a:t>
            </a:r>
            <a:r>
              <a:rPr lang="en-US" sz="6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Open Data) </a:t>
            </a:r>
            <a:endParaRPr lang="th-TH" sz="6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ตัวแทนหมายเลขสไลด์ 8">
            <a:extLst>
              <a:ext uri="{FF2B5EF4-FFF2-40B4-BE49-F238E27FC236}">
                <a16:creationId xmlns:a16="http://schemas.microsoft.com/office/drawing/2014/main" xmlns="" id="{DD7684A9-D7FC-4A10-A248-F5C0E4C6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495" y="6492876"/>
            <a:ext cx="782051" cy="365125"/>
          </a:xfrm>
        </p:spPr>
        <p:txBody>
          <a:bodyPr/>
          <a:lstStyle/>
          <a:p>
            <a:fld id="{B89A5127-E728-4E4A-99FE-85FA45E8A5EC}" type="slidenum">
              <a:rPr lang="th-TH" sz="21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8</a:t>
            </a:fld>
            <a:endParaRPr lang="th-TH" sz="21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349716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xmlns="" id="{5BE82DA3-C056-4D93-88F8-6D2B86F06F34}"/>
              </a:ext>
            </a:extLst>
          </p:cNvPr>
          <p:cNvSpPr/>
          <p:nvPr/>
        </p:nvSpPr>
        <p:spPr>
          <a:xfrm>
            <a:off x="786975" y="2440752"/>
            <a:ext cx="9780581" cy="854243"/>
          </a:xfrm>
          <a:prstGeom prst="round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ตัวชี้วัดย่อยที่ 10.1 การดำเนินการเพื่อป้องกันการทุจริต 8 ข้อ</a:t>
            </a: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xmlns="" id="{CE3A1B96-724D-493E-A4AA-F1E6FBE5E9D6}"/>
              </a:ext>
            </a:extLst>
          </p:cNvPr>
          <p:cNvSpPr/>
          <p:nvPr/>
        </p:nvSpPr>
        <p:spPr>
          <a:xfrm>
            <a:off x="976747" y="3585413"/>
            <a:ext cx="9671200" cy="854243"/>
          </a:xfrm>
          <a:prstGeom prst="round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ตัวชี้วัดย่อยที่ 10.2 มาตรการภายในเพื่อป้องกันการทุจริต 7 ข้อ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371874AE-A27A-4E83-8600-F0875675899A}"/>
              </a:ext>
            </a:extLst>
          </p:cNvPr>
          <p:cNvSpPr txBox="1"/>
          <p:nvPr/>
        </p:nvSpPr>
        <p:spPr>
          <a:xfrm>
            <a:off x="252664" y="340402"/>
            <a:ext cx="11939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ตัวชี้วัดที่ 10 การป้องกันการทุจริต </a:t>
            </a:r>
          </a:p>
          <a:p>
            <a:r>
              <a:rPr lang="th-TH" sz="6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(</a:t>
            </a:r>
            <a:r>
              <a:rPr lang="en-US" sz="6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Anti – Corruption Practice)</a:t>
            </a:r>
            <a:endParaRPr lang="th-TH" sz="6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0E5BD8D1-0DF5-49C7-8B3D-75280895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7495" y="6492876"/>
            <a:ext cx="782051" cy="365125"/>
          </a:xfrm>
        </p:spPr>
        <p:txBody>
          <a:bodyPr/>
          <a:lstStyle/>
          <a:p>
            <a:fld id="{B89A5127-E728-4E4A-99FE-85FA45E8A5EC}" type="slidenum">
              <a:rPr lang="th-TH" sz="21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9</a:t>
            </a:fld>
            <a:endParaRPr lang="th-TH" sz="21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173470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1043</Words>
  <Application>Microsoft Office PowerPoint</Application>
  <PresentationFormat>กำหนดเอง</PresentationFormat>
  <Paragraphs>108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ธีมของ Office</vt:lpstr>
      <vt:lpstr>ภาพนิ่ง 1</vt:lpstr>
      <vt:lpstr>ปฏิทินดำเนินการการประเมินคุณธรรมและความโปร่งใสในการดำเนินงาน ของมหาวิทยาลัยราชภัฏสกลนคร ประจำปีงบประมาณ พ.ศ. 2562</vt:lpstr>
      <vt:lpstr>ปฏิทินดำเนินการการประเมินคุณธรรมและความโปร่งใสในการดำเนินงาน ของมหาวิทยาลัยราชภัฏสกลนคร ประจำปีงบประมาณ พ.ศ. 2562 (ต่อ)</vt:lpstr>
      <vt:lpstr>ปฏิทินดำเนินการการประเมินคุณธรรมและความโปร่งใสในการดำเนินงาน ของมหาวิทยาลัยราชภัฏสกลนคร ประจำปีงบประมาณ พ.ศ. 2562</vt:lpstr>
      <vt:lpstr>ปฏิทินดำเนินการการประเมินคุณธรรมและความโปร่งใสในการดำเนินงาน ของมหาวิทยาลัยราชภัฏสกลนคร ประจำปีงบประมาณ พ.ศ. 2562</vt:lpstr>
      <vt:lpstr>ภาพนิ่ง 6</vt:lpstr>
      <vt:lpstr>ภาพนิ่ง 7</vt:lpstr>
      <vt:lpstr>ภาพนิ่ง 8</vt:lpstr>
      <vt:lpstr>ภาพนิ่ง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Corporate Edition</cp:lastModifiedBy>
  <cp:revision>20</cp:revision>
  <dcterms:created xsi:type="dcterms:W3CDTF">2018-09-19T07:56:38Z</dcterms:created>
  <dcterms:modified xsi:type="dcterms:W3CDTF">2018-12-06T02:57:01Z</dcterms:modified>
</cp:coreProperties>
</file>