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68" r:id="rId3"/>
    <p:sldMasterId id="2147483780" r:id="rId4"/>
    <p:sldMasterId id="2147483794" r:id="rId5"/>
    <p:sldMasterId id="2147483796" r:id="rId6"/>
    <p:sldMasterId id="2147483798" r:id="rId7"/>
    <p:sldMasterId id="2147483800" r:id="rId8"/>
  </p:sldMasterIdLst>
  <p:notesMasterIdLst>
    <p:notesMasterId r:id="rId74"/>
  </p:notesMasterIdLst>
  <p:sldIdLst>
    <p:sldId id="256" r:id="rId9"/>
    <p:sldId id="303" r:id="rId10"/>
    <p:sldId id="336" r:id="rId11"/>
    <p:sldId id="342" r:id="rId12"/>
    <p:sldId id="344" r:id="rId13"/>
    <p:sldId id="345" r:id="rId14"/>
    <p:sldId id="346" r:id="rId15"/>
    <p:sldId id="392" r:id="rId16"/>
    <p:sldId id="393" r:id="rId17"/>
    <p:sldId id="394" r:id="rId18"/>
    <p:sldId id="365" r:id="rId19"/>
    <p:sldId id="408" r:id="rId20"/>
    <p:sldId id="409" r:id="rId21"/>
    <p:sldId id="410" r:id="rId22"/>
    <p:sldId id="411" r:id="rId23"/>
    <p:sldId id="397" r:id="rId24"/>
    <p:sldId id="399" r:id="rId25"/>
    <p:sldId id="401" r:id="rId26"/>
    <p:sldId id="402" r:id="rId27"/>
    <p:sldId id="347" r:id="rId28"/>
    <p:sldId id="403" r:id="rId29"/>
    <p:sldId id="348" r:id="rId30"/>
    <p:sldId id="404" r:id="rId31"/>
    <p:sldId id="405" r:id="rId32"/>
    <p:sldId id="349" r:id="rId33"/>
    <p:sldId id="406" r:id="rId34"/>
    <p:sldId id="350" r:id="rId35"/>
    <p:sldId id="407" r:id="rId36"/>
    <p:sldId id="352" r:id="rId37"/>
    <p:sldId id="353" r:id="rId38"/>
    <p:sldId id="354" r:id="rId39"/>
    <p:sldId id="355" r:id="rId40"/>
    <p:sldId id="356" r:id="rId41"/>
    <p:sldId id="357" r:id="rId42"/>
    <p:sldId id="358" r:id="rId43"/>
    <p:sldId id="359" r:id="rId44"/>
    <p:sldId id="360" r:id="rId45"/>
    <p:sldId id="361" r:id="rId46"/>
    <p:sldId id="362" r:id="rId47"/>
    <p:sldId id="363" r:id="rId48"/>
    <p:sldId id="364" r:id="rId49"/>
    <p:sldId id="366" r:id="rId50"/>
    <p:sldId id="367" r:id="rId51"/>
    <p:sldId id="369" r:id="rId52"/>
    <p:sldId id="370" r:id="rId53"/>
    <p:sldId id="371" r:id="rId54"/>
    <p:sldId id="372" r:id="rId55"/>
    <p:sldId id="373" r:id="rId56"/>
    <p:sldId id="374" r:id="rId57"/>
    <p:sldId id="375" r:id="rId58"/>
    <p:sldId id="376" r:id="rId59"/>
    <p:sldId id="377" r:id="rId60"/>
    <p:sldId id="378" r:id="rId61"/>
    <p:sldId id="379" r:id="rId62"/>
    <p:sldId id="380" r:id="rId63"/>
    <p:sldId id="381" r:id="rId64"/>
    <p:sldId id="382" r:id="rId65"/>
    <p:sldId id="383" r:id="rId66"/>
    <p:sldId id="384" r:id="rId67"/>
    <p:sldId id="385" r:id="rId68"/>
    <p:sldId id="386" r:id="rId69"/>
    <p:sldId id="387" r:id="rId70"/>
    <p:sldId id="388" r:id="rId71"/>
    <p:sldId id="389" r:id="rId72"/>
    <p:sldId id="391" r:id="rId7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53D21-9F3A-48BD-8BBC-72A8AC0D33D8}" type="datetimeFigureOut">
              <a:rPr lang="th-TH" smtClean="0"/>
              <a:t>26/03/60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1715D-8C7F-475B-B29E-9740B3EF97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7398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9E7E6534-7DE8-4476-8D75-671CEB741C71}" type="slidenum">
              <a:rPr lang="en-US" sz="1200">
                <a:solidFill>
                  <a:prstClr val="black"/>
                </a:solidFill>
                <a:latin typeface="Arial" pitchFamily="34" charset="0"/>
              </a:rPr>
              <a:pPr/>
              <a:t>2</a:t>
            </a:fld>
            <a:endParaRPr lang="th-TH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4545" y="8683585"/>
            <a:ext cx="2971853" cy="45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96" tIns="47448" rIns="94896" bIns="47448" anchor="b"/>
          <a:lstStyle>
            <a:lvl1pPr defTabSz="923925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 defTabSz="923925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 defTabSz="923925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 defTabSz="923925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 defTabSz="923925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defTabSz="92392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defTabSz="92392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defTabSz="92392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defTabSz="92392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AAA982D-6A27-4E09-A533-0C592F49A1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th-TH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5175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896" tIns="47448" rIns="94896" bIns="4744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19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20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96EE6EBD-F7FF-497B-9005-22FA2AD70DBC}" type="slidenum">
              <a:rPr lang="en-US" sz="1200">
                <a:solidFill>
                  <a:srgbClr val="000000"/>
                </a:solidFill>
              </a:rPr>
              <a:pPr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21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23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24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25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26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27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28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29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30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DCC033C5-1DE3-4CE4-8797-9DC1BF61E656}" type="slidenum">
              <a:rPr lang="en-US" sz="1200">
                <a:solidFill>
                  <a:srgbClr val="000000"/>
                </a:solidFill>
              </a:rPr>
              <a:pPr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31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32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33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34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35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36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37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38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39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40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41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42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43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44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45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46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47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48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49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50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51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52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53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54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55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56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57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58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59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60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61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62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63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64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ด่านศุลกากรที่มีมูลค่าสินค้าผ่านแดนสูงสุด 2 อันดับแรก คือด่านฯสะเดาและ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ด่านฯปา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ดังเบซาร์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ที่จังหวัดสงขลา ซึ่งเป็นด่านชายแดนระหว่างไทย-มาเลเซีย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ยางพารา เครื่องคอมพิวเตอร์ อุปกรณ์และส่วนประกอบ โดยเฉพาะยางพารามีมูลค่าการส่งออกสูงสุด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ส่วนสินค้านำเข้าที่สำคัญ ได้แก่ สื่อบันทึกข้อมูลภาพและเสียง เครื่องคอมพิวเตอร์และอุปกรณ์ และส่วนประกอบคอมพิวเตอร์อื่น 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ด่านศุลกากรบริเวณชายแดนไทย-พม่าที่มีมูลค่าสินค้าสูงสุด คือ ด่านฯ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สังข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ละบุรี จังหวัดกาญจนบุรี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สินค้าส่งออกที่สำคัญได้แก่ เครื่องดื่มที่ไม่มีแอ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ลกอฮอลล์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โพรพิ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ลีน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และน้ำมันปาล์ม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ก๊าซธรรมชาติ (99.9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ของสินค้านำเข้าของด่านทั้งหมด) รองลงมาคือ สินแร่ โลหะอื่น ๆ เศษโลหะอื่น ๆ และผลิตภัณฑ์ และโค กระบือ สุกร แพะ แกะ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อย่างไรก็ตาม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ตั้งแต่ปลายปี 2554 เป็นต้นมา ด่านฯแม่สอด จังหวัดตาก ได้มีอัตราการขยายตัวของมูลค่าการค้าชายแดนเพิ่มขึ้นมาก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อย่างมีนัยยะสำคัญ เนื่องมาจากการเปิดด่านฯเมียวดีของพม่า ซึ่งอยู่บริเวณตรงข้าม ทำให้ด่านฯแม่สอด เป็นด่านชายแดนไทย-พม่าอีกแห่งที่มีความสำคัญในขณะนี้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ด่านศุลกากรบริเวณชายแดนไทย-ลาวที่มีมูลค่าสินค้าสูงสุดคือด่านฯหนองคาย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สินค้าส่งออกที่สำคัญคือ น้ำมันดีเซล รถยนต์ อุปกรณ์และส่วนประกอบ และน้ำมันเบนซิน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ผลิตภัณฑ์โลหะทำด้วยเหล็ก เครื่องจักรที่ใช้ในอุตสาหกรรมและส่วนประกอบ และลวดและสายเคเบิลที่หุ้มฉนวน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ด่านศุลกากรบริเวณชายแดนไทย-กัมพูชาที่มีมูลค่าสินค้าสูงสุด คือ ด่านฯอรัญประเทศ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จ.สระแก้ว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โดยมีสินค้าส่งออกที่สำคัญคือ เครื่องยนต์สันดาปภายในแบบลูกสูบและส่วนประกอบ ผ้าผืนและด้าย และเครื่องสำอาง เครื่องหอมและสบู่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สินค้านำเข้าที่สำคัญ คือ เหล็ก อะลูมิเนียมและผลิตภัณฑ์ และผักและของปรุงแต่งจากผัก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FC77DC6-70AD-4EE7-A7D0-E4202181D5FF}" type="slidenum">
              <a:rPr lang="en-US" sz="1200">
                <a:solidFill>
                  <a:srgbClr val="000000"/>
                </a:solidFill>
              </a:rPr>
              <a:pPr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D2B7BE-DF2A-4731-972C-2576180EBDFD}" type="datetimeFigureOut">
              <a:rPr lang="th-TH" smtClean="0"/>
              <a:t>26/03/60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531C32-2746-4572-BA0C-3C823CA2B603}" type="slidenum">
              <a:rPr lang="th-TH" smtClean="0"/>
              <a:t>‹#›</a:t>
            </a:fld>
            <a:endParaRPr lang="th-TH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B7BE-DF2A-4731-972C-2576180EBDFD}" type="datetimeFigureOut">
              <a:rPr lang="th-TH" smtClean="0"/>
              <a:t>26/03/60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1C32-2746-4572-BA0C-3C823CA2B603}" type="slidenum">
              <a:rPr lang="th-TH" smtClean="0"/>
              <a:t>‹#›</a:t>
            </a:fld>
            <a:endParaRPr lang="th-TH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B7BE-DF2A-4731-972C-2576180EBDFD}" type="datetimeFigureOut">
              <a:rPr lang="th-TH" smtClean="0"/>
              <a:t>26/03/60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1C32-2746-4572-BA0C-3C823CA2B603}" type="slidenum">
              <a:rPr lang="th-TH" smtClean="0"/>
              <a:t>‹#›</a:t>
            </a:fld>
            <a:endParaRPr lang="th-TH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D3CBE5-0A87-48B6-9E64-10849B401F97}" type="datetime1">
              <a:rPr lang="th-TH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26/03/60</a:t>
            </a:fld>
            <a:endParaRPr lang="th-TH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723A6-453D-4C4C-8793-0F7CA7591168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h-TH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725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3B4AE-ED99-4440-B585-EDAF9D99697E}" type="datetime1">
              <a:rPr lang="th-TH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26/03/60</a:t>
            </a:fld>
            <a:endParaRPr lang="th-TH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EAA55-885A-42D5-96FE-263A6D6AE20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h-TH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41967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7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CFA961-49F9-4B7E-9968-AAF7A9B4C820}" type="datetime1">
              <a:rPr lang="th-TH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26/03/60</a:t>
            </a:fld>
            <a:endParaRPr lang="th-TH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DCB90-C2BD-40CD-9C74-0F0E618840D1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h-TH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250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CDFF6-BFFC-424B-8543-1F11219DB312}" type="datetime1">
              <a:rPr lang="th-TH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26/03/60</a:t>
            </a:fld>
            <a:endParaRPr lang="th-TH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76CBF-ADA5-43B8-B71F-2BDA1C953D4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h-TH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43034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1859783"/>
            <a:ext cx="4041775" cy="65484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3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514603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86B49-47C2-4F04-B8DD-485C8065AB85}" type="datetime1">
              <a:rPr lang="th-TH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26/03/60</a:t>
            </a:fld>
            <a:endParaRPr lang="th-TH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68792-6DD6-492D-BB20-4701A2143D0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h-TH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71816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43F66-BB27-4B88-B108-1C0A182076FC}" type="datetime1">
              <a:rPr lang="th-TH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26/03/60</a:t>
            </a:fld>
            <a:endParaRPr lang="th-TH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F7EC2-E1EB-4703-A482-04FC89C73E0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h-TH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33955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6E68E-609E-448F-93F2-8EC169F0404E}" type="datetime1">
              <a:rPr lang="th-TH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26/03/60</a:t>
            </a:fld>
            <a:endParaRPr lang="th-TH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CC3EE-15BA-4BEC-88FC-852CA0C4208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h-TH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96566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CA645-DD62-43B9-AB4E-C9636FA2BBF9}" type="datetime1">
              <a:rPr lang="th-TH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26/03/60</a:t>
            </a:fld>
            <a:endParaRPr lang="th-TH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56E64-C7C0-49EB-9819-36F1F450E2C5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h-TH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5295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B7BE-DF2A-4731-972C-2576180EBDFD}" type="datetimeFigureOut">
              <a:rPr lang="th-TH" smtClean="0"/>
              <a:t>26/03/60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1C32-2746-4572-BA0C-3C823CA2B603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7014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8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D80B2B-8046-436D-A14E-5B4135980ED1}" type="datetime1">
              <a:rPr lang="th-TH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26/03/60</a:t>
            </a:fld>
            <a:endParaRPr lang="th-TH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2433D-F5F1-480F-93A1-F53C2AA6F53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h-TH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65405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6192E-57A6-4E54-BB19-F28B85E5ABD1}" type="datetime1">
              <a:rPr lang="th-TH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26/03/60</a:t>
            </a:fld>
            <a:endParaRPr lang="th-TH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F0413-86FD-4D1F-81BF-C1E3CC11C94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h-TH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58052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CF81A-26DF-47AD-8218-FE5B5C80696B}" type="datetime1">
              <a:rPr lang="th-TH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26/03/60</a:t>
            </a:fld>
            <a:endParaRPr lang="th-TH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0011C-6495-4BB8-82D7-C30694906E1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h-TH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034867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84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83576-ACAB-4A96-8F71-5132763CA4E4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5C345-2CF3-4B38-8A8E-D7981D490C92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46267"/>
      </p:ext>
    </p:extLst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174AC-490F-4BC6-B35F-C315A95C6DD4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7F999-B03D-4B40-8CD6-D59032EAEE3A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926076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EB89C-4CF5-473C-8F09-7DD3806A77C8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34748-14CD-4C31-82A8-1501F5E4858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55218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7F4A2-7853-404D-9C89-00E65838BAD7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9300-6984-4CAB-88BD-12BE270EAE82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13852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AD468-B9D4-4AD4-B1C4-582543B1C99A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29357-9FD5-4F9C-8031-1A907F41274B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7617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5D367-402B-4CA0-996A-8E27204B2FE6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B4AB-CDC8-40EE-880D-038212DD68CD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2083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EBDBD-BF9D-46CE-AF6A-6A078C1E59A8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F6CBB-2F0F-4696-A90C-ACCC47635D46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90876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B7BE-DF2A-4731-972C-2576180EBDFD}" type="datetimeFigureOut">
              <a:rPr lang="th-TH" smtClean="0"/>
              <a:t>26/03/60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1C32-2746-4572-BA0C-3C823CA2B603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19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1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B5935-E556-441B-9169-C44FE11E0880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2AF5-8A7D-4332-ADD0-9CEB2DD968DD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78728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BF39F-9F4B-4C44-B095-217602E03D17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CD15A-2389-4393-BAC4-8C88147730A6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2291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9D6A1-AAD1-40DD-8CD0-84CD3A445416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EDF8F-E713-44A5-90BB-05ECF9E92F2B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42775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96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96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E713-C0CD-443A-A258-48B9B2207425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F6FAD-83FE-45B3-96AA-E2A59121275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77293"/>
      </p:ext>
    </p:extLst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8D13C1-4663-44E2-B237-34DC294D0C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318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5546C6-288C-420F-979E-275438F79C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239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7CC7B-C5E8-40D0-952E-544DE2D5AB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79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D0C524-E72D-4515-9CCD-E6DEA3BDCA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726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BCA901-E045-49FB-AE53-983A32EEC2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140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EC8B6-C61D-434A-9BC7-FCF0A04BE3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4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B7BE-DF2A-4731-972C-2576180EBDFD}" type="datetimeFigureOut">
              <a:rPr lang="th-TH" smtClean="0"/>
              <a:t>26/03/60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1C32-2746-4572-BA0C-3C823CA2B603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40BAFE-38A3-4106-A471-855C30971E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301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BE833-0C96-495C-BC99-75E8EBA7C4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739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EC82C-7AD0-46C9-8F7E-642C6D1448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837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380988-92FA-4730-96BF-4CF31CC7AA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006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8D4804-4222-412D-B970-BC497A1977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808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31EC14-7D63-4CFC-8F36-0E4D5E51BB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6581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94068-86FC-4D43-AC2A-DBEB5B68B7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795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b="1" smtClean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b="1" smtClean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b="1" smtClean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b="1" smtClean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b="1" smtClean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b="1" smtClean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b="1" smtClean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b="1" smtClean="0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b="1" smtClean="0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b="1" smtClean="0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b="1" smtClean="0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b="1" smtClean="0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b="1" smtClean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b="1" smtClean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</p:grpSp>
      <p:sp>
        <p:nvSpPr>
          <p:cNvPr id="1539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A420E-9851-4F8D-8F9F-4E81B7566FC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664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b="1" smtClean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b="1" smtClean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b="1" smtClean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b="1" smtClean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b="1" smtClean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b="1" smtClean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b="1" smtClean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b="1" smtClean="0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b="1" smtClean="0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b="1" smtClean="0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b="1" smtClean="0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b="1" smtClean="0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b="1" smtClean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b="1" smtClean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</p:grpSp>
      <p:sp>
        <p:nvSpPr>
          <p:cNvPr id="1539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A420E-9851-4F8D-8F9F-4E81B7566FC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7245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b="1" smtClean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b="1" smtClean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b="1" smtClean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b="1" smtClean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b="1" smtClean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b="1" smtClean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b="1" smtClean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b="1" smtClean="0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b="1" smtClean="0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b="1" smtClean="0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b="1" smtClean="0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b="1" smtClean="0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b="1" smtClean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b="1" smtClean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</p:grpSp>
      <p:sp>
        <p:nvSpPr>
          <p:cNvPr id="1539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A420E-9851-4F8D-8F9F-4E81B7566FC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70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B7BE-DF2A-4731-972C-2576180EBDFD}" type="datetimeFigureOut">
              <a:rPr lang="th-TH" smtClean="0"/>
              <a:t>26/03/60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1C32-2746-4572-BA0C-3C823CA2B603}" type="slidenum">
              <a:rPr lang="th-TH" smtClean="0"/>
              <a:t>‹#›</a:t>
            </a:fld>
            <a:endParaRPr lang="th-TH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b="1" smtClean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b="1" smtClean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b="1" smtClean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b="1" smtClean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b="1" smtClean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b="1" smtClean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b="1" smtClean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b="1" smtClean="0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b="1" smtClean="0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b="1" smtClean="0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b="1" smtClean="0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b="1" smtClean="0">
                  <a:solidFill>
                    <a:srgbClr val="FFFFFF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b="1" smtClean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b="1" smtClean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endParaRPr>
            </a:p>
          </p:txBody>
        </p:sp>
      </p:grpSp>
      <p:sp>
        <p:nvSpPr>
          <p:cNvPr id="1539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A420E-9851-4F8D-8F9F-4E81B7566FC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3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B7BE-DF2A-4731-972C-2576180EBDFD}" type="datetimeFigureOut">
              <a:rPr lang="th-TH" smtClean="0"/>
              <a:t>26/03/60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1C32-2746-4572-BA0C-3C823CA2B603}" type="slidenum">
              <a:rPr lang="th-TH" smtClean="0"/>
              <a:t>‹#›</a:t>
            </a:fld>
            <a:endParaRPr lang="th-TH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B7BE-DF2A-4731-972C-2576180EBDFD}" type="datetimeFigureOut">
              <a:rPr lang="th-TH" smtClean="0"/>
              <a:t>26/03/60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1C32-2746-4572-BA0C-3C823CA2B60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B7BE-DF2A-4731-972C-2576180EBDFD}" type="datetimeFigureOut">
              <a:rPr lang="th-TH" smtClean="0"/>
              <a:t>26/03/60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1C32-2746-4572-BA0C-3C823CA2B60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B7BE-DF2A-4731-972C-2576180EBDFD}" type="datetimeFigureOut">
              <a:rPr lang="th-TH" smtClean="0"/>
              <a:t>26/03/60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1C32-2746-4572-BA0C-3C823CA2B60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7D2B7BE-DF2A-4731-972C-2576180EBDFD}" type="datetimeFigureOut">
              <a:rPr lang="th-TH" smtClean="0"/>
              <a:t>26/03/60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E531C32-2746-4572-BA0C-3C823CA2B603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560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33CA29-BDBE-445A-8FEA-32048E64482F}" type="datetime1">
              <a:rPr lang="th-TH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26/03/60</a:t>
            </a:fld>
            <a:endParaRPr lang="th-TH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11EE06-BD3D-4DE3-9661-6100C17C463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h-TH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5609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996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rand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Cordia New" pitchFamily="34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Cordia New" pitchFamily="34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Cordia New" pitchFamily="34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Cordia New" pitchFamily="34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Cordia New" pitchFamily="34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Cordia New" pitchFamily="34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Cordia New" pitchFamily="34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Cordia New" pitchFamily="34" charset="-34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3315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A84943-417E-4952-8C7A-7B79F572614A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44255D-ABC3-4FE2-B5E9-1837B4021EF1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0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advClick="0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CFD060-83A8-4BD6-8888-7B0CAC0AF10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h-TH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95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437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81" name="Rectangle 4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ngsana New" pitchFamily="18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82" name="Rectangle 4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ngsana New" pitchFamily="18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83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ngsana New" pitchFamily="18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92C189-831E-4CF7-9695-BCED9721EA5E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141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5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437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81" name="Rectangle 4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ngsana New" pitchFamily="18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82" name="Rectangle 4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ngsana New" pitchFamily="18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83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ngsana New" pitchFamily="18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92C189-831E-4CF7-9695-BCED9721EA5E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620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437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81" name="Rectangle 4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ngsana New" pitchFamily="18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82" name="Rectangle 4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ngsana New" pitchFamily="18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83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ngsana New" pitchFamily="18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92C189-831E-4CF7-9695-BCED9721EA5E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915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437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81" name="Rectangle 4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ngsana New" pitchFamily="18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82" name="Rectangle 4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ngsana New" pitchFamily="18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83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ngsana New" pitchFamily="18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92C189-831E-4CF7-9695-BCED9721EA5E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015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h-TH" b="1" i="0" u="none" strike="noStrike" baseline="0" dirty="0" smtClean="0">
                <a:solidFill>
                  <a:schemeClr val="bg1"/>
                </a:solidFill>
                <a:latin typeface="THSarabunPSK-Bold"/>
              </a:rPr>
              <a:t>การขัดกันระหว่างประโยชน์ส่วนบุคคล</a:t>
            </a:r>
            <a:br>
              <a:rPr lang="th-TH" b="1" i="0" u="none" strike="noStrike" baseline="0" dirty="0" smtClean="0">
                <a:solidFill>
                  <a:schemeClr val="bg1"/>
                </a:solidFill>
                <a:latin typeface="THSarabunPSK-Bold"/>
              </a:rPr>
            </a:br>
            <a:r>
              <a:rPr lang="th-TH" b="1" i="0" u="none" strike="noStrike" baseline="0" dirty="0" smtClean="0">
                <a:solidFill>
                  <a:schemeClr val="bg1"/>
                </a:solidFill>
                <a:latin typeface="THSarabunPSK-Bold"/>
              </a:rPr>
              <a:t>และประโยชน์ส่วนรวม</a:t>
            </a:r>
            <a:r>
              <a:rPr lang="en-US" b="1" i="0" u="none" strike="noStrike" baseline="0" dirty="0" smtClean="0">
                <a:solidFill>
                  <a:schemeClr val="bg1"/>
                </a:solidFill>
                <a:latin typeface="THSarabunPSK-Bold"/>
              </a:rPr>
              <a:t/>
            </a:r>
            <a:br>
              <a:rPr lang="en-US" b="1" i="0" u="none" strike="noStrike" baseline="0" dirty="0" smtClean="0">
                <a:solidFill>
                  <a:schemeClr val="bg1"/>
                </a:solidFill>
                <a:latin typeface="THSarabunPSK-Bold"/>
              </a:rPr>
            </a:br>
            <a:r>
              <a:rPr lang="en-US" b="1" dirty="0" smtClean="0">
                <a:solidFill>
                  <a:schemeClr val="bg1"/>
                </a:solidFill>
                <a:latin typeface="THSarabunPSK-Bold"/>
              </a:rPr>
              <a:t>Conflict </a:t>
            </a:r>
            <a:r>
              <a:rPr lang="en-US" b="1" dirty="0">
                <a:solidFill>
                  <a:schemeClr val="bg1"/>
                </a:solidFill>
                <a:latin typeface="THSarabunPSK-Bold"/>
              </a:rPr>
              <a:t>of Interests 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1944216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โดย</a:t>
            </a:r>
          </a:p>
          <a:p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สำนักงาน ป.ป.ช. ประจำจังหวัดสกลนคร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500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th-TH" sz="1200">
              <a:solidFill>
                <a:prstClr val="black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714500"/>
            <a:ext cx="7408862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32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- </a:t>
            </a:r>
            <a:r>
              <a:rPr lang="en-US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Conflict </a:t>
            </a:r>
            <a:r>
              <a:rPr lang="en-US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of </a:t>
            </a:r>
            <a:r>
              <a:rPr lang="en-US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Interests 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รูปแบบหนึ่งของ </a:t>
            </a:r>
            <a:r>
              <a:rPr lang="en-US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Corruption                                                               </a:t>
            </a:r>
            <a:endParaRPr lang="th-TH" sz="3000" b="1" dirty="0" smtClean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แต่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ระดับหรือขนาด และขอบเขต ต่างกัน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- Conflict </a:t>
            </a:r>
            <a:r>
              <a:rPr lang="en-US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of Interests 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นำไปสู่ </a:t>
            </a:r>
            <a:r>
              <a:rPr lang="en-US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Corruption 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ที่รุนแรงขึ้น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- Conflict </a:t>
            </a:r>
            <a:r>
              <a:rPr lang="en-US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of Interests  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เกี่ยวกับการใช้อำนาจที่เป็นทางการ 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เชื่อมโยง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กับ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กฎหมาย ระเบียบการปฏิบัติ และส่วนที่ไม่เป็นทางการ 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เป็น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ความสัมพันธ์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ระหว่างบุคคล 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ขยาย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ไปถึงเรื่องครอบครัว ต้อง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พิจารณา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ความสัมพันธ์ 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เช่น คู่สมรส และ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คนใน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เครือญาติ </a:t>
            </a:r>
            <a:endParaRPr lang="th-TH" sz="32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55650" y="26988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การขัดกันระหว่างประโยชน์ส่วน</a:t>
            </a:r>
            <a:r>
              <a:rPr lang="th-TH" sz="4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บุคคล</a:t>
            </a:r>
            <a:br>
              <a:rPr lang="th-TH" sz="4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ประโยชน์ส่วนรวม</a:t>
            </a:r>
            <a:endParaRPr lang="en-US" sz="44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366314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1020763" y="1687354"/>
            <a:ext cx="7408862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30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เจ้าหน้าที่</a:t>
            </a:r>
            <a:r>
              <a:rPr lang="th-TH" sz="3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ของรัฐ 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ตาม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มาตรา ๔ ได้แก่ ผู้ดำรงตำแหน่งทางการเมือง ข้าราชการหรือพนักงานส่วนท้องถิ่นซึ่งมีตำแหน่งหรือเงินเดือนประจำ พนักงานหรือบุคคลผู้ปฏิบัติงานในรัฐวิสาหกิจหรือหน่วยงานของรัฐ ผู้บริหารท้องถิ่นและสมาชิกสภาท้องถิ่นซึ่งมิใช่ผู้ดำรงตำแหน่งทาง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การเมืองเจ้า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พนักงานตามกฎหมายว่าด้วยลักษณะปกครองท้องที่ และให้หมายความรวมถึงกรรมการ อนุกรรมการลูกจ้างของส่วนราชการ รัฐวิสาหกิจ หรือหน่วยงานของรัฐ และบุคคลหรือคณะบุคคลซึ่งใช้อำนาจหรือได้รับมอบให้ใช้อำนาจทางการปกครองของรัฐในการดำเนินการอย่างใดอย่างหนึ่งตามกฎหมาย ไม่ว่าจะเป็นการจัดตั้งขึ้นในระบบราชการ รัฐวิสาหกิจ หรือกิจการอื่นของรัฐ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endParaRPr lang="th-TH" sz="30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20725" y="12700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พระราชบัญญัติประกอบรัฐธรรมนูญว่าด้วยการป้องกัน</a:t>
            </a:r>
            <a:r>
              <a:rPr lang="th-TH" sz="4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และปราบปราม</a:t>
            </a: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การทุจริต พ.ศ. ๒ ๕๔๒</a:t>
            </a:r>
          </a:p>
        </p:txBody>
      </p:sp>
    </p:spTree>
    <p:extLst>
      <p:ext uri="{BB962C8B-B14F-4D97-AF65-F5344CB8AC3E}">
        <p14:creationId xmlns:p14="http://schemas.microsoft.com/office/powerpoint/2010/main" val="294647284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1020763" y="1687354"/>
            <a:ext cx="7408862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30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เจ้าหน้าที่</a:t>
            </a:r>
            <a:r>
              <a:rPr lang="th-TH" sz="3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ของรัฐ 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ตาม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มาตรา ๔ ได้แก่ ผู้ดำรงตำแหน่งทางการเมือง ข้าราชการหรือพนักงานส่วนท้องถิ่นซึ่งมีตำแหน่งหรือเงินเดือนประจำ พนักงานหรือบุคคลผู้ปฏิบัติงานในรัฐวิสาหกิจหรือหน่วยงานของรัฐ ผู้บริหารท้องถิ่นและสมาชิกสภาท้องถิ่นซึ่งมิใช่ผู้ดำรงตำแหน่งทาง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การเมืองเจ้า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พนักงานตามกฎหมายว่าด้วยลักษณะปกครองท้องที่ และให้หมายความรวมถึงกรรมการ อนุกรรมการลูกจ้างของส่วนราชการ รัฐวิสาหกิจ หรือหน่วยงานของรัฐ และบุคคลหรือคณะบุคคลซึ่งใช้อำนาจหรือได้รับมอบให้ใช้อำนาจทางการปกครองของรัฐในการดำเนินการอย่างใดอย่างหนึ่งตามกฎหมาย ไม่ว่าจะเป็นการจัดตั้งขึ้นในระบบราชการ รัฐวิสาหกิจ หรือกิจการอื่นของรัฐ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endParaRPr lang="th-TH" sz="30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20725" y="12700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พระราชบัญญัติประกอบรัฐธรรมนูญว่าด้วยการป้องกัน</a:t>
            </a:r>
            <a:r>
              <a:rPr lang="th-TH" sz="4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และปราบปราม</a:t>
            </a: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การทุจริต พ.ศ. ๒ ๕๔๒</a:t>
            </a:r>
          </a:p>
        </p:txBody>
      </p:sp>
    </p:spTree>
    <p:extLst>
      <p:ext uri="{BB962C8B-B14F-4D97-AF65-F5344CB8AC3E}">
        <p14:creationId xmlns:p14="http://schemas.microsoft.com/office/powerpoint/2010/main" val="199894132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LogoOriginal-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9" y="116450"/>
            <a:ext cx="790177" cy="11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939925" y="1182688"/>
            <a:ext cx="66706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4200" b="1" dirty="0" smtClean="0">
                <a:solidFill>
                  <a:srgbClr val="FFFF00"/>
                </a:solidFill>
                <a:latin typeface="Tahoma" pitchFamily="34" charset="0"/>
                <a:cs typeface="Angsana New" pitchFamily="18" charset="-34"/>
              </a:rPr>
              <a:t>ความสัมพันธ์ระหว่างเจ้าหน้าที่ของรัฐกับรัฐ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555875" y="3359150"/>
            <a:ext cx="54022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th-TH" altLang="th-TH" sz="2800" smtClean="0">
              <a:solidFill>
                <a:srgbClr val="FFFFFF"/>
              </a:solidFill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38163" y="5427663"/>
            <a:ext cx="8477250" cy="679450"/>
          </a:xfrm>
          <a:prstGeom prst="rect">
            <a:avLst/>
          </a:prstGeom>
          <a:gradFill rotWithShape="1">
            <a:gsLst>
              <a:gs pos="0">
                <a:srgbClr val="9900CC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h-TH" altLang="th-TH" sz="3700" smtClean="0">
                <a:solidFill>
                  <a:srgbClr val="FFFF00"/>
                </a:solidFill>
                <a:latin typeface="Angsana New" pitchFamily="18" charset="-34"/>
                <a:sym typeface="Wingdings" pitchFamily="2" charset="2"/>
              </a:rPr>
              <a:t></a:t>
            </a:r>
            <a:r>
              <a:rPr lang="th-TH" altLang="th-TH" sz="3700" smtClean="0">
                <a:solidFill>
                  <a:srgbClr val="FFFFFF"/>
                </a:solidFill>
                <a:latin typeface="Angsana New" pitchFamily="18" charset="-34"/>
                <a:sym typeface="Wingdings" pitchFamily="2" charset="2"/>
              </a:rPr>
              <a:t> </a:t>
            </a:r>
            <a:r>
              <a:rPr lang="th-TH" altLang="th-TH" sz="3700" u="sng" smtClean="0">
                <a:solidFill>
                  <a:srgbClr val="FFFFFF"/>
                </a:solidFill>
                <a:latin typeface="Tahoma" pitchFamily="34" charset="0"/>
              </a:rPr>
              <a:t>กับอีกสถานะหนึ่ง คือ</a:t>
            </a:r>
            <a:r>
              <a:rPr lang="th-TH" altLang="th-TH" sz="3700" smtClean="0">
                <a:solidFill>
                  <a:srgbClr val="FFFFFF"/>
                </a:solidFill>
                <a:latin typeface="Tahoma" pitchFamily="34" charset="0"/>
              </a:rPr>
              <a:t> เจ้าหน้าที่ของรัฐซึ่งเป็นเอกชนคนหนึ่ง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784475" y="2046288"/>
            <a:ext cx="40703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6674" tIns="53337" rIns="106674" bIns="53337">
            <a:spAutoFit/>
          </a:bodyPr>
          <a:lstStyle>
            <a:lvl1pPr defTabSz="10668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668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668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668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668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3700" b="1" dirty="0" smtClean="0">
                <a:solidFill>
                  <a:srgbClr val="FFFF99"/>
                </a:solidFill>
                <a:latin typeface="Angsana New" pitchFamily="18" charset="-34"/>
                <a:cs typeface="Angsana New" pitchFamily="18" charset="-34"/>
              </a:rPr>
              <a:t>สถานะของเจ้าหน้าที่ของรัฐนั้น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514600" y="2563813"/>
            <a:ext cx="46085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674" tIns="53337" rIns="106674" bIns="53337">
            <a:spAutoFit/>
          </a:bodyPr>
          <a:lstStyle>
            <a:lvl1pPr defTabSz="10668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668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668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668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668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3700" b="1" dirty="0" smtClean="0">
                <a:solidFill>
                  <a:srgbClr val="FFFF99"/>
                </a:solidFill>
                <a:latin typeface="Angsana New" pitchFamily="18" charset="-34"/>
                <a:cs typeface="Angsana New" pitchFamily="18" charset="-34"/>
              </a:rPr>
              <a:t>มีความสัมพันธ์กับรัฐ 2 สถานะ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22300" y="3703638"/>
            <a:ext cx="8229600" cy="1114425"/>
          </a:xfrm>
          <a:prstGeom prst="rect">
            <a:avLst/>
          </a:prstGeom>
          <a:gradFill rotWithShape="1">
            <a:gsLst>
              <a:gs pos="0">
                <a:srgbClr val="9900CC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674" tIns="53337" rIns="106674" bIns="53337">
            <a:spAutoFit/>
          </a:bodyPr>
          <a:lstStyle>
            <a:lvl1pPr defTabSz="10668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668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668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668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668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33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  <a:sym typeface="Wingdings" pitchFamily="2" charset="2"/>
              </a:rPr>
              <a:t></a:t>
            </a:r>
            <a:r>
              <a:rPr lang="th-TH" altLang="th-TH" sz="3300" b="1" dirty="0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  <a:r>
              <a:rPr lang="th-TH" altLang="th-TH" sz="3300" b="1" u="sng" dirty="0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สถานะหนึ่ง คือ</a:t>
            </a:r>
            <a:r>
              <a:rPr lang="th-TH" altLang="th-TH" sz="3300" b="1" dirty="0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 เจ้าหน้าที่ของรัฐที่ปฏิบัติงานตาม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3300" b="1" dirty="0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    อำนาจหน้าที่ซึ่งเป็นบุคคลที่ทำงานให้กับรัฐหรือตัวแทนของรัฐ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265188"/>
            <a:ext cx="806178" cy="9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0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LogoOriginal-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44" y="73996"/>
            <a:ext cx="790178" cy="110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939925" y="1182688"/>
            <a:ext cx="66706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4200" b="1" dirty="0" smtClean="0">
                <a:solidFill>
                  <a:srgbClr val="FFFF00"/>
                </a:solidFill>
                <a:latin typeface="Tahoma" pitchFamily="34" charset="0"/>
                <a:cs typeface="Angsana New" pitchFamily="18" charset="-34"/>
              </a:rPr>
              <a:t>ความสัมพันธ์ระหว่างเจ้าหน้าที่ของรัฐกับรัฐ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555875" y="3359150"/>
            <a:ext cx="54022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th-TH" altLang="th-TH" sz="2800" smtClean="0">
              <a:solidFill>
                <a:srgbClr val="FFFFFF"/>
              </a:solidFill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38163" y="5427663"/>
            <a:ext cx="8477250" cy="679450"/>
          </a:xfrm>
          <a:prstGeom prst="rect">
            <a:avLst/>
          </a:prstGeom>
          <a:gradFill rotWithShape="1">
            <a:gsLst>
              <a:gs pos="0">
                <a:srgbClr val="9900CC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h-TH" altLang="th-TH" sz="3700" smtClean="0">
                <a:solidFill>
                  <a:srgbClr val="FFFF00"/>
                </a:solidFill>
                <a:latin typeface="Angsana New" pitchFamily="18" charset="-34"/>
                <a:sym typeface="Wingdings" pitchFamily="2" charset="2"/>
              </a:rPr>
              <a:t></a:t>
            </a:r>
            <a:r>
              <a:rPr lang="th-TH" altLang="th-TH" sz="3700" smtClean="0">
                <a:solidFill>
                  <a:srgbClr val="FFFFFF"/>
                </a:solidFill>
                <a:latin typeface="Angsana New" pitchFamily="18" charset="-34"/>
                <a:sym typeface="Wingdings" pitchFamily="2" charset="2"/>
              </a:rPr>
              <a:t> </a:t>
            </a:r>
            <a:r>
              <a:rPr lang="th-TH" altLang="th-TH" sz="3700" u="sng" smtClean="0">
                <a:solidFill>
                  <a:srgbClr val="FFFFFF"/>
                </a:solidFill>
                <a:latin typeface="Tahoma" pitchFamily="34" charset="0"/>
              </a:rPr>
              <a:t>กับอีกสถานะหนึ่ง คือ</a:t>
            </a:r>
            <a:r>
              <a:rPr lang="th-TH" altLang="th-TH" sz="3700" smtClean="0">
                <a:solidFill>
                  <a:srgbClr val="FFFFFF"/>
                </a:solidFill>
                <a:latin typeface="Tahoma" pitchFamily="34" charset="0"/>
              </a:rPr>
              <a:t> เจ้าหน้าที่ของรัฐซึ่งเป็นเอกชนคนหนึ่ง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784475" y="2046288"/>
            <a:ext cx="40703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6674" tIns="53337" rIns="106674" bIns="53337">
            <a:spAutoFit/>
          </a:bodyPr>
          <a:lstStyle>
            <a:lvl1pPr defTabSz="10668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668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668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668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668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3700" b="1" dirty="0" smtClean="0">
                <a:solidFill>
                  <a:srgbClr val="FFFF99"/>
                </a:solidFill>
                <a:latin typeface="Angsana New" pitchFamily="18" charset="-34"/>
                <a:cs typeface="Angsana New" pitchFamily="18" charset="-34"/>
              </a:rPr>
              <a:t>สถานะของเจ้าหน้าที่ของรัฐนั้น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514600" y="2563813"/>
            <a:ext cx="46085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674" tIns="53337" rIns="106674" bIns="53337">
            <a:spAutoFit/>
          </a:bodyPr>
          <a:lstStyle>
            <a:lvl1pPr defTabSz="10668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668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668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668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668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3700" b="1" dirty="0" smtClean="0">
                <a:solidFill>
                  <a:srgbClr val="FFFF99"/>
                </a:solidFill>
                <a:latin typeface="Angsana New" pitchFamily="18" charset="-34"/>
                <a:cs typeface="Angsana New" pitchFamily="18" charset="-34"/>
              </a:rPr>
              <a:t>มีความสัมพันธ์กับรัฐ 2 สถานะ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22300" y="3703638"/>
            <a:ext cx="8229600" cy="1114425"/>
          </a:xfrm>
          <a:prstGeom prst="rect">
            <a:avLst/>
          </a:prstGeom>
          <a:gradFill rotWithShape="1">
            <a:gsLst>
              <a:gs pos="0">
                <a:srgbClr val="9900CC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674" tIns="53337" rIns="106674" bIns="53337">
            <a:spAutoFit/>
          </a:bodyPr>
          <a:lstStyle>
            <a:lvl1pPr defTabSz="10668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668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668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668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668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33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  <a:sym typeface="Wingdings" pitchFamily="2" charset="2"/>
              </a:rPr>
              <a:t></a:t>
            </a:r>
            <a:r>
              <a:rPr lang="th-TH" altLang="th-TH" sz="3300" b="1" dirty="0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  <a:r>
              <a:rPr lang="th-TH" altLang="th-TH" sz="3300" b="1" u="sng" dirty="0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สถานะหนึ่ง คือ</a:t>
            </a:r>
            <a:r>
              <a:rPr lang="th-TH" altLang="th-TH" sz="3300" b="1" dirty="0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 เจ้าหน้าที่ของรัฐที่ปฏิบัติงานตาม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3300" b="1" dirty="0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    อำนาจหน้าที่ซึ่งเป็นบุคคลที่ทำงานให้กับรัฐหรือตัวแทนของรัฐ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420" y="173278"/>
            <a:ext cx="843480" cy="95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7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LogoOriginal-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81" y="55252"/>
            <a:ext cx="718169" cy="100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268538" y="1054100"/>
            <a:ext cx="5616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th-TH" altLang="th-TH" sz="2800" smtClean="0">
              <a:solidFill>
                <a:srgbClr val="FFFFFF"/>
              </a:solidFill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676400" y="990600"/>
            <a:ext cx="7145338" cy="595313"/>
          </a:xfrm>
          <a:prstGeom prst="rect">
            <a:avLst/>
          </a:prstGeom>
          <a:gradFill rotWithShape="1">
            <a:gsLst>
              <a:gs pos="0">
                <a:srgbClr val="FEE7F2"/>
              </a:gs>
              <a:gs pos="17999">
                <a:srgbClr val="FBD49C"/>
              </a:gs>
              <a:gs pos="39000">
                <a:srgbClr val="FBA97D"/>
              </a:gs>
              <a:gs pos="64000">
                <a:srgbClr val="FAC77D"/>
              </a:gs>
              <a:gs pos="82001">
                <a:srgbClr val="FEE7F2"/>
              </a:gs>
              <a:gs pos="100000">
                <a:srgbClr val="FBEAC7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BEAC7"/>
            </a:extrusionClr>
          </a:sp3d>
        </p:spPr>
        <p:txBody>
          <a:bodyPr lIns="91430" tIns="45716" rIns="91430" bIns="45716">
            <a:spAutoFit/>
            <a:flatTx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3300" b="1" smtClean="0">
                <a:solidFill>
                  <a:srgbClr val="990033"/>
                </a:solidFill>
                <a:latin typeface="Tahoma" pitchFamily="34" charset="0"/>
                <a:cs typeface="Angsana New" pitchFamily="18" charset="-34"/>
              </a:rPr>
              <a:t>ข้อแตกต่างของการใช้อำนาจของเอกชนและเจ้าหน้าที่ของรัฐ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219200" y="3775075"/>
            <a:ext cx="7699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800" b="1" smtClean="0">
                <a:solidFill>
                  <a:srgbClr val="CCCCFF"/>
                </a:solidFill>
                <a:latin typeface="Tahoma" pitchFamily="34" charset="0"/>
                <a:cs typeface="Angsana New" pitchFamily="18" charset="-34"/>
              </a:rPr>
              <a:t>เจ้าหน้าที่ของรัฐจะดำเนินการได้ต้องมีกฎหมายให้อำนาจแก่ฝ่ายบริหาร           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800" b="1" smtClean="0">
                <a:solidFill>
                  <a:srgbClr val="CCCCFF"/>
                </a:solidFill>
                <a:latin typeface="Tahoma" pitchFamily="34" charset="0"/>
                <a:cs typeface="Angsana New" pitchFamily="18" charset="-34"/>
              </a:rPr>
              <a:t>ที่จะดำเนินการดังกล่าวไว้อย่างชัดแจ้งในเรื่องที่กฎหมายไม่ให้อำนาจไว้                     จะกระทำการนั้นมิได้ และในเรื่องที่กฎหมายให้อำนาจต้องใช้อำนาจนั้นในทาง               ที่เป็นประโยชน์ต่อประชาชนมากที่สุด โดยจำกัดสิทธิและเสรีภาพหรือสร้างภาระแก่ประชาชนน้อยที่สุดด้วย หรือไม่มีกฎหมายให้อำนาจทำไม่ได้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995738" y="1701800"/>
            <a:ext cx="2632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674" tIns="53337" rIns="106674" bIns="53337">
            <a:spAutoFit/>
          </a:bodyPr>
          <a:lstStyle>
            <a:lvl1pPr defTabSz="10668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668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668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668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668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3700" b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เอกชน</a:t>
            </a:r>
            <a:r>
              <a:rPr lang="th-TH" altLang="th-TH" sz="370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857375" y="2305050"/>
            <a:ext cx="724058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674" tIns="53337" rIns="106674" bIns="53337">
            <a:spAutoFit/>
          </a:bodyPr>
          <a:lstStyle>
            <a:lvl1pPr defTabSz="10668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668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668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668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668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800" b="1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สิทธิเสรีภาพของบุคคลเป็นหลักการจำกัดสิทธิและเสรีภาพ                                                          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800" b="1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เป็นข้อยกเว้น หรือ ไม่มีกฎหมายห้ามไว้ย่อมทำได้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886200" y="3200400"/>
            <a:ext cx="225425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6674" tIns="53337" rIns="106674" bIns="53337">
            <a:spAutoFit/>
          </a:bodyPr>
          <a:lstStyle>
            <a:lvl1pPr defTabSz="10668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668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668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668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668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3700" b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เจ้าหน้าที่ของรัฐ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153475"/>
            <a:ext cx="712787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43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88640"/>
            <a:ext cx="77724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th-TH" altLang="th-TH" sz="4000" b="1" dirty="0" smtClean="0">
                <a:effectLst/>
                <a:cs typeface="Cordia New" pitchFamily="34" charset="-34"/>
              </a:rPr>
              <a:t>การขัดกันระหว่างประโยชน์ส่วนบุคคล</a:t>
            </a:r>
            <a:br>
              <a:rPr lang="th-TH" altLang="th-TH" sz="4000" b="1" dirty="0" smtClean="0">
                <a:effectLst/>
                <a:cs typeface="Cordia New" pitchFamily="34" charset="-34"/>
              </a:rPr>
            </a:br>
            <a:r>
              <a:rPr lang="th-TH" altLang="th-TH" sz="4000" b="1" dirty="0" smtClean="0">
                <a:effectLst/>
                <a:cs typeface="Cordia New" pitchFamily="34" charset="-34"/>
              </a:rPr>
              <a:t>และประโยชน์ส่วนรวม</a:t>
            </a:r>
            <a:endParaRPr lang="th-TH" altLang="th-TH" sz="4000" b="1" dirty="0" smtClean="0">
              <a:effectLst/>
              <a:cs typeface="Cordia New" pitchFamily="34" charset="-34"/>
            </a:endParaRP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5837238" y="2286000"/>
          <a:ext cx="3230562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Clip" r:id="rId4" imgW="3763963" imgH="3535363" progId="MS_ClipArt_Gallery.2">
                  <p:embed/>
                </p:oleObj>
              </mc:Choice>
              <mc:Fallback>
                <p:oleObj name="Clip" r:id="rId4" imgW="3763963" imgH="353536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238" y="2286000"/>
                        <a:ext cx="3230562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AutoShape 4" descr="50%"/>
          <p:cNvSpPr>
            <a:spLocks noChangeArrowheads="1"/>
          </p:cNvSpPr>
          <p:nvPr/>
        </p:nvSpPr>
        <p:spPr bwMode="auto">
          <a:xfrm>
            <a:off x="457200" y="2743200"/>
            <a:ext cx="2133600" cy="3124200"/>
          </a:xfrm>
          <a:prstGeom prst="flowChartConnector">
            <a:avLst/>
          </a:prstGeom>
          <a:pattFill prst="pct5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th-TH" altLang="th-TH" sz="2800" b="1" smtClean="0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13317" name="AutoShape 5" descr="5%"/>
          <p:cNvSpPr>
            <a:spLocks noChangeArrowheads="1"/>
          </p:cNvSpPr>
          <p:nvPr/>
        </p:nvSpPr>
        <p:spPr bwMode="auto">
          <a:xfrm>
            <a:off x="1905000" y="2895600"/>
            <a:ext cx="2209800" cy="3048000"/>
          </a:xfrm>
          <a:prstGeom prst="flowChartConnector">
            <a:avLst/>
          </a:prstGeom>
          <a:pattFill prst="pct5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th-TH" altLang="th-TH" sz="2800" smtClean="0">
              <a:solidFill>
                <a:srgbClr val="003B76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2209800" y="34290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 smtClean="0">
              <a:solidFill>
                <a:srgbClr val="FFFFFF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2057400" y="38100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 smtClean="0">
              <a:solidFill>
                <a:srgbClr val="FFFFFF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1905000" y="4114800"/>
            <a:ext cx="508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 smtClean="0">
              <a:solidFill>
                <a:srgbClr val="FFFFFF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57200" y="3962400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th-TH" sz="2800" b="1" smtClean="0">
                <a:solidFill>
                  <a:srgbClr val="003B76"/>
                </a:solidFill>
                <a:latin typeface="Angsana New" pitchFamily="18" charset="-34"/>
                <a:cs typeface="Angsana New" pitchFamily="18" charset="-34"/>
              </a:rPr>
              <a:t>Corruption</a:t>
            </a:r>
            <a:endParaRPr lang="th-TH" altLang="th-TH" sz="1800" b="1" smtClean="0">
              <a:solidFill>
                <a:srgbClr val="003B76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743200" y="3703638"/>
            <a:ext cx="1295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800" b="1" smtClean="0">
                <a:solidFill>
                  <a:srgbClr val="003B76"/>
                </a:solidFill>
                <a:latin typeface="Angsana New" pitchFamily="18" charset="-34"/>
                <a:cs typeface="Angsana New" pitchFamily="18" charset="-34"/>
              </a:rPr>
              <a:t>Conflict of Interests</a:t>
            </a:r>
            <a:endParaRPr lang="th-TH" altLang="th-TH" sz="1800" smtClean="0">
              <a:solidFill>
                <a:srgbClr val="003B76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1981200" y="46482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 smtClean="0">
              <a:solidFill>
                <a:srgbClr val="FFFFFF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V="1">
            <a:off x="3810000" y="3429000"/>
            <a:ext cx="609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 smtClean="0">
              <a:solidFill>
                <a:srgbClr val="FFFFFF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495800" y="28194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800" b="1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ตั้งใจ</a:t>
            </a: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V="1">
            <a:off x="3810000" y="44196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 smtClean="0">
              <a:solidFill>
                <a:srgbClr val="FFFFFF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4876800" y="3733800"/>
            <a:ext cx="175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 b="1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ดูเสมือนมีส่วนได้ส่วนเสีย 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152400" y="1371600"/>
            <a:ext cx="25146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800" b="1" dirty="0" err="1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จนท</a:t>
            </a:r>
            <a:r>
              <a:rPr lang="th-TH" altLang="th-TH" sz="2800" b="1" dirty="0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. มีบทบาทเดียว</a:t>
            </a: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1371600" y="19812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 smtClean="0">
              <a:solidFill>
                <a:srgbClr val="FFFFFF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2895600" y="1371600"/>
            <a:ext cx="2286000" cy="528638"/>
          </a:xfrm>
          <a:prstGeom prst="rect">
            <a:avLst/>
          </a:prstGeom>
          <a:solidFill>
            <a:srgbClr val="FF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800" b="1" dirty="0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th-TH" sz="2800" b="1" dirty="0" err="1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จนท</a:t>
            </a:r>
            <a:r>
              <a:rPr lang="th-TH" altLang="th-TH" sz="2800" b="1" dirty="0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. มี 2 บทบาท</a:t>
            </a: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flipH="1">
            <a:off x="3200400" y="1981200"/>
            <a:ext cx="533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 smtClean="0">
              <a:solidFill>
                <a:srgbClr val="FFFFFF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3332" name="Freeform 20"/>
          <p:cNvSpPr>
            <a:spLocks/>
          </p:cNvSpPr>
          <p:nvPr/>
        </p:nvSpPr>
        <p:spPr bwMode="auto">
          <a:xfrm rot="-112866">
            <a:off x="2097088" y="3208338"/>
            <a:ext cx="609600" cy="2497137"/>
          </a:xfrm>
          <a:custGeom>
            <a:avLst/>
            <a:gdLst>
              <a:gd name="T0" fmla="*/ 2147483647 w 600"/>
              <a:gd name="T1" fmla="*/ 0 h 1752"/>
              <a:gd name="T2" fmla="*/ 2147483647 w 600"/>
              <a:gd name="T3" fmla="*/ 2147483647 h 1752"/>
              <a:gd name="T4" fmla="*/ 2147483647 w 600"/>
              <a:gd name="T5" fmla="*/ 2147483647 h 1752"/>
              <a:gd name="T6" fmla="*/ 0 w 600"/>
              <a:gd name="T7" fmla="*/ 2147483647 h 1752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1752"/>
              <a:gd name="T14" fmla="*/ 600 w 600"/>
              <a:gd name="T15" fmla="*/ 1752 h 17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1752">
                <a:moveTo>
                  <a:pt x="240" y="0"/>
                </a:moveTo>
                <a:cubicBezTo>
                  <a:pt x="420" y="228"/>
                  <a:pt x="600" y="456"/>
                  <a:pt x="576" y="720"/>
                </a:cubicBezTo>
                <a:cubicBezTo>
                  <a:pt x="552" y="984"/>
                  <a:pt x="192" y="1416"/>
                  <a:pt x="96" y="1584"/>
                </a:cubicBezTo>
                <a:cubicBezTo>
                  <a:pt x="0" y="1752"/>
                  <a:pt x="0" y="1740"/>
                  <a:pt x="0" y="1728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 smtClean="0">
              <a:solidFill>
                <a:srgbClr val="FFFFFF"/>
              </a:solidFill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" y="188640"/>
            <a:ext cx="56673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712787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77902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50%"/>
          <p:cNvSpPr>
            <a:spLocks noChangeArrowheads="1"/>
          </p:cNvSpPr>
          <p:nvPr/>
        </p:nvSpPr>
        <p:spPr bwMode="auto">
          <a:xfrm>
            <a:off x="5334000" y="2590800"/>
            <a:ext cx="2133600" cy="3124200"/>
          </a:xfrm>
          <a:prstGeom prst="flowChartConnector">
            <a:avLst/>
          </a:prstGeom>
          <a:pattFill prst="pct5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altLang="th-TH" sz="2800"/>
          </a:p>
        </p:txBody>
      </p:sp>
      <p:sp>
        <p:nvSpPr>
          <p:cNvPr id="14339" name="AutoShape 3" descr="5%"/>
          <p:cNvSpPr>
            <a:spLocks noChangeArrowheads="1"/>
          </p:cNvSpPr>
          <p:nvPr/>
        </p:nvSpPr>
        <p:spPr bwMode="auto">
          <a:xfrm>
            <a:off x="6781800" y="2743200"/>
            <a:ext cx="2209800" cy="3048000"/>
          </a:xfrm>
          <a:prstGeom prst="flowChartConnector">
            <a:avLst/>
          </a:prstGeom>
          <a:pattFill prst="pct5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altLang="th-TH" sz="2800"/>
          </a:p>
        </p:txBody>
      </p:sp>
      <p:sp>
        <p:nvSpPr>
          <p:cNvPr id="14340" name="Freeform 4"/>
          <p:cNvSpPr>
            <a:spLocks/>
          </p:cNvSpPr>
          <p:nvPr/>
        </p:nvSpPr>
        <p:spPr bwMode="auto">
          <a:xfrm>
            <a:off x="7010400" y="2987675"/>
            <a:ext cx="457200" cy="2651125"/>
          </a:xfrm>
          <a:custGeom>
            <a:avLst/>
            <a:gdLst>
              <a:gd name="T0" fmla="*/ 2147483647 w 600"/>
              <a:gd name="T1" fmla="*/ 0 h 1752"/>
              <a:gd name="T2" fmla="*/ 2147483647 w 600"/>
              <a:gd name="T3" fmla="*/ 2147483647 h 1752"/>
              <a:gd name="T4" fmla="*/ 2147483647 w 600"/>
              <a:gd name="T5" fmla="*/ 2147483647 h 1752"/>
              <a:gd name="T6" fmla="*/ 0 w 600"/>
              <a:gd name="T7" fmla="*/ 2147483647 h 1752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1752"/>
              <a:gd name="T14" fmla="*/ 600 w 600"/>
              <a:gd name="T15" fmla="*/ 1752 h 17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1752">
                <a:moveTo>
                  <a:pt x="240" y="0"/>
                </a:moveTo>
                <a:cubicBezTo>
                  <a:pt x="420" y="228"/>
                  <a:pt x="600" y="456"/>
                  <a:pt x="576" y="720"/>
                </a:cubicBezTo>
                <a:cubicBezTo>
                  <a:pt x="552" y="984"/>
                  <a:pt x="192" y="1416"/>
                  <a:pt x="96" y="1584"/>
                </a:cubicBezTo>
                <a:cubicBezTo>
                  <a:pt x="0" y="1752"/>
                  <a:pt x="0" y="1740"/>
                  <a:pt x="0" y="1728"/>
                </a:cubicBez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562600" y="385445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th-TH">
                <a:solidFill>
                  <a:schemeClr val="bg2"/>
                </a:solidFill>
                <a:latin typeface="Angsana New" pitchFamily="18" charset="-34"/>
              </a:rPr>
              <a:t>corruption</a:t>
            </a:r>
            <a:endParaRPr lang="th-TH" altLang="th-TH">
              <a:solidFill>
                <a:schemeClr val="bg2"/>
              </a:solidFill>
              <a:latin typeface="Angsana New" pitchFamily="18" charset="-34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667000" y="304800"/>
            <a:ext cx="419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th-TH" sz="4400">
                <a:solidFill>
                  <a:schemeClr val="accent2"/>
                </a:solidFill>
                <a:latin typeface="Angsana New" pitchFamily="18" charset="-34"/>
              </a:rPr>
              <a:t>ตัวอย่างคอร์รัปชัน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28600" y="1676400"/>
            <a:ext cx="4343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th-TH" altLang="th-TH" sz="3600">
                <a:solidFill>
                  <a:srgbClr val="FFFF00"/>
                </a:solidFill>
                <a:latin typeface="Angsana New" pitchFamily="18" charset="-34"/>
              </a:rPr>
              <a:t> จนท. เรียกสินบนจากนักธุรกิจ/ประชาชนที่ทำผิดกฎหมาย เพื่อไม่ให้ถูกจับ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28600" y="3733800"/>
            <a:ext cx="4038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th-TH" altLang="th-TH" sz="3600">
                <a:solidFill>
                  <a:srgbClr val="000000"/>
                </a:solidFill>
                <a:latin typeface="Angsana New" pitchFamily="18" charset="-34"/>
              </a:rPr>
              <a:t> </a:t>
            </a:r>
            <a:r>
              <a:rPr lang="th-TH" altLang="th-TH" sz="3600">
                <a:solidFill>
                  <a:srgbClr val="CCCCFF"/>
                </a:solidFill>
                <a:latin typeface="Angsana New" pitchFamily="18" charset="-34"/>
              </a:rPr>
              <a:t>จนท. รับสินบนจากการกำหนด สเปคให้บริษัทแห่งหนึ่งชนะประมูล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4267200" y="3048000"/>
            <a:ext cx="1600200" cy="228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V="1">
            <a:off x="4267200" y="4648200"/>
            <a:ext cx="1371600" cy="228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7543800" y="3810000"/>
            <a:ext cx="1295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th-TH" sz="2800">
                <a:solidFill>
                  <a:schemeClr val="bg2"/>
                </a:solidFill>
                <a:latin typeface="Angsana New" pitchFamily="18" charset="-34"/>
              </a:rPr>
              <a:t>Conflict of Interests</a:t>
            </a:r>
            <a:endParaRPr lang="th-TH" altLang="th-TH" sz="1800" b="0">
              <a:solidFill>
                <a:schemeClr val="bg2"/>
              </a:solidFill>
              <a:latin typeface="Angsana New" pitchFamily="18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37"/>
            <a:ext cx="5603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207450"/>
            <a:ext cx="712787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64781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 rot="-5400000">
            <a:off x="3856038" y="2579688"/>
            <a:ext cx="1524000" cy="2209800"/>
          </a:xfrm>
          <a:prstGeom prst="rightArrowCallout">
            <a:avLst>
              <a:gd name="adj1" fmla="val 18837"/>
              <a:gd name="adj2" fmla="val 21287"/>
              <a:gd name="adj3" fmla="val 20903"/>
              <a:gd name="adj4" fmla="val 68542"/>
            </a:avLst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0066CC">
                  <a:lumMod val="50000"/>
                </a:srgbClr>
              </a:solidFill>
              <a:latin typeface="Times New Roman" pitchFamily="18" charset="0"/>
              <a:cs typeface="DilleniaUPC" pitchFamily="18" charset="-34"/>
            </a:endParaRPr>
          </a:p>
        </p:txBody>
      </p:sp>
      <p:sp>
        <p:nvSpPr>
          <p:cNvPr id="294915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1465263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th-TH" sz="3600" b="1" i="1">
                <a:solidFill>
                  <a:srgbClr val="66CCFF"/>
                </a:solidFill>
                <a:latin typeface="Times New Roman" pitchFamily="18" charset="0"/>
                <a:cs typeface="JasmineUPC" pitchFamily="18" charset="-34"/>
              </a:rPr>
              <a:t>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th-TH" sz="3600" b="1" i="1">
              <a:solidFill>
                <a:srgbClr val="66CCFF"/>
              </a:solidFill>
              <a:latin typeface="Times New Roman" pitchFamily="18" charset="0"/>
              <a:cs typeface="JasmineUPC" pitchFamily="18" charset="-34"/>
            </a:endParaRPr>
          </a:p>
        </p:txBody>
      </p:sp>
      <p:sp>
        <p:nvSpPr>
          <p:cNvPr id="294916" name="Text Box 4"/>
          <p:cNvSpPr txBox="1">
            <a:spLocks noChangeArrowheads="1"/>
          </p:cNvSpPr>
          <p:nvPr/>
        </p:nvSpPr>
        <p:spPr bwMode="auto">
          <a:xfrm>
            <a:off x="0" y="3227388"/>
            <a:ext cx="3048000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b="1" i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FreesiaUPC" pitchFamily="34" charset="-34"/>
              </a:rPr>
              <a:t> “การทับซ้อนของ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b="1" i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FreesiaUPC" pitchFamily="34" charset="-34"/>
              </a:rPr>
              <a:t> ประโยชน์ส่วนตัวและประโยชน์ส่วนรวม</a:t>
            </a:r>
            <a:r>
              <a:rPr lang="en-US" sz="3400" b="1" i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DilleniaUPC" pitchFamily="18" charset="-34"/>
              </a:rPr>
              <a:t>”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47713" y="93663"/>
            <a:ext cx="77692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th-TH" sz="4800" b="1" dirty="0" err="1" smtClean="0">
                <a:solidFill>
                  <a:srgbClr val="FFFFFF"/>
                </a:solidFill>
                <a:latin typeface="CordiaUPC" pitchFamily="34" charset="-34"/>
                <a:cs typeface="CordiaUPC" pitchFamily="34" charset="-34"/>
              </a:rPr>
              <a:t>ความขัดแย้งกันของผลประโยชน์ส่วนตน</a:t>
            </a:r>
            <a:endParaRPr lang="en-US" altLang="th-TH" sz="4800" b="1" dirty="0" smtClean="0">
              <a:solidFill>
                <a:srgbClr val="FFFFFF"/>
              </a:solidFill>
              <a:latin typeface="CordiaUPC" pitchFamily="34" charset="-34"/>
              <a:cs typeface="CordiaUPC" pitchFamily="34" charset="-34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th-TH" sz="4800" b="1" dirty="0" err="1" smtClean="0">
                <a:solidFill>
                  <a:srgbClr val="FFFFFF"/>
                </a:solidFill>
                <a:latin typeface="CordiaUPC" pitchFamily="34" charset="-34"/>
                <a:cs typeface="CordiaUPC" pitchFamily="34" charset="-34"/>
              </a:rPr>
              <a:t>และผลประโยชน์ส่วนรวม</a:t>
            </a:r>
            <a:r>
              <a:rPr lang="en-US" altLang="th-TH" sz="4800" b="1" dirty="0" smtClean="0">
                <a:solidFill>
                  <a:srgbClr val="FFFFFF"/>
                </a:solidFill>
                <a:latin typeface="CordiaUPC" pitchFamily="34" charset="-34"/>
                <a:cs typeface="CordiaUPC" pitchFamily="34" charset="-34"/>
              </a:rPr>
              <a:t>  </a:t>
            </a:r>
            <a:r>
              <a:rPr lang="en-US" altLang="th-TH" sz="3600" b="1" dirty="0" smtClean="0">
                <a:solidFill>
                  <a:srgbClr val="FFFFFF"/>
                </a:solidFill>
                <a:latin typeface="CordiaUPC" pitchFamily="34" charset="-34"/>
                <a:cs typeface="CordiaUPC" pitchFamily="34" charset="-34"/>
              </a:rPr>
              <a:t>(Conflict of Interest</a:t>
            </a:r>
            <a:r>
              <a:rPr lang="en-US" altLang="th-TH" sz="4800" b="1" dirty="0" smtClean="0">
                <a:solidFill>
                  <a:srgbClr val="FFFFFF"/>
                </a:solidFill>
                <a:latin typeface="CordiaUPC" pitchFamily="34" charset="-34"/>
                <a:cs typeface="CordiaUPC" pitchFamily="34" charset="-34"/>
              </a:rPr>
              <a:t>)</a:t>
            </a:r>
          </a:p>
        </p:txBody>
      </p:sp>
      <p:sp>
        <p:nvSpPr>
          <p:cNvPr id="294918" name="Text Box 6"/>
          <p:cNvSpPr txBox="1">
            <a:spLocks noChangeArrowheads="1"/>
          </p:cNvSpPr>
          <p:nvPr/>
        </p:nvSpPr>
        <p:spPr bwMode="auto">
          <a:xfrm>
            <a:off x="6019800" y="3257550"/>
            <a:ext cx="3505200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b="1" i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FreesiaUPC" pitchFamily="34" charset="-34"/>
              </a:rPr>
              <a:t>“สถานการณ์ซึ่งบุคคล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b="1" i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FreesiaUPC" pitchFamily="34" charset="-34"/>
              </a:rPr>
              <a:t>มีผลประโยชน์ส่วนตัว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b="1" i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FreesiaUPC" pitchFamily="34" charset="-34"/>
              </a:rPr>
              <a:t>มากเพียงพอที่จะมี 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b="1" i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FreesiaUPC" pitchFamily="34" charset="-34"/>
              </a:rPr>
              <a:t>“อิทธิพล” ต่อการ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b="1" i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FreesiaUPC" pitchFamily="34" charset="-34"/>
              </a:rPr>
              <a:t>ปฏิบัติหน้าที่ในตำแหน่ง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b="1" i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FreesiaUPC" pitchFamily="34" charset="-34"/>
              </a:rPr>
              <a:t>และส่งผลกระทบต่อประโยชน์ส่วนรวม”</a:t>
            </a:r>
            <a:endParaRPr lang="en-US" sz="3400" b="1" i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DilleniaUPC" pitchFamily="18" charset="-34"/>
            </a:endParaRP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152400" y="1855788"/>
            <a:ext cx="2743200" cy="1219200"/>
          </a:xfrm>
          <a:prstGeom prst="rightArrowCallout">
            <a:avLst>
              <a:gd name="adj1" fmla="val 25000"/>
              <a:gd name="adj2" fmla="val 25000"/>
              <a:gd name="adj3" fmla="val 37500"/>
              <a:gd name="adj4" fmla="val 7533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th-TH" altLang="th-TH" sz="2800" b="1" smtClean="0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31775" y="1931988"/>
            <a:ext cx="1901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>
                <a:solidFill>
                  <a:srgbClr val="0066CC">
                    <a:lumMod val="50000"/>
                  </a:srgbClr>
                </a:solidFill>
                <a:latin typeface="Times New Roman" pitchFamily="18" charset="0"/>
                <a:cs typeface="FreesiaUPC" pitchFamily="34" charset="-34"/>
              </a:rPr>
              <a:t>มีผลประโยชน์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>
                <a:solidFill>
                  <a:srgbClr val="0066CC">
                    <a:lumMod val="50000"/>
                  </a:srgbClr>
                </a:solidFill>
                <a:latin typeface="Times New Roman" pitchFamily="18" charset="0"/>
                <a:cs typeface="FreesiaUPC" pitchFamily="34" charset="-34"/>
              </a:rPr>
              <a:t>ส่วนตัว</a:t>
            </a:r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 flipH="1">
            <a:off x="6324600" y="1855788"/>
            <a:ext cx="2743200" cy="1143000"/>
          </a:xfrm>
          <a:prstGeom prst="rightArrowCallout">
            <a:avLst>
              <a:gd name="adj1" fmla="val 25000"/>
              <a:gd name="adj2" fmla="val 25000"/>
              <a:gd name="adj3" fmla="val 40000"/>
              <a:gd name="adj4" fmla="val 75338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>
              <a:solidFill>
                <a:srgbClr val="FFFFFF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7246938" y="1908175"/>
            <a:ext cx="1700212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srgbClr val="DADADA">
                    <a:lumMod val="10000"/>
                  </a:srgbClr>
                </a:solidFill>
                <a:latin typeface="CordiaUPC" pitchFamily="34" charset="-34"/>
                <a:cs typeface="CordiaUPC" pitchFamily="34" charset="-34"/>
              </a:rPr>
              <a:t>มีตำแหน่ง</a:t>
            </a:r>
          </a:p>
          <a:p>
            <a:pPr algn="ctr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srgbClr val="DADADA">
                    <a:lumMod val="10000"/>
                  </a:srgbClr>
                </a:solidFill>
                <a:latin typeface="CordiaUPC" pitchFamily="34" charset="-34"/>
                <a:cs typeface="CordiaUPC" pitchFamily="34" charset="-34"/>
              </a:rPr>
              <a:t>ทางราชการ</a:t>
            </a:r>
          </a:p>
          <a:p>
            <a:pPr algn="ctr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srgbClr val="DADADA">
                    <a:lumMod val="10000"/>
                  </a:srgbClr>
                </a:solidFill>
                <a:latin typeface="CordiaUPC" pitchFamily="34" charset="-34"/>
                <a:cs typeface="CordiaUPC" pitchFamily="34" charset="-34"/>
              </a:rPr>
              <a:t>หรือสาธารณะ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3621088" y="3492500"/>
            <a:ext cx="19526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800" b="1" dirty="0" smtClean="0">
                <a:solidFill>
                  <a:srgbClr val="FFFFFF"/>
                </a:solidFill>
                <a:latin typeface="CordiaUPC" pitchFamily="34" charset="-34"/>
                <a:cs typeface="CordiaUPC" pitchFamily="34" charset="-34"/>
              </a:rPr>
              <a:t>แทรกแซงการใช้</a:t>
            </a:r>
          </a:p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800" b="1" dirty="0" smtClean="0">
                <a:solidFill>
                  <a:srgbClr val="FFFFFF"/>
                </a:solidFill>
                <a:latin typeface="CordiaUPC" pitchFamily="34" charset="-34"/>
                <a:cs typeface="CordiaUPC" pitchFamily="34" charset="-34"/>
              </a:rPr>
              <a:t>ดุลย</a:t>
            </a:r>
            <a:r>
              <a:rPr lang="th-TH" altLang="th-TH" sz="2800" b="1" dirty="0" err="1" smtClean="0">
                <a:solidFill>
                  <a:srgbClr val="FFFFFF"/>
                </a:solidFill>
                <a:latin typeface="CordiaUPC" pitchFamily="34" charset="-34"/>
                <a:cs typeface="CordiaUPC" pitchFamily="34" charset="-34"/>
              </a:rPr>
              <a:t>พินิจอ</a:t>
            </a:r>
            <a:r>
              <a:rPr lang="th-TH" altLang="th-TH" sz="2800" b="1" dirty="0" smtClean="0">
                <a:solidFill>
                  <a:srgbClr val="FFFFFF"/>
                </a:solidFill>
                <a:latin typeface="CordiaUPC" pitchFamily="34" charset="-34"/>
                <a:cs typeface="CordiaUPC" pitchFamily="34" charset="-34"/>
              </a:rPr>
              <a:t>ยาง</a:t>
            </a:r>
          </a:p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800" b="1" dirty="0" smtClean="0">
                <a:solidFill>
                  <a:srgbClr val="FFFFFF"/>
                </a:solidFill>
                <a:latin typeface="CordiaUPC" pitchFamily="34" charset="-34"/>
                <a:cs typeface="CordiaUPC" pitchFamily="34" charset="-34"/>
              </a:rPr>
              <a:t>เป็นกลาง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701925" y="1900238"/>
            <a:ext cx="38227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th-TH" sz="4000" b="1" dirty="0" smtClean="0">
                <a:solidFill>
                  <a:srgbClr val="FF6600"/>
                </a:solidFill>
                <a:latin typeface="Times New Roman" pitchFamily="18" charset="0"/>
                <a:cs typeface="FreesiaUPC" pitchFamily="34" charset="-34"/>
              </a:rPr>
              <a:t>CONFLICT OF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th-TH" sz="4000" b="1" dirty="0" smtClean="0">
                <a:solidFill>
                  <a:srgbClr val="FF6600"/>
                </a:solidFill>
                <a:latin typeface="Times New Roman" pitchFamily="18" charset="0"/>
                <a:cs typeface="FreesiaUPC" pitchFamily="34" charset="-34"/>
              </a:rPr>
              <a:t>INTERESTS</a:t>
            </a:r>
            <a:endParaRPr lang="en-US" altLang="th-TH" sz="2000" dirty="0" smtClean="0">
              <a:solidFill>
                <a:srgbClr val="FF6600"/>
              </a:solidFill>
              <a:latin typeface="Times New Roman" pitchFamily="18" charset="0"/>
              <a:cs typeface="DilleniaUPC" pitchFamily="18" charset="-34"/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1989138" y="4625975"/>
            <a:ext cx="39084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th-TH" sz="3400" b="1" i="1" smtClean="0">
                <a:solidFill>
                  <a:srgbClr val="99CCFF"/>
                </a:solidFill>
                <a:latin typeface="Times New Roman" pitchFamily="18" charset="0"/>
                <a:cs typeface="FreesiaUPC" pitchFamily="34" charset="-34"/>
              </a:rPr>
              <a:t>“การขัดกันแห่งผลประโยชน์”</a:t>
            </a:r>
          </a:p>
        </p:txBody>
      </p:sp>
      <p:sp>
        <p:nvSpPr>
          <p:cNvPr id="294926" name="Text Box 14"/>
          <p:cNvSpPr txBox="1">
            <a:spLocks noChangeArrowheads="1"/>
          </p:cNvSpPr>
          <p:nvPr/>
        </p:nvSpPr>
        <p:spPr bwMode="auto">
          <a:xfrm>
            <a:off x="152400" y="5373688"/>
            <a:ext cx="488632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b="1" i="1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FreesiaUPC" pitchFamily="34" charset="-34"/>
              </a:rPr>
              <a:t>“สถานการณ์ซึ่งบุคคลใช้อำนาจหน้าที่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b="1" i="1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FreesiaUPC" pitchFamily="34" charset="-34"/>
              </a:rPr>
              <a:t>ในทางที่เป็นประโยชน์ต่อตัวเอง”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" y="76200"/>
            <a:ext cx="5603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213" y="105544"/>
            <a:ext cx="712787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834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th-TH" sz="1200">
              <a:solidFill>
                <a:prstClr val="black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867569" y="1916832"/>
            <a:ext cx="7408862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สรุป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    สถานการณ์</a:t>
            </a: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ที่บุคคลในฐานะเจ้าหน้าที่ของรัฐใช้ตำแหน่งหรืออำนาจหน้าที่ในการแสวงประโยชน์แก่ ตนเอง แก่กลุ่มหรือแก่พวกพ้อง ซึ่งเป็นการละเมิดทางจริยธรรม และส่งผลกระทบหรือความเสียหายต่อประโยชน์ส่วนรวมหรือประโยชน์สาธารณะ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      คำ</a:t>
            </a: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อื่นที่ที่มีความหมายถึง </a:t>
            </a:r>
            <a:r>
              <a:rPr lang="en-US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Conflict of Interests </a:t>
            </a: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ได้แก่ ผลประโยชน์ทับซ้อน  ความขัดกันแห่งผลประโยชน์ของ  ผู้ดำรงตำแหน่งสาธารณะ และรวมถึง </a:t>
            </a:r>
            <a:r>
              <a:rPr lang="th-TH" sz="3200" b="1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คอร์รัป</a:t>
            </a: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ชันเชิงนโยบาย</a:t>
            </a: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55650" y="26988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การขัดกันระหว่างประโยชน์ส่วน</a:t>
            </a:r>
            <a:r>
              <a:rPr lang="th-TH" sz="4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บุคคล</a:t>
            </a:r>
            <a:br>
              <a:rPr lang="th-TH" sz="4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ประโยชน์ส่วนรวม</a:t>
            </a:r>
            <a:endParaRPr lang="en-US" sz="44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639923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2774950"/>
            <a:ext cx="9144000" cy="2095500"/>
          </a:xfrm>
          <a:prstGeom prst="rect">
            <a:avLst/>
          </a:prstGeom>
          <a:solidFill>
            <a:srgbClr val="172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7525" y="3071813"/>
            <a:ext cx="3921125" cy="158115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64515" name="Picture 18" descr="ธงชาติ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246438"/>
            <a:ext cx="36607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7340600" y="3552825"/>
            <a:ext cx="1803400" cy="319088"/>
          </a:xfrm>
          <a:prstGeom prst="rect">
            <a:avLst/>
          </a:prstGeom>
          <a:solidFill>
            <a:srgbClr val="17287B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64517" name="Rectangle 16"/>
          <p:cNvSpPr>
            <a:spLocks noChangeArrowheads="1"/>
          </p:cNvSpPr>
          <p:nvPr/>
        </p:nvSpPr>
        <p:spPr bwMode="auto">
          <a:xfrm>
            <a:off x="6623050" y="5500688"/>
            <a:ext cx="25209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th-TH" b="1" dirty="0" smtClean="0">
              <a:solidFill>
                <a:srgbClr val="0000CC"/>
              </a:solidFill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785813" y="404813"/>
            <a:ext cx="7848600" cy="2095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th-TH" sz="4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ea typeface="Tahoma" pitchFamily="34" charset="0"/>
                <a:cs typeface="Angsana New" pitchFamily="18" charset="-34"/>
              </a:rPr>
              <a:t>การประเมินคุณธรรมและความโปร่งใสในการดำเนินงาน </a:t>
            </a:r>
            <a:r>
              <a:rPr lang="en-US" sz="4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ea typeface="Tahoma" pitchFamily="34" charset="0"/>
                <a:cs typeface="Angsana New" pitchFamily="18" charset="-34"/>
              </a:rPr>
              <a:t>(Integrity and Transparency Assessment) </a:t>
            </a:r>
            <a:r>
              <a:rPr lang="th-TH" sz="4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ea typeface="Tahoma" pitchFamily="34" charset="0"/>
                <a:cs typeface="Angsana New" pitchFamily="18" charset="-34"/>
              </a:rPr>
              <a:t>ของหน่วยงานภาครัฐ</a:t>
            </a:r>
          </a:p>
        </p:txBody>
      </p:sp>
      <p:sp>
        <p:nvSpPr>
          <p:cNvPr id="64519" name="Rectangle 16"/>
          <p:cNvSpPr>
            <a:spLocks noChangeArrowheads="1"/>
          </p:cNvSpPr>
          <p:nvPr/>
        </p:nvSpPr>
        <p:spPr bwMode="auto">
          <a:xfrm>
            <a:off x="1979613" y="5926138"/>
            <a:ext cx="6950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th-TH" b="1" dirty="0" smtClean="0">
              <a:solidFill>
                <a:srgbClr val="0000CC"/>
              </a:solidFill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pic>
        <p:nvPicPr>
          <p:cNvPr id="64520" name="Picture 1" descr="C:\Users\NCCC\Pictures\peopl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3068638"/>
            <a:ext cx="3683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1" name="Rectangle 16"/>
          <p:cNvSpPr>
            <a:spLocks noChangeArrowheads="1"/>
          </p:cNvSpPr>
          <p:nvPr/>
        </p:nvSpPr>
        <p:spPr bwMode="auto">
          <a:xfrm>
            <a:off x="3429000" y="5072063"/>
            <a:ext cx="5572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th-TH" b="1" dirty="0" smtClean="0">
              <a:solidFill>
                <a:srgbClr val="0000CC"/>
              </a:solidFill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pic>
        <p:nvPicPr>
          <p:cNvPr id="64522" name="Picture 5" descr="logo1200t3 copy"/>
          <p:cNvPicPr>
            <a:picLocks noChangeAspect="1" noChangeArrowheads="1"/>
          </p:cNvPicPr>
          <p:nvPr/>
        </p:nvPicPr>
        <p:blipFill>
          <a:blip r:embed="rId5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7143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71438"/>
            <a:ext cx="85725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402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30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๑. การนำทรัพย์สินของหน่วยงานไปใช้ชั่วคราว ในกิจการที่เป็นของส่วนตนเพื่อประโยชน์ส่วนตัวของเจ้าหน้าที่ของรัฐและทำให้หน่วยงานของรัฐเสียหายหรือเสีย</a:t>
            </a:r>
            <a:r>
              <a:rPr lang="th-TH" sz="3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ประโยชน์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-    การใช้รถยนต์ราชการ เพื่องานส่วนตัว (บางกรณีเบิกค่า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น้ำมัน)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-    การนำเครื่องใช้สำนักงานไปใช้ที่บ้าน (เพื่องานส่วนตัว)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-    การใช้โทรศัพท์ของทางราชการเพื่อธุรกิจส่วนตัว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endParaRPr lang="th-TH" sz="32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55650" y="26988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รูปแบบของการกระทำที่เป็นการขัดกันระหว่าง</a:t>
            </a:r>
            <a:r>
              <a:rPr lang="th-TH" sz="4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ประโยชน์ส่วน</a:t>
            </a: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บุคคลกับประโยชน์ส่วนรวม</a:t>
            </a:r>
            <a:endParaRPr lang="en-US" sz="44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990955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714500"/>
            <a:ext cx="7408862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๒. </a:t>
            </a:r>
            <a:r>
              <a:rPr lang="th-TH" sz="30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การที่เจ้าหน้าที่ของรัฐได้รับทรัพย์สินหรือประโยชน์ต่างๆ เช่นการรับของขวัญฯ และผลจากการรับทรัพย์สินนั้น ได้ส่งผลหรือมีผลต่อการตัดสินใจในการดำเนินการตามอำนาจหน้าที่ของเจ้าหน้าที่ของรัฐในการปฏิบัติหน้าที่รัฐ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-  การรับของขวัญหรือของกำนัลที่มีค่าอื่นๆ ซึ่งส่งผล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ต่อการปฏิบัติ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หน้าที่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-  การที่บริษัทสนับสนุนการเดินทางไปประชุม/ดูงานใน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ต่างประเทศของ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ผู้บริหาร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และอาจรวมถึง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ครอบครัว</a:t>
            </a:r>
          </a:p>
          <a:p>
            <a:pPr marL="265113" indent="-265113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-  การที่หน่วยงานราชการรับเงินบริจาคสร้างสำนักงาน จากบริษัทธุรกิจที่ติดต่อกับหน่วยงาน</a:t>
            </a:r>
          </a:p>
          <a:p>
            <a:pPr marL="265113" indent="-265113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-  เจ้าหน้าที่ของรัฐรับของแถมหรือผลประโยชน์ในการ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ปฏิบัติงานที่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เกี่ยวกับการจัดซื้อจัดจ้าง</a:t>
            </a:r>
            <a:endParaRPr lang="th-TH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55650" y="26988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รูปแบบของการกระทำที่เป็นการขัดกันระหว่าง</a:t>
            </a:r>
            <a:r>
              <a:rPr lang="th-TH" sz="4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ประโยชน์ส่วน</a:t>
            </a: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บุคคลกับประโยชน์ส่วนรวม</a:t>
            </a:r>
            <a:endParaRPr lang="en-US" sz="44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417084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๓. การที่เจ้าหน้าที่ของรัฐได้ใช้ข้อมูลภายในของรัฐ ซึ่งเป็นข้อมูลที่มีความสำคัญต่อการกำหนดนโยบาย หรือการสั่งการตามกฎหมายหรือตามอำนาจหน้าที่ และได้ใช้ข้อมูลนั้นเพื่อประโยชน์สำหรับตนเอง ครอบครัว บริวาร ญาติหรือพวกพ้อง และจะส่งผลกระทบทำให้การบังคับใช้กฎหมายขาดประสิทธิภาพหรืออาจจะส่งผลให้การจัดซื้อจัดจ้างในภาครัฐเกิดการเอื้อประโยชน์หรือทำให้เกิดการแข่งขันที่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ไม่</a:t>
            </a:r>
            <a:b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ธรรม</a:t>
            </a:r>
            <a:endParaRPr lang="th-TH" sz="32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55650" y="26988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รูปแบบของการกระทำที่เป็นการขัดกันระหว่าง</a:t>
            </a:r>
            <a:r>
              <a:rPr lang="th-TH" sz="4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ประโยชน์ส่วน</a:t>
            </a: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บุคคลกับประโยชน์ส่วนรวม (ต่อ)</a:t>
            </a:r>
            <a:endParaRPr lang="en-US" sz="44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24042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๓.การ</a:t>
            </a: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ใช้ข้อมูลลับ/ภายในของทาง</a:t>
            </a:r>
            <a:r>
              <a:rPr lang="th-TH" sz="32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ราชการ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endParaRPr lang="th-TH" sz="32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pPr marL="457200" indent="-457200" algn="thaiDi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ทราบ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ว่าจะมีโครงการตัดถนนจึงไปซื้อที่ดินในละแวกนั้นไว้ก่อน 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โดยอาจ ใส่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ชื่อคู่สมรสหรือคนใน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ครอบครัว</a:t>
            </a:r>
          </a:p>
          <a:p>
            <a:pPr marL="530225" indent="-530225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  ทราบ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ว่าจะมีการจัดทำโครงการ ก็นำไปแจ้งให้แก่บริษัทของ  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คนสนิท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หรือของครอบครัวเตรียมการก่อน</a:t>
            </a:r>
          </a:p>
          <a:p>
            <a:pPr marL="442913" indent="-442913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-       ทราบ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ว่าจะมีการซื้อที่ดินเพื่อดำเนินการโครงการของรัฐก็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รีบที่ดิน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เพื่อเก็งกำไรและขายให้กับรัฐในราคาที่สูงมาก</a:t>
            </a: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55650" y="26988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รูปแบบของการกระทำที่เป็นการขัดกันระหว่าง</a:t>
            </a:r>
            <a:r>
              <a:rPr lang="th-TH" sz="4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ประโยชน์ส่วน</a:t>
            </a: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บุคคลกับประโยชน์ส่วนรวม (ต่อ)</a:t>
            </a:r>
            <a:endParaRPr lang="en-US" sz="44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303728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30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๔. การที่เจ้าหน้าที่ของรัฐได้ทำงานพิเศษต่างๆ โดยใช้เวลา</a:t>
            </a:r>
            <a:br>
              <a:rPr lang="th-TH" sz="30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0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ในระหว่างที่จะต้องปฏิบัติงานตามอำนาจหน้าที่ให้กับรัฐหรือหน่วยงานของ</a:t>
            </a:r>
            <a:r>
              <a:rPr lang="th-TH" sz="3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รัฐ</a:t>
            </a:r>
          </a:p>
          <a:p>
            <a:pPr marL="176213" indent="-176213"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- เจ้าหน้าที่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ของรัฐในตำแหน่งนักบัญชีไปรับงานส่วนตัวจนไม่มีเวลาทำงานในหน้าที่ให้ราชการ</a:t>
            </a:r>
          </a:p>
          <a:p>
            <a:pPr marL="176213" indent="-176213"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- การ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รับจ้างเป็นที่ปรึกษาโครงการ  โดยอาศัยตำแหน่งในราชการสร้างความน่าเชื่อถือว่าโครงการจะไม่มีปัญหาติดขัดในการพิจารณา</a:t>
            </a:r>
          </a:p>
          <a:p>
            <a:pPr marL="176213" indent="-176213"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- การ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สอนพิเศษที่ให้ความรู้และแนวข้อสอบอย่างเต็มที่มากกว่าการสอนในชั่วโมงปกติในเวลาราชการ</a:t>
            </a:r>
            <a:endParaRPr lang="th-TH" sz="30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55650" y="26988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รูปแบบของการกระทำที่เป็นการขัดกันระหว่าง</a:t>
            </a:r>
            <a:r>
              <a:rPr lang="th-TH" sz="4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ประโยชน์ส่วน</a:t>
            </a: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บุคคลกับประโยชน์ส่วนรวม (ต่อ)</a:t>
            </a:r>
            <a:endParaRPr lang="en-US" sz="44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9089474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23636" y="1630054"/>
            <a:ext cx="7408862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0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๕. การที่เจ้าหน้าที่ของรัฐได้เข้ามาทำธุรกิจกับหน่วยงานภาครัฐ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ในลักษณะที่เข้ามามีส่วนได้เสียในสัญญาต่างๆที่ได้ทำไว้กับหน่วยงานของรัฐ </a:t>
            </a:r>
            <a:endParaRPr lang="th-TH" sz="3000" b="1" dirty="0" smtClean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  <a:p>
            <a:pPr marL="176213" indent="-176213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- 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เรียก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ผลตอบแทนในการใช้ตำแหน่งหน้าที่เพื่อส่งผลที่เป็นคุณ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แก่บริษัท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หนึ่งอย่างไม่เป็น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ธรรม</a:t>
            </a:r>
          </a:p>
          <a:p>
            <a:pPr marL="176213" indent="-176213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- การ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จ้างบริษัทของตนหรือของครอบครัวให้ทำงาน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ให้กับหน่วยงาน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ที่ตนเองสังกัดอยู่</a:t>
            </a:r>
          </a:p>
          <a:p>
            <a:pPr marL="176213" indent="-176213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- 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การใช้อำนาจให้หน่วยงานที่สังกัดอยู่ซื้อที่ดินของตนเองใน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การจัดสร้าง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สำนักงาน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ใหม่</a:t>
            </a:r>
          </a:p>
          <a:p>
            <a:pPr marL="176213" indent="-176213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-  การ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ที่สมาชิกสภาหรือสมาชิก </a:t>
            </a:r>
            <a:r>
              <a:rPr lang="th-TH" b="1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อบต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. รับมอบอำนาจจาก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บริษัทมา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ดำเนินการในกระบวนการจัดซื้อจัดจ้าง</a:t>
            </a:r>
            <a:endParaRPr lang="th-TH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55650" y="26988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รูปแบบของการกระทำที่เป็นการขัดกันระหว่าง</a:t>
            </a:r>
            <a:r>
              <a:rPr lang="th-TH" sz="4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ประโยชน์ส่วน</a:t>
            </a: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บุคคลกับประโยชน์ส่วนรวม (ต่อ)</a:t>
            </a:r>
            <a:endParaRPr lang="en-US" sz="44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972924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521574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30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๖. การที่เจ้าหน้าที่ของรัฐได้ทำงานในภาคเอกชนที่มีความเกี่ยวข้องเชื่อมโยงกับอำนาจหน้าที่ของเจ้าหน้าที่รัฐนั้นในภายหลัง อันเป็นเวลาต่อเนื่องเมื่อได้พ้นจากการเป็นเจ้าหน้าที่ของรัฐแล้ว   </a:t>
            </a:r>
            <a:endParaRPr lang="th-TH" sz="3000" b="1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- เป็น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ผู้บริหารในองค์การอาหารและยาลาออกราชการไปทำงาน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ใน 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บริษัท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ผลิตและขายยา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- เป็น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ผู้บริหารในกระทรวงคมนาคมหรือใน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รัฐวิสาหกิจด้าน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โทรคมนาคม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หลังเกษียณไปทำงานกับบริษัทธุรกิจสื่อสาร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โทรคมนาคม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-  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เป็นผู้อำนวยการสำนักบริหารกลางหลังจากเกษียณแล้วไปเป็น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ที่ปรึกษา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ให้กับบริษัทที่รับเหมาให้แก่หน่วยงานต้นสังกัดเดิม(ในทันทีหลังเกษียณ)</a:t>
            </a:r>
            <a:endParaRPr lang="th-TH" sz="30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55650" y="26988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รูปแบบของการกระทำที่เป็นการขัดกันระหว่าง</a:t>
            </a:r>
            <a:r>
              <a:rPr lang="th-TH" sz="4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ประโยชน์ส่วน</a:t>
            </a: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บุคคลกับประโยชน์ส่วนรวม (ต่อ)</a:t>
            </a:r>
            <a:endParaRPr lang="en-US" sz="44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314395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3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๗. </a:t>
            </a:r>
            <a:r>
              <a:rPr lang="th-TH" sz="30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การที่เจ้าหน้าที่ของรัฐ ได้กำหนดโครงการสาธารณะ</a:t>
            </a:r>
            <a:r>
              <a:rPr lang="th-TH" sz="3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และได้</a:t>
            </a:r>
            <a:r>
              <a:rPr lang="th-TH" sz="30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นำโครงการฯ นั้น ไปลงในพื้นที่ของตนเพื่อเอื้อ</a:t>
            </a:r>
            <a:r>
              <a:rPr lang="th-TH" sz="3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ประโยชน์ส่วน</a:t>
            </a:r>
            <a:r>
              <a:rPr lang="th-TH" sz="30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ตนหรือของพวก</a:t>
            </a:r>
            <a:r>
              <a:rPr lang="th-TH" sz="3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พ้อง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- การ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ที่ผู้บริหาร  (รัฐมนตรี,  คณะกรรมาธิการ,  ฯลฯ)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   อนุมัติ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โครงการไปลงในพื้นที่ของตนเอง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- การ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ใส่ชื่อนักการเมืองแสดงความเป็นเจ้าของสิ่ง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สาธารณะ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  เช่น 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ถนน 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ที่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พักร</a:t>
            </a:r>
            <a:r>
              <a:rPr lang="th-TH" sz="3000" b="1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อรถ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ประจำทาง  อ่างเก็บน้ำ  สวนสาธารณะ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เพื่อ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  ประโยชน์ทาง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การเมือง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endParaRPr lang="th-TH" sz="30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55650" y="26988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รูปแบบของการกระทำที่เป็นการขัดกันระหว่าง</a:t>
            </a:r>
            <a:r>
              <a:rPr lang="th-TH" sz="4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ประโยชน์ส่วน</a:t>
            </a: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บุคคลกับประโยชน์ส่วนรวม (ต่อ)</a:t>
            </a:r>
            <a:endParaRPr lang="en-US" sz="44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9208659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742103"/>
            <a:ext cx="7408862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36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ศาสตราจารย์ วีระ</a:t>
            </a:r>
            <a:r>
              <a:rPr lang="th-TH" sz="3600" b="1" dirty="0" err="1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พงษ์</a:t>
            </a:r>
            <a:r>
              <a:rPr lang="th-TH" sz="36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 บุญ</a:t>
            </a:r>
            <a:r>
              <a:rPr lang="th-TH" sz="3600" b="1" dirty="0" err="1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โญ</a:t>
            </a:r>
            <a:r>
              <a:rPr lang="th-TH" sz="36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ภาส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 แบ่งรูปแบบ เพิ่มเติม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อีก 2 รูปแบบ     </a:t>
            </a:r>
            <a:endParaRPr lang="th-TH" b="1" dirty="0" smtClean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endParaRPr lang="th-TH" sz="1000" b="1" dirty="0" smtClean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        8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. การใช้อิทธิพล (</a:t>
            </a:r>
            <a:r>
              <a:rPr lang="en-US" b="1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Influnce</a:t>
            </a:r>
            <a:r>
              <a:rPr lang="en-US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pedding</a:t>
            </a:r>
            <a:r>
              <a:rPr lang="en-US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หมายถึง การเรียกผลตอบแทนโดยการใช้อิทธิพลในตำแหน่งหน้าที่เพื่อส่งผลที่เป็นคุณให้กับฝ่ายใดฝ่ายหนึ่งและการใช้อิทธิพลต่อการตัดสินใจของรัฐเพื่อสนับสนุนแก่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บุคคลภายนอก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       9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.  การเกี่ยวพันทางเครือญาติ หมายถึง ระบบอุปถัมภ์พิเศษที่ใช้อิทธิพลส่วนตัวกับผลประโยชน์หรือส่วนรวม หรือทำสัญญาหรือการใดๆ ให้แก่เครือญาติของตนที่มีส่วนเกี่ยวข้องกับผลประโยชน์นั้น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endParaRPr lang="th-TH" sz="30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55650" y="26988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รูปแบบของการกระทำที่เป็นการขัดกันระหว่าง</a:t>
            </a:r>
            <a:r>
              <a:rPr lang="th-TH" sz="4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ประโยชน์ส่วน</a:t>
            </a: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บุคคลกับประโยชน์ส่วนรวม (ต่อ)</a:t>
            </a:r>
            <a:endParaRPr lang="en-US" sz="44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180258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มาตรา ๑๐๐ ห้ามมิให้เจ้าหน้าที่ของรัฐผู้ใดดำเนินกิจการดังต่อไปนี้</a:t>
            </a: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AutoNum type="thaiNumParenBoth"/>
            </a:pP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คู่สัญญาหรือมีส่วนได้เสียในสัญญาที่ทำกับหน่วยงานของ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รัฐที่เจ้าหน้าที่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ของรัฐผู้นั้นปฏิบัติหน้าที่ในฐานะที่เป็นเจ้าหน้าที่ของรัฐซึ่งมีอำนาจกำกับ ดูแล ควบคุม ตรวจสอบ หรือ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ดำเนินคดี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endParaRPr lang="th-TH" sz="30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(๒) 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เป็น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หุ้นส่วนหรือผู้ถือหุ้นในห้างหุ้นส่วนหรือบริษัทที่เข้า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เป็น 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   คู่สัญญา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กับหน่วยงานของรัฐที่เจ้าหน้าที่ของรัฐผู้นั้นปฏิบัติ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หน้าที่  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   ใน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ฐานะที่เป็นเจ้าหน้าที่ของรัฐซึ่งมีอำนาจกำกับ ดูแล ควบคุม 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   ตรวจสอบ 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หรือดำเนินคดี</a:t>
            </a: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55650" y="26988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พระราชบัญญัติประกอบรัฐธรรมนูญว่าด้วยการป้องกันและปราบปรามการทุจริต พ.ศ. ๒๕๔๒</a:t>
            </a:r>
            <a:endParaRPr lang="en-US" sz="44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092329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ตัวเชื่อมต่อตรง 3"/>
          <p:cNvCxnSpPr/>
          <p:nvPr/>
        </p:nvCxnSpPr>
        <p:spPr>
          <a:xfrm flipH="1">
            <a:off x="4427538" y="2781300"/>
            <a:ext cx="9525" cy="97313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/>
          <p:cNvCxnSpPr/>
          <p:nvPr/>
        </p:nvCxnSpPr>
        <p:spPr>
          <a:xfrm flipH="1">
            <a:off x="5435600" y="3860800"/>
            <a:ext cx="6492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59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Connector 48"/>
          <p:cNvCxnSpPr/>
          <p:nvPr/>
        </p:nvCxnSpPr>
        <p:spPr>
          <a:xfrm>
            <a:off x="0" y="1212834"/>
            <a:ext cx="9144000" cy="1588"/>
          </a:xfrm>
          <a:prstGeom prst="line">
            <a:avLst/>
          </a:prstGeom>
          <a:ln w="44450">
            <a:gradFill>
              <a:gsLst>
                <a:gs pos="0">
                  <a:srgbClr val="99FF99">
                    <a:alpha val="3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สี่เหลี่ยมผืนผ้ามุมมน 1"/>
          <p:cNvSpPr/>
          <p:nvPr/>
        </p:nvSpPr>
        <p:spPr>
          <a:xfrm>
            <a:off x="3419872" y="3339035"/>
            <a:ext cx="2016224" cy="203418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14300"/>
            <a:bevelB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ITA</a:t>
            </a:r>
            <a:endParaRPr lang="th-TH" sz="4400" b="1" dirty="0">
              <a:solidFill>
                <a:prstClr val="white"/>
              </a:solidFill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6084168" y="3068960"/>
            <a:ext cx="2160240" cy="122413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/>
            <a:bevelB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ความรับผิดชอบ (</a:t>
            </a:r>
            <a:r>
              <a:rPr lang="en-US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Accountability) </a:t>
            </a:r>
            <a:endParaRPr lang="th-TH" b="1" dirty="0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3429388" y="1844824"/>
            <a:ext cx="2016224" cy="104411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/>
            <a:bevelB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ความโปร่งใส (</a:t>
            </a:r>
            <a:r>
              <a:rPr lang="en-US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Transparency)</a:t>
            </a:r>
            <a:endParaRPr lang="th-TH" b="1" dirty="0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539552" y="3140968"/>
            <a:ext cx="2232248" cy="115212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/>
            <a:bevelB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คุณธรรมในการทำงาน (</a:t>
            </a:r>
            <a:r>
              <a:rPr lang="en-US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Work Integrity)</a:t>
            </a:r>
            <a:endParaRPr lang="th-TH" b="1" dirty="0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539552" y="4437112"/>
            <a:ext cx="2232248" cy="100811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/>
            <a:bevelB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วัฒนธรรมคุณธรรม (</a:t>
            </a:r>
            <a:r>
              <a:rPr lang="en-US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Integrity Culture)</a:t>
            </a:r>
            <a:endParaRPr lang="th-TH" b="1" dirty="0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6084168" y="4437112"/>
            <a:ext cx="2160240" cy="108012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/>
            <a:bevelB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การทุจริต</a:t>
            </a:r>
            <a:r>
              <a:rPr lang="th-TH" b="1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คอร์รัป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ชัน (</a:t>
            </a:r>
            <a:r>
              <a:rPr lang="en-US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Corruption)</a:t>
            </a:r>
            <a:endParaRPr lang="th-TH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3" name="ตัวเชื่อมต่อตรง 22"/>
          <p:cNvCxnSpPr/>
          <p:nvPr/>
        </p:nvCxnSpPr>
        <p:spPr>
          <a:xfrm flipH="1">
            <a:off x="2771775" y="3860800"/>
            <a:ext cx="647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ตัวเชื่อมต่อตรง 26"/>
          <p:cNvCxnSpPr/>
          <p:nvPr/>
        </p:nvCxnSpPr>
        <p:spPr>
          <a:xfrm flipH="1">
            <a:off x="2771775" y="4941888"/>
            <a:ext cx="647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/>
          <p:cNvCxnSpPr/>
          <p:nvPr/>
        </p:nvCxnSpPr>
        <p:spPr>
          <a:xfrm flipH="1">
            <a:off x="5435600" y="4941888"/>
            <a:ext cx="6492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012CC-556E-49D9-8283-77E9DB42A285}" type="slidenum">
              <a:rPr lang="th-TH">
                <a:solidFill>
                  <a:srgbClr val="1F497D">
                    <a:lumMod val="75000"/>
                  </a:srgbClr>
                </a:solidFill>
              </a:rPr>
              <a:pPr>
                <a:defRPr/>
              </a:pPr>
              <a:t>3</a:t>
            </a:fld>
            <a:endParaRPr lang="th-TH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21" name="Picture 20" descr="F:\PPT\PPT Pictures\f01.gif"/>
          <p:cNvPicPr>
            <a:picLocks noChangeAspect="1" noChangeArrowheads="1"/>
          </p:cNvPicPr>
          <p:nvPr/>
        </p:nvPicPr>
        <p:blipFill>
          <a:blip r:embed="rId3"/>
          <a:srcRect l="17059" t="7315" r="747" b="8606"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25" name="Picture 24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60338"/>
            <a:ext cx="519113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171450"/>
            <a:ext cx="64928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23850" y="0"/>
            <a:ext cx="8496300" cy="12144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sz="32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องค์ประกอบระบบประเมินคุณธรรมและความโปร่งใสในการดำเนินงาน </a:t>
            </a:r>
            <a:endParaRPr lang="en-US" sz="3200" dirty="0" smtClean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defRPr/>
            </a:pPr>
            <a:r>
              <a:rPr lang="th-TH" sz="32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2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Integrity &amp; Transparency Assessment: ITA) </a:t>
            </a:r>
            <a:r>
              <a:rPr lang="th-TH" sz="32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หน่วยงานภาครัฐ</a:t>
            </a:r>
            <a:endParaRPr lang="en-US" sz="32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053815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มาตรา ๑๐๐ ห้ามมิให้เจ้าหน้าที่ของรัฐผู้ใดดำเนินกิจการ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ดังต่อไปนี้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endParaRPr lang="th-TH" sz="30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(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๓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)  รับ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สัมปทานหรือคงถือไว้ซึ่งสัมปทานจากรัฐ หน่วยราชการ หน่วยงานของรัฐ รัฐวิสาหกิจ หรือราชการส่วนท้องถิ่น หรือเข้าเป็นคู่สัญญากับรัฐหน่วยราชการ หน่วยงานของรัฐ รัฐวิสาหกิจ หรือราชการส่วนท้องถิ่นอันมีลักษณะเป็นการผูกขาดตัดตอน ทั้งนี้ ไม่ว่าโดยทางตรงหรือทางอ้อม หรือเป็นหุ้นส่วนหรือผู้ถือหุ้นในห้างหุ้นส่วนหรือบริษัท ที่รับสัมปทานหรือเข้าเป็นคู่สัญญาในลักษณะดังกล่าว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h-TH" sz="30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55650" y="26988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พระราชบัญญัติประกอบรัฐธรรมนูญว่าด้วยการป้องกันและปราบปรามการทุจริต พ.ศ. ๒๕๔๒</a:t>
            </a:r>
            <a:endParaRPr lang="en-US" sz="44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53941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มาตรา ๑๐๐ ห้ามมิให้เจ้าหน้าที่ของรัฐผู้ใดดำเนินกิจการ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ดังต่อไปนี้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endParaRPr lang="th-TH" sz="30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(๔) เข้าไปมีส่วนได้เสียในฐานะเป็นกรรมการ ที่ปรึกษา ตัวแทน พนักงานหรือลูกจ้างในธุรกิจของเอกชนซึ่งอยู่ภายใต้การกำกับ ดูแล ควบคุม หรือตรวจสอบของหน่วยงานของรัฐที่เจ้าหน้าที่ของรัฐผู้นั้นสังกัดอยู่หรือปฏิบัติหน้าที่ในฐานะเป็นเจ้าหน้าที่ของรัฐ ซึ่งโดยสภาพของผลประโยชน์ของธุรกิจของเอกชนนั้นอาจขัดหรือแย้งต่อประโยชน์ส่วนรวม หรือประโยชน์ทางราชการ หรือกระทบต่อความมีอิสระในการปฏิบัติหน้าที่ของเจ้าหน้าที่ของรัฐผู้นั้น</a:t>
            </a: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55650" y="26988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พระราชบัญญัติประกอบรัฐธรรมนูญว่าด้วยการป้องกันและปราบปรามการทุจริต พ.ศ. ๒๕๔๒</a:t>
            </a:r>
            <a:endParaRPr lang="en-US" sz="44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497426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มาตรา ๑๐๐ ห้ามมิให้เจ้าหน้าที่ของรัฐผู้ใดดำเนินกิจการดังต่อไปนี้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เจ้าหน้าที่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ของรัฐตำแหน่งใดที่ต้องห้ามมิให้ดำเนินกิจการตามวรรคหนึ่งให้ เป็นไปตามที่คณะกรรมการ ป.ป.ช. กำหนดโดยประกาศในราชกิจจา</a:t>
            </a:r>
            <a:r>
              <a:rPr lang="th-TH" sz="3000" b="1" dirty="0" err="1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นุเบกษา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(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นายกรัฐมนตรี รัฐมนตรี นายกและรองนายก </a:t>
            </a:r>
            <a:r>
              <a:rPr lang="th-TH" sz="3000" b="1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อปท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.)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</a:t>
            </a:r>
            <a:endParaRPr lang="th-TH" sz="3000" b="1" dirty="0" smtClean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ให้นำบทบัญญัติในวรรคหนึ่งมาใช้บังคับกับคู่สมรสของเจ้าหน้าที่ของรัฐตามวรรคสองโดยให้ถือว่าการดำเนินกิจการของคู่สมรสดังกล่าว เป็นการดำเนินกิจการของเจ้าหน้าที่ของรัฐ</a:t>
            </a: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55650" y="26988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พระราชบัญญัติประกอบรัฐธรรมนูญว่าด้วยการป้องกันและปราบปรามการทุจริต พ.ศ. ๒๕๔๒</a:t>
            </a:r>
            <a:endParaRPr lang="en-US" sz="44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066134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มาตรา ๑๐๑ ให้นำบทบัญญัติมาตรา ๑๐๐ มาใช้บังคับกับการดำเนินกิจการของผู้ซึ่งพ้นจากการเป็นเจ้าหน้าที่ของรัฐมาแล้วยังไม่ถึงสองปีโดยอนุโลม เว้นแต่การเป็นผู้ถือหุ้นไม่เกินร้อยละห้าของจำนวนหุ้นทั้งหมดที่จำหน่ายได้ในบริษัทมหาชน จำกัด ซึ่งมิใช่บริษัทที่เป็นคู่สัญญากับหน่วยงานของรัฐตามมาตรา ๑๐๐ (๒) ที่ได้รับอนุญาตตามกฎหมายว่าด้วยหลักทรัพย์และตลาดหลักทรัพย์</a:t>
            </a: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55650" y="26988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พระราชบัญญัติประกอบรัฐธรรมนูญว่าด้วยการป้องกันและปราบปรามการทุจริต พ.ศ. ๒๕๔๒</a:t>
            </a:r>
            <a:endParaRPr lang="en-US" sz="44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586171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มาตรา 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๑๑ (๕) ห้ามสมาชิกสภาองค์การบริหารส่วนจังหวัดมิให้กระทำที่เป็นการขัดกันระหว่างประโยชน์ส่วนบุคคลและประโยชน์ส่วนรวมในเรื่องการเป็นผู้มีส่วนได้เสียไม่ว่าทางตรงหรือทางอ้อม ในสัญญาที่องค์การบริหารส่วนจังหวัดนั้นเป็นคู่สัญญาหรือในกิจการที่กระทำให้แก่องค์การบริหารส่วนจังหวัดนั้น หรือที่องค์การบริหารส่วนจังหวัดนั้นจะกระทำ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กรณี นายกองค์การบริหารส่วนจังหวัดและรองนายกองค์การบริหารส่วนจังหวัดจะพ้นจาก ตามมาตรา ๔๔/๓ ซึ่งหากทำการฝ่าฝืนมีผลให้พ้นจากตำแหน่ง ตามมาตรา ๓๕/๑ (๓) มาตรา ๓๖ (๔) มาตรา ๓๗ (๕) </a:t>
            </a: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55650" y="26988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พระราชบัญญัติองค์การบริหารส่วนจังหวัด </a:t>
            </a:r>
            <a:endParaRPr lang="th-TH" sz="4400" dirty="0" smtClean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defRPr/>
            </a:pPr>
            <a:r>
              <a:rPr lang="th-TH" sz="4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พ.ศ. </a:t>
            </a: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๒๕๔๐ และที่แก้ไขเพิ่มเติม</a:t>
            </a:r>
          </a:p>
        </p:txBody>
      </p:sp>
    </p:spTree>
    <p:extLst>
      <p:ext uri="{BB962C8B-B14F-4D97-AF65-F5344CB8AC3E}">
        <p14:creationId xmlns:p14="http://schemas.microsoft.com/office/powerpoint/2010/main" val="91950559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มาตรา 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๑๘ ทวิ ได้บัญญัติห้ามสมาชิกสภาเทศบาลมิให้กระทำที่เป็นการขัดกันระหว่างประโยชน์ส่วนบุคคลและประโยชน์ส่วนรวม           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กรณี 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นายกเทศมนตรีและรองนายกเทศมนตรี ตามมาตรา ๔๘ 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จตุ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ทศ (๓) ซึ่งหากทำการฝ่าฝืนมีผลให้พ้นจากตำแหน่ง ตามตามมาตรา ๔๘ </a:t>
            </a:r>
            <a:r>
              <a:rPr lang="th-TH" sz="3000" b="1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ปัญจ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ทศ (๕) และตามมาตรา ๔๘ โสฬส (๖)</a:t>
            </a: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55650" y="26988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พระราชบัญญัติเทศบาล พ.ศ. ๒๔๙๖ </a:t>
            </a:r>
            <a:endParaRPr lang="th-TH" sz="4400" dirty="0" smtClean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defRPr/>
            </a:pPr>
            <a:r>
              <a:rPr lang="th-TH" sz="4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ที่แก้ไขเพิ่มเติม</a:t>
            </a:r>
          </a:p>
        </p:txBody>
      </p:sp>
    </p:spTree>
    <p:extLst>
      <p:ext uri="{BB962C8B-B14F-4D97-AF65-F5344CB8AC3E}">
        <p14:creationId xmlns:p14="http://schemas.microsoft.com/office/powerpoint/2010/main" val="106470805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   มาตรา 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๔๗ ตรี (๖) ได้บัญญัติห้ามสมาชิกสภาองค์การ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บริหาร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ส่วน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ตำบลมิให้กระทำที่เป็นการขัดกันระหว่างประโยชน์ส่วน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บุคคล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ประโยชน์ส่วนรวม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กรณี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นายกองค์การบริหารส่วนตำบล รองนายกองค์การ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บริหาร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ส่วน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ตำบล มาตรา ๖๔/๒ (๓)ซึ่งหากทำการฝ่าฝืนมีผลให้พ้นจากตำแหน่ง ตามตาม๖๔ (๕) และมาตรา ๖๔/๑ (๖)</a:t>
            </a: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20725" y="12700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พระราชบัญญัติสภาตำบลและองค์การ</a:t>
            </a:r>
            <a:r>
              <a:rPr lang="th-TH" sz="4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บริหาร</a:t>
            </a:r>
          </a:p>
          <a:p>
            <a:pPr>
              <a:defRPr/>
            </a:pPr>
            <a:r>
              <a:rPr lang="th-TH" sz="4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ส่วน</a:t>
            </a: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ตำบล พ.ศ. </a:t>
            </a:r>
            <a:r>
              <a:rPr lang="th-TH" sz="4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๒๕๓๗ และ</a:t>
            </a: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ที่แก้ไขเพิ่มเติม</a:t>
            </a:r>
          </a:p>
        </p:txBody>
      </p:sp>
    </p:spTree>
    <p:extLst>
      <p:ext uri="{BB962C8B-B14F-4D97-AF65-F5344CB8AC3E}">
        <p14:creationId xmlns:p14="http://schemas.microsoft.com/office/powerpoint/2010/main" val="61262407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  มาตรา 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๒๒ ห้ามสมาชิกสภากรุงเทพมหานคร ต้องไม่ดำรงตำแหน่งหรือปฏิบัติหน้าที่อื่นใดในส่วนราชการหรือหน่วยงานของรัฐ หรือรัฐวิสาหกิจ หรือการพาณิชย์ของกรุงเทพมหานคร หรือบริษัทซึ่งกรุงเทพมหานครถือหุ้น หรือตำแหน่งผู้บริหารท้องถิ่นหรือพนักงานส่วนท้องถิ่น ซึ่งหากมีการฝ่าฝืนจะเป็นเหตุให้สมาชิกภาพสิ้นสุดลงตามมาตรา ๒๓ (๕)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 กรณี ผู้ว่าราชการกรุงเทพมหานคร มาตรา ๕๑ (๓) ห้ามมิให้กระทำที่เป็นการขัดกันระหว่างประโยชน์ส่วนบุคคลและประโยชน์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ส่วนรวม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หาก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ฝ่าฝืนจะเป็นเหตุทำให้ต้องพ้นจากตำแหน่ง ตามมาตรา ๕๒ (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๕)</a:t>
            </a:r>
            <a:endParaRPr lang="th-TH" sz="30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20725" y="12700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พระราชบัญญัติระเบียบบริหารราชการกรุงเทพมหานคร พ.ศ. ๒๕๒๘</a:t>
            </a:r>
          </a:p>
        </p:txBody>
      </p:sp>
    </p:spTree>
    <p:extLst>
      <p:ext uri="{BB962C8B-B14F-4D97-AF65-F5344CB8AC3E}">
        <p14:creationId xmlns:p14="http://schemas.microsoft.com/office/powerpoint/2010/main" val="9352850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 มาตรา 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๑๘ ได้บัญญัติห้ามสมาชิกมิให้กระทำที่เป็นการขัดกันระหว่างประโยชน์ส่วนบุคคลและประโยชน์ส่วนรวม ซึ่งหากมีการฝ่าฝืนจะเป็นเหตุให้สมาชิกภาพสิ้นสุดลงตามตามมาตรา ๑๙ (๔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endParaRPr lang="th-TH" sz="30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 กรณีนายกเมืองพัทยา และรองนายกเมืองพัทยา มาตรา ๔๙ ห้ามมิให้กระทำที่เป็นการขัดกันระหว่างประโยชน์ส่วนบุคคลและประโยชน์ส่วนรวม หากฝ่าฝืนจะเป็นเหตุทำให้ต้องพ้นจากตำแหน่ง ตามมาตรา ๕๐ (๖) และตามมาตรา ๕๑ (๖)</a:t>
            </a: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20725" y="12700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พระราชบัญญัติระเบียบบริหารราชการเมืองพัทยา พ.ศ. </a:t>
            </a:r>
            <a:r>
              <a:rPr lang="th-TH" sz="4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๒๕๔๒ และ</a:t>
            </a: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ที่แก้ไขเพิ่มเติม</a:t>
            </a:r>
          </a:p>
        </p:txBody>
      </p:sp>
    </p:spTree>
    <p:extLst>
      <p:ext uri="{BB962C8B-B14F-4D97-AF65-F5344CB8AC3E}">
        <p14:creationId xmlns:p14="http://schemas.microsoft.com/office/powerpoint/2010/main" val="336088974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 </a:t>
            </a:r>
            <a:endParaRPr lang="th-TH" sz="3000" b="1" dirty="0" smtClean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ข้อ 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๖ ข้าราชการการเมืองมีหน้าที่ดำเนินการให้เป็นไปตามกฎหมาย รักษาประโยชน์ส่วนรวม ยึดหลัก</a:t>
            </a:r>
            <a:r>
              <a:rPr lang="th-TH" sz="3000" b="1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ธรรมาภิ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บาล โดยจะต้องยึดมั่นในค่านิยมหลัก ดังนี้   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 (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๔) ยึดถือประโยชน์ของประเทศชาติเหนือกว่าประโยชน์ส่วนตนและไม่มี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ผลประโยชน์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ทับซ้อน </a:t>
            </a: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20725" y="12700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ระเบียบสำนักนายกรัฐมนตรี ว่าด้วยประมวลจริยธรรม</a:t>
            </a:r>
            <a:r>
              <a:rPr lang="th-TH" sz="4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ของข้าราชการ</a:t>
            </a: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การเมือง พ.ศ. ๒๕๕๑</a:t>
            </a:r>
          </a:p>
        </p:txBody>
      </p:sp>
    </p:spTree>
    <p:extLst>
      <p:ext uri="{BB962C8B-B14F-4D97-AF65-F5344CB8AC3E}">
        <p14:creationId xmlns:p14="http://schemas.microsoft.com/office/powerpoint/2010/main" val="37830483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ight Arrow 38"/>
          <p:cNvSpPr/>
          <p:nvPr/>
        </p:nvSpPr>
        <p:spPr>
          <a:xfrm rot="5400000">
            <a:off x="4165600" y="4922838"/>
            <a:ext cx="714375" cy="187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 rot="8811577">
            <a:off x="2784475" y="4348163"/>
            <a:ext cx="714375" cy="187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 rot="12941021">
            <a:off x="2832100" y="3187700"/>
            <a:ext cx="714375" cy="187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36" name="Right Arrow 35"/>
          <p:cNvSpPr/>
          <p:nvPr/>
        </p:nvSpPr>
        <p:spPr>
          <a:xfrm rot="1232441">
            <a:off x="5503863" y="4421188"/>
            <a:ext cx="714375" cy="187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 rot="19431537">
            <a:off x="5599113" y="3333750"/>
            <a:ext cx="714375" cy="187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 rot="16200000">
            <a:off x="4165600" y="2684463"/>
            <a:ext cx="714375" cy="187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cxnSp>
        <p:nvCxnSpPr>
          <p:cNvPr id="121863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4D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21865" name="TextBox 13"/>
          <p:cNvSpPr txBox="1">
            <a:spLocks noChangeArrowheads="1"/>
          </p:cNvSpPr>
          <p:nvPr/>
        </p:nvSpPr>
        <p:spPr bwMode="auto">
          <a:xfrm>
            <a:off x="1857375" y="928688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mtClean="0">
              <a:solidFill>
                <a:prstClr val="black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267172"/>
            <a:ext cx="9144000" cy="1588"/>
          </a:xfrm>
          <a:prstGeom prst="line">
            <a:avLst/>
          </a:prstGeom>
          <a:ln w="44450">
            <a:gradFill>
              <a:gsLst>
                <a:gs pos="0">
                  <a:srgbClr val="99FF99">
                    <a:alpha val="3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987824" y="2786058"/>
            <a:ext cx="3024336" cy="2286016"/>
          </a:xfrm>
          <a:prstGeom prst="ellipse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88900" h="88900"/>
            <a:bevelB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prstClr val="white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การประเมินคุณธรรมและความโปร่งใสการเนินงาน </a:t>
            </a:r>
          </a:p>
          <a:p>
            <a:pPr algn="ctr">
              <a:defRPr/>
            </a:pPr>
            <a:r>
              <a:rPr lang="th-TH" sz="2000" b="1" dirty="0">
                <a:solidFill>
                  <a:prstClr val="white"/>
                </a:solidFill>
                <a:latin typeface="Angsana New" pitchFamily="18" charset="-34"/>
                <a:ea typeface="Calibri"/>
                <a:cs typeface="Angsana New" pitchFamily="18" charset="-34"/>
              </a:rPr>
              <a:t>(</a:t>
            </a:r>
            <a:r>
              <a:rPr lang="en-US" sz="2000" b="1" dirty="0">
                <a:solidFill>
                  <a:prstClr val="white"/>
                </a:solidFill>
                <a:latin typeface="Angsana New" pitchFamily="18" charset="-34"/>
                <a:ea typeface="Calibri"/>
                <a:cs typeface="Angsana New" pitchFamily="18" charset="-34"/>
              </a:rPr>
              <a:t>Integrity &amp; Transparency Assessment) </a:t>
            </a:r>
            <a:r>
              <a:rPr lang="th-TH" sz="2000" b="1" dirty="0">
                <a:solidFill>
                  <a:prstClr val="white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หน่วยงานภาครัฐ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215063" y="2714625"/>
            <a:ext cx="2500312" cy="928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prstClr val="black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หน่วยงานทราบถึงระดับคุณธรรมและความโปร่งใสในการดำเนินงานของหน่วยงาน</a:t>
            </a:r>
            <a:endParaRPr lang="th-TH" sz="20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227763" y="4005263"/>
            <a:ext cx="2665412" cy="1295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prstClr val="black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หน่วยงานมีข้อมูลในการปรับปรุงและพัฒนาการดำเนินงานที่นำไปสู่การยกระดับคุณธรรมการดำเนินงานของหน่วยงาน</a:t>
            </a:r>
            <a:endParaRPr lang="th-TH" sz="20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916238" y="1357313"/>
            <a:ext cx="3240087" cy="10715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ยกระดับดัชนีภาพลักษณ์</a:t>
            </a:r>
            <a:r>
              <a:rPr lang="th-TH" sz="2000" b="1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คอร์รัป</a:t>
            </a:r>
            <a:r>
              <a:rPr lang="th-TH" sz="2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ชันของประเทศไทยและความเชื่อมั่นในการลงทุนของนักธุรกิจต่างประเทศให้สูงขึ้น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85750" y="2571750"/>
            <a:ext cx="2571750" cy="10715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prstClr val="black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ยกระดับภาพลักษณ์ของหน่วยงานภาครัฐ</a:t>
            </a:r>
            <a:endParaRPr lang="th-TH" sz="20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85750" y="4143375"/>
            <a:ext cx="2571750" cy="10715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prstClr val="black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สร้างวัฒนธรรม ค่านิยม คุณธรรมและความโปร่งใสในการดำเนินงานของหน่วยงาน</a:t>
            </a:r>
            <a:endParaRPr lang="th-TH" sz="20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843213" y="5357813"/>
            <a:ext cx="3313112" cy="1095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prstClr val="black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ปลุกจิตสำนึกของเจ้าหน้าที่ภายในหน่วยงาน ในการส่งเสริมคุณธรรมและความโปร่งใส</a:t>
            </a:r>
          </a:p>
          <a:p>
            <a:pPr algn="ctr">
              <a:defRPr/>
            </a:pPr>
            <a:r>
              <a:rPr lang="th-TH" sz="2000" b="1" dirty="0">
                <a:solidFill>
                  <a:prstClr val="black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ในการดำเนินงาน</a:t>
            </a:r>
            <a:endParaRPr lang="th-TH" sz="20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4E3AF-99BA-4A29-B865-AFE418B0343F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" name="Picture 22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27" name="Picture 26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9144000" cy="1214438"/>
          </a:xfrm>
          <a:prstGeom prst="rect">
            <a:avLst/>
          </a:prstGeom>
          <a:noFill/>
          <a:ln>
            <a:solidFill>
              <a:schemeClr val="lt1">
                <a:alpha val="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sz="32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ประโยชน์ที่จะได้รับจากการประเมินคุณธรรมและความ</a:t>
            </a:r>
            <a:r>
              <a:rPr lang="th-TH" sz="32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โปร่งใสในการดำเนินงาน</a:t>
            </a:r>
          </a:p>
          <a:p>
            <a:pPr>
              <a:defRPr/>
            </a:pPr>
            <a:r>
              <a:rPr lang="th-TH" sz="32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2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Integrity &amp; Transparency Assessment) </a:t>
            </a:r>
            <a:r>
              <a:rPr lang="th-TH" sz="32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หน่วยงานภาครัฐ</a:t>
            </a:r>
            <a:endParaRPr lang="en-US" sz="32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701465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รับทรัพย์สินหรือประโยชน์อื่นใดของเจ้าหน้าที่ของรัฐเป็นรูปแบบหนึ่งของการขัดกันระหว่างประโยชน์ส่วนบุคคลและประโยชน์ส่วนรวมและเป็นเรื่องที่เชื่อมโยงเกี่ยวเนื่องกับจริยธรรมของเจ้าหน้าที่ของรัฐซึ่งหากเจ้าหน้าที่ของรัฐได้มีการรับทรัพย์สินหรือประโยชน์อื่นใดที</a:t>
            </a:r>
            <a:r>
              <a:rPr lang="th-TH" sz="3000" b="1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่</a:t>
            </a:r>
            <a:r>
              <a:rPr lang="th-TH" sz="3000" b="1" dirty="0" err="1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ฝ่าฝืนกฎหมาย เจ้าหน้าที่ของรัฐที่ฝ่าฝืนหรือไม่ปฏิบัติตามกฎหมายจะต้องได้รับโทษทางอาญา 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  หลักการรับทรัพย์สินหรือประโยชน์อื่นใดของเจ้าหน้าที่ของรัฐ จึงเป็นบทบัญญัติของกฎหมายที่ใช้บังคับกับเจ้าหน้าที่ของรัฐในทุกตำแหน่ง</a:t>
            </a: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20725" y="12700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หลักเกณฑ์ในการรับทรัพย์สินหรือประโยชน์อื่นใด</a:t>
            </a:r>
            <a:b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ของเจ้าหน้าที่ของรัฐ</a:t>
            </a:r>
          </a:p>
        </p:txBody>
      </p:sp>
    </p:spTree>
    <p:extLst>
      <p:ext uri="{BB962C8B-B14F-4D97-AF65-F5344CB8AC3E}">
        <p14:creationId xmlns:p14="http://schemas.microsoft.com/office/powerpoint/2010/main" val="308196941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       มาตรา ๑๐๓ ห้ามมิให้เจ้าหน้าที่ของรัฐผู้ใดรับทรัพย์สินหรือประโยชน์อื่นใดจากบุคคล นอกเหนือจากทรัพย์สินหรือประโยชน์อันควรได้ตามกฎหมาย หรือกฎ ข้อบังคับที่ออกโดยอาศัยอำนาจตามบทบัญญัติแห่งกฎหมาย เว้นแต่การรับทรัพย์สินหรือประโยชน์อื่นใดโดยธรรมจรรยา ตาม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หลักเกณฑ์และ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จำนวนที่คณะกรรมการ ป.ป.ช.กำหนด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 บทบัญญัติ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ในวรรคหนึ่งให้ใช้บังคับกับการรับ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ทรัพย์สิน</a:t>
            </a:r>
            <a:b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หรือ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ประโยชน์อื่นใดของผู้ซึ่งพ้นจากการเป็นเจ้าหน้าที่ของรัฐ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มาแล้ว</a:t>
            </a:r>
            <a:b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ยัง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ไม่ถึงสองปีด้วยโดยอนุโลม</a:t>
            </a: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20725" y="12700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พระราชบัญญัติประกอบรัฐธรรมนูญว่าด้วยการป้องกัน</a:t>
            </a:r>
            <a:r>
              <a:rPr lang="th-TH" sz="4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และปราบปราม</a:t>
            </a: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การทุจริต พ.ศ. ๒ ๕๔๒</a:t>
            </a:r>
          </a:p>
        </p:txBody>
      </p:sp>
    </p:spTree>
    <p:extLst>
      <p:ext uri="{BB962C8B-B14F-4D97-AF65-F5344CB8AC3E}">
        <p14:creationId xmlns:p14="http://schemas.microsoft.com/office/powerpoint/2010/main" val="37430778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3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ข้อยกเว้น กรณีที่เจ้าหน้าที่ของรัฐสามารถรับทรัพย์สินได้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กรณีที่ ๑ </a:t>
            </a:r>
            <a:r>
              <a:rPr lang="th-TH" sz="3000" b="1" dirty="0">
                <a:latin typeface="Angsana New" pitchFamily="18" charset="-34"/>
                <a:cs typeface="Angsana New" pitchFamily="18" charset="-34"/>
              </a:rPr>
              <a:t>การรับทรัพย์สินของเจ้าหน้าที่ของรัฐในกรณีที่มีกฎหมาย หรือ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latin typeface="Angsana New" pitchFamily="18" charset="-34"/>
                <a:cs typeface="Angsana New" pitchFamily="18" charset="-34"/>
              </a:rPr>
              <a:t>กฎ ข้อบังคับที่ออกโดยอาศัยอำนาจตามกฎหมายให้เจ้าหน้าที่ของรัฐรับ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ได้เช่น</a:t>
            </a:r>
            <a:r>
              <a:rPr lang="th-TH" sz="3000" b="1" dirty="0">
                <a:latin typeface="Angsana New" pitchFamily="18" charset="-34"/>
                <a:cs typeface="Angsana New" pitchFamily="18" charset="-34"/>
              </a:rPr>
              <a:t>เจ้าหน้าที่ของรัฐสามารถรับเงินเดือน เงินประจำตำแหน่ง หรือ เงินค่าเบี้ยเลี้ยงเดินทาง ค่าที่พัก ค่าพาหนะในการเดินทางไปราชการได้ เป็นต้น 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กรณีที่ ๒ </a:t>
            </a:r>
            <a:r>
              <a:rPr lang="th-TH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การรับทรัพย์สินตามประกาศคณะกรรมการป้องกันและ</a:t>
            </a:r>
            <a:r>
              <a:rPr lang="th-TH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ปราบปรามการ</a:t>
            </a:r>
            <a:r>
              <a:rPr lang="th-TH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ทุจริตแห่งชาติ เรื่อง หลักเกณฑ์การรับทรัพย์สินหรือประโยชน์อื่นใดโดยธรรมจรรยาของเจ้าหน้าที่ของรัฐ พ.ศ. ๒๕๔๓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endParaRPr lang="th-TH" sz="30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20725" y="12700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พระราชบัญญัติประกอบรัฐธรรมนูญว่าด้วยการป้องกัน</a:t>
            </a:r>
            <a:r>
              <a:rPr lang="th-TH" sz="4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และปราบปราม</a:t>
            </a: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การทุจริต พ.ศ. ๒ ๕๔๒</a:t>
            </a:r>
          </a:p>
        </p:txBody>
      </p:sp>
    </p:spTree>
    <p:extLst>
      <p:ext uri="{BB962C8B-B14F-4D97-AF65-F5344CB8AC3E}">
        <p14:creationId xmlns:p14="http://schemas.microsoft.com/office/powerpoint/2010/main" val="13655712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30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schemeClr val="tx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ประกาศ</a:t>
            </a:r>
            <a:r>
              <a:rPr lang="th-TH" sz="3000" b="1" dirty="0">
                <a:solidFill>
                  <a:schemeClr val="tx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คณะกรรมการป้องกันและปราบปรามการทุจริตแห่งชาติเรื่อง หลักเกณฑ์การรับทรัพย์สินหรือประโยชน์อื่นใดโดยธรรมจรรยาของเจ้าหน้าที่ของรัฐ พ.ศ. ๒๕๔๓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endParaRPr lang="th-TH" sz="30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20725" y="12700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endParaRPr lang="th-TH" sz="44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685609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000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“การรับทรัพย์สินหรือประโยชน์อื่นใด โดยธรรมจรรยา</a:t>
            </a:r>
            <a:r>
              <a:rPr lang="th-TH" sz="3000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” 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หมายความ</a:t>
            </a:r>
            <a:r>
              <a:rPr lang="th-TH" sz="3000" b="1" dirty="0">
                <a:latin typeface="Angsana New" pitchFamily="18" charset="-34"/>
                <a:cs typeface="Angsana New" pitchFamily="18" charset="-34"/>
              </a:rPr>
              <a:t>ว่า การรับทรัพย์สินหรือประโยชน์อื่นใดจากญาติหรือจากบุคคลที่ให้กันในโอกาสต่าง ๆ โดยปกติตามขนบธรรมเนียม ประเพณี ห</a:t>
            </a:r>
            <a:r>
              <a:rPr lang="th-TH" sz="3000" b="1" dirty="0">
                <a:solidFill>
                  <a:schemeClr val="tx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รือวัฒนธรรม </a:t>
            </a:r>
            <a:r>
              <a:rPr lang="th-TH" sz="3000" b="1" dirty="0">
                <a:latin typeface="Angsana New" pitchFamily="18" charset="-34"/>
                <a:cs typeface="Angsana New" pitchFamily="18" charset="-34"/>
              </a:rPr>
              <a:t>หรือให้กันตามมารยาทที่ปฏิบัติกันในสังคม     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schemeClr val="tx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3000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“ญาติ” </a:t>
            </a:r>
            <a:r>
              <a:rPr lang="th-TH" sz="3000" b="1" dirty="0">
                <a:latin typeface="Angsana New" pitchFamily="18" charset="-34"/>
                <a:cs typeface="Angsana New" pitchFamily="18" charset="-34"/>
              </a:rPr>
              <a:t>หมายความว่า ผู้บุพการี ผู้สืบสันดาน พี่น้องร่วมบิดามารดาหรือร่วมบิดาหรือมารดาเดียวกัน ลุง ป้า น้า อา คู่สมรส ผู้บุพการีหรือผู้สืบสันดานของคู่สมรส บุตรบุญธรรมหรือผู้รับบุตรบุญ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ธรรม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000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“ประโยชน์อื่นใด” </a:t>
            </a:r>
            <a:r>
              <a:rPr lang="th-TH" sz="3000" b="1" dirty="0">
                <a:latin typeface="Angsana New" pitchFamily="18" charset="-34"/>
                <a:cs typeface="Angsana New" pitchFamily="18" charset="-34"/>
              </a:rPr>
              <a:t>หมายความว่า สิ่งที่มีมูลค่า ได้แก่ การลดราคาการรับความบันเทิง การรับบริการ การรับการฝึกอบรม หรือสิ่งอื่นใดในลักษณะเดียวกัน</a:t>
            </a: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20725" y="12700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หลักเกณฑ์การรับทรัพย์สินหรือประโยชน์อื่นใด</a:t>
            </a:r>
            <a:b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</a:b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โดยธรรมจรรยาของเจ้าหน้าที่ของรัฐ พ.ศ. ๒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+mj-cs"/>
              </a:rPr>
              <a:t>๕๔๓</a:t>
            </a:r>
            <a:endParaRPr lang="th-TH" dirty="0">
              <a:solidFill>
                <a:prstClr val="black"/>
              </a:solidFill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753029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000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   ข้อ </a:t>
            </a:r>
            <a:r>
              <a:rPr lang="th-TH" sz="3000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๕ เจ้าหน้าที่ของรัฐจะรับทรัพย์สินหรือประโยชน์อื่นใดโดย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    ธรรมจรรยา</a:t>
            </a:r>
            <a:r>
              <a:rPr lang="th-TH" sz="3000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ได้ ดังต่อไปนี้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(๑) รับทรัพย์สินหรือประโยชน์อื่นใดจากญาติซึ่งให้โดยเสน่หาตาม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    จำนวน</a:t>
            </a:r>
            <a:r>
              <a:rPr lang="th-TH" sz="3000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ที่เหมาะสมตามฐานานุรูป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(๒) รับทรัพย์สินหรือประโยชน์อื่นใดจากบุคคลอื่นซึ่งมิใช่ญาติ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     มี</a:t>
            </a:r>
            <a:r>
              <a:rPr lang="th-TH" sz="3000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ราคาหรือมูลค่าในการรับจากแต่ละบุคคล แต่ละโอกาสไม่</a:t>
            </a:r>
            <a:r>
              <a:rPr lang="th-TH" sz="3000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เกิน</a:t>
            </a:r>
            <a:br>
              <a:rPr lang="th-TH" sz="3000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000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     สาม</a:t>
            </a:r>
            <a:r>
              <a:rPr lang="th-TH" sz="3000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พันบาท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(๓) รับทรัพย์สินหรือประโยชน์อื่นใดที่การให้นั้นเป็นการให้ใน</a:t>
            </a:r>
            <a:r>
              <a:rPr lang="th-TH" sz="3000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ลักษณะ     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000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    ให้กับ</a:t>
            </a:r>
            <a:r>
              <a:rPr lang="th-TH" sz="3000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บุคคลทั่วไป</a:t>
            </a:r>
            <a:endParaRPr lang="th-TH" sz="3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20725" y="12700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หลักเกณฑ์การรับทรัพย์สินหรือประโยชน์อื่นใด</a:t>
            </a:r>
            <a:b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</a:b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โดยธรรมจรรยาของเจ้าหน้าที่ของรัฐ พ.ศ. ๒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+mj-cs"/>
              </a:rPr>
              <a:t>๕๔๓</a:t>
            </a:r>
            <a:endParaRPr lang="th-TH" dirty="0">
              <a:solidFill>
                <a:prstClr val="black"/>
              </a:solidFill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93218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    ข้อ ๖ การรับทรัพย์สินหรือประโยชน์อื่นใดจากต่างประเทศ ซึ่งผู้ให้มิได้ระบุให้เป็นของส่วนตัวหรือมีราคาหรือมูลค่าเกินกว่าสามพัน</a:t>
            </a:r>
            <a:r>
              <a:rPr lang="th-TH" sz="3000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บาท</a:t>
            </a:r>
            <a:br>
              <a:rPr lang="th-TH" sz="3000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000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ไม่</a:t>
            </a:r>
            <a:r>
              <a:rPr lang="th-TH" sz="3000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ว่าจะระบุเป็นของส่วนตัวหรือไม่ แต่มีเหตุผลความจำเป็นที่จะต้องรับไว้เพื่อรักษาไมตรี มิตรภาพ หรือความสัมพันธ์อันดีระหว่าง</a:t>
            </a:r>
            <a:r>
              <a:rPr lang="th-TH" sz="3000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บุคคล</a:t>
            </a:r>
            <a:br>
              <a:rPr lang="th-TH" sz="3000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000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ให้</a:t>
            </a:r>
            <a:r>
              <a:rPr lang="th-TH" sz="3000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เจ้าหน้าที่ของรัฐผู้นั้นรายงานรายละเอียดข้อเท็จจริงเกี่ยวกับการรับทรัพย์สินหรือประโยชน์ดังกล่าวให้ผู้บังคับบัญชาทราบโดยเร็ว หากผู้บังคับบัญชาเห็นว่าไม่มีเหตุที่จะอนุญาตให้เจ้าหน้าที่ผู้นั้นยึดถือทรัพย์สินหรือประโยชน์ดังกล่าวนั้นไว้เป็นประโยชน์ส่วนบุคคล ให้เจ้าหน้าที่ของรัฐผู้นั้นส่งมอบทรัพย์สินให้หน่วยงานของรัฐที่เจ้าหน้าที่ของรัฐผู้นั้นสังกัดโดยทันที</a:t>
            </a: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20725" y="12700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หลักเกณฑ์การรับทรัพย์สินหรือประโยชน์อื่นใด</a:t>
            </a:r>
            <a:b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</a:b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โดยธรรมจรรยาของเจ้าหน้าที่ของรัฐ พ.ศ. ๒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+mj-cs"/>
              </a:rPr>
              <a:t>๕๔๓</a:t>
            </a:r>
            <a:endParaRPr lang="th-TH" dirty="0">
              <a:solidFill>
                <a:prstClr val="black"/>
              </a:solidFill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671571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th-TH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ข้อ ๗ การรับทรัพย์สินหรือประโยชน์อื่นใดที่ไม่เป็นไปตามหลักเกณฑ์ หรือมีราคาหรือมีมูลค่ามากกว่าที่กำหนดไว้ในข้อ ๕ ซึ่งเจ้าหน้าที่ของรัฐได้รับมาแล้วโดยมีความจำเป็นอย่างยิ่งที่ต้องรับไว้เพื่อรักษาไมตรีมิตรภาพ หรือความสัมพันธ์อันดีระหว่างบุคคล เจ้าหน้าที่ของรัฐผู้นั้นต้องแจ้งรายละเอียดข้อเท็จจริงเกี่ยวกับการรับทรัพย์สินหรือประโยชน์นั้นต่อผู้บังคับบัญชา </a:t>
            </a:r>
            <a:r>
              <a:rPr lang="th-TH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ซึ่ง</a:t>
            </a:r>
            <a:r>
              <a:rPr lang="th-TH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เป็นหัวหน้าส่วนราชการ ผู้บริหารสูงสุดของรัฐวิสาหกิจหรือผู้บริหารสูงสุดของหน่วยงาน สถาบัน หรือองค์กรที่เจ้าหน้าที่ของรัฐผู้นั้นสังกัด </a:t>
            </a:r>
            <a:r>
              <a:rPr lang="th-TH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โดย</a:t>
            </a:r>
            <a:r>
              <a:rPr lang="th-TH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ทันทีที่สามารถกระทำได้ เพื่อให้วินิจฉัยว่ามีเหตุผลความ</a:t>
            </a:r>
            <a:r>
              <a:rPr lang="th-TH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จำเป็น</a:t>
            </a:r>
            <a:br>
              <a:rPr lang="th-TH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ความเหมาะสม และสมควรที่จะให้เจ้าหน้าที่ของรัฐผู้นั้นรับ</a:t>
            </a:r>
            <a:r>
              <a:rPr lang="th-TH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ทรัพย์สิน</a:t>
            </a:r>
            <a:br>
              <a:rPr lang="th-TH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หรือ</a:t>
            </a:r>
            <a:r>
              <a:rPr lang="th-TH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ประโยชน์นั้นไว้เป็นสิทธิของตนหรือไม่</a:t>
            </a: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20725" y="12700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หลักเกณฑ์การรับทรัพย์สินหรือประโยชน์อื่นใด</a:t>
            </a:r>
            <a:b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</a:b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โดยธรรมจรรยาของเจ้าหน้าที่ของรัฐ พ.ศ. ๒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+mj-cs"/>
              </a:rPr>
              <a:t>๕๔๓</a:t>
            </a:r>
            <a:endParaRPr lang="th-TH" dirty="0">
              <a:solidFill>
                <a:prstClr val="black"/>
              </a:solidFill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9568906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th-TH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(ต่อ)  ในกรณีที่ผู้บังคับบัญชาหรือผู้บริหารสูงสุดของรัฐวิสาหกิจ หน่วยงานหรือสถาบันหรือองค์กรที่เจ้าหน้าที่ของรัฐผู้นั้นสังกัด มีคำสั่งว่าไม่สมควรรับทรัพย์สินหรือประโยชน์ดังกล่าว ก็ให้คืนทรัพย์สินหรือประโยชน์นั้นแก่ผู้ให้โดยทันที ในกรณีที่ไม่สามารถคืนให้ได้ ให้เจ้าหน้าที่ของรัฐผู้นั้นส่งมอบทรัพย์สินหรือประโยชน์ดังกล่าวให้เป็นสิทธิของหน่วยงานที่เจ้าหน้าที่ของรัฐผู้นั้นสังกัดโดยเร็ว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   เมื่อได้ดำเนินการตามความในวรรคสองแล้ว ให้ถือว่าเจ้าหน้าที่ของรัฐ</a:t>
            </a:r>
            <a:br>
              <a:rPr lang="th-TH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ผู้นั้นไม่เคยได้รับทรัพย์สินหรือประโยชน์ดังกล่าวเลย</a:t>
            </a: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20725" y="12700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หลักเกณฑ์การรับทรัพย์สินหรือประโยชน์อื่นใด</a:t>
            </a:r>
            <a:b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</a:b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โดยธรรมจรรยาของเจ้าหน้าที่ของรัฐ พ.ศ. ๒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+mj-cs"/>
              </a:rPr>
              <a:t>๕๔๓</a:t>
            </a:r>
            <a:endParaRPr lang="th-TH" dirty="0">
              <a:solidFill>
                <a:prstClr val="black"/>
              </a:solidFill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363172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th-TH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(ต่อ)  ในกรณีที่เจ้าหน้าที่ของรัฐผู้ได้รับทรัพย์สินไว้ตามวรรคหนึ่งเป็น</a:t>
            </a:r>
            <a:br>
              <a:rPr lang="th-TH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ผู้ดำรงตำแหน่งผู้บังคับบัญชา ซึ่งเป็นหัวหน้าส่วนราชการระดับกระทรวงหรือเทียบเท่า หรือเป็นกรรมการหรือผู้บริหารสูงสุดของรัฐวิสาหกิจ หรือเป็นกรรมการ หรือผู้บริหารสูงสุดของหน่วยงานของรัฐ ให้แจ้งรายละเอียดข้อเท็จจริงเกี่ยวกับการรับทรัพย์สินหรือประโยชน์นั้นต่อผู้มีอำนาจแต่งตั้ง</a:t>
            </a:r>
            <a:br>
              <a:rPr lang="th-TH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ถอดถอน ส่วนผู้ที่ดำรงตำแหน่งประธานกรรมการและกรรมการในองค์กรอิสระตามรัฐธรรมนูญหรือผู้ดำรงตำแหน่งที่ไม่มีผู้บังคับบัญชาที่มีอำนาจ</a:t>
            </a:r>
            <a:br>
              <a:rPr lang="th-TH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ถอดถอนให้แจ้งต่อคณะกรรมการ ป.ป.ช. ทั้งนี้ เพื่อดำเนินการตามความในวรรคหนึ่งและวรรคสอง</a:t>
            </a: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20725" y="12700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หลักเกณฑ์การรับทรัพย์สินหรือประโยชน์อื่นใด</a:t>
            </a:r>
            <a:b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</a:b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โดยธรรมจรรยาของเจ้าหน้าที่ของรัฐ พ.ศ. ๒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+mj-cs"/>
              </a:rPr>
              <a:t>๕๔๓</a:t>
            </a:r>
            <a:endParaRPr lang="th-TH" dirty="0">
              <a:solidFill>
                <a:prstClr val="black"/>
              </a:solidFill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656074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1187450" y="1989138"/>
            <a:ext cx="6985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 หมายถึง </a:t>
            </a: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การที่บุคคลทั่วไปในสถานะเอกชนหรือ</a:t>
            </a:r>
            <a:r>
              <a:rPr lang="th-TH" sz="32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เจ้าหน้าที่ของ</a:t>
            </a: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รัฐในสถานะเอกชนได้ทำกิจกรรมหรือได้กระทำการ</a:t>
            </a:r>
            <a:r>
              <a:rPr lang="th-TH" sz="32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ต่างๆเพื่อ</a:t>
            </a: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ประโยชน์ส่วนตน ครอบครัว ญาติ เพื่อน หรือของ</a:t>
            </a:r>
            <a:r>
              <a:rPr lang="th-TH" sz="32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กลุ่มใน</a:t>
            </a: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สังคมที่มีความสัมพันธ์กันในรูปแบบต่างๆ เช่น การ</a:t>
            </a:r>
            <a:r>
              <a:rPr lang="th-TH" sz="32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ประกอบอาชีพ </a:t>
            </a: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การทำธุรกิจ การค้า การลงทุน เพื่อหาประโยชน์ในทาง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การเงินหรือในทางทรัพย์สินต่างๆ เป็นต้น</a:t>
            </a: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55650" y="26988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ประโยชน์ส่วนบุคคล</a:t>
            </a:r>
            <a:endParaRPr lang="en-US" sz="44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893479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th-TH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ข้อ ๘ หลักเกณฑ์การรับทรัพย์สินหรือประโยชน์อื่นใดของเจ้าหน้าที่ของรัฐ ตามประกาศฉบับนี้ให้ใช้บังคับแก่ผู้ซึ่งพ้นจากการเป็นเจ้าหน้าที่ของรัฐมาแล้วไม่ถึงสองปีด้วย</a:t>
            </a: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20725" y="12700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หลักเกณฑ์การรับทรัพย์สินหรือประโยชน์อื่นใด</a:t>
            </a:r>
            <a:b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</a:b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โดยธรรมจรรยาของเจ้าหน้าที่ของรัฐ พ.ศ. ๒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+mj-cs"/>
              </a:rPr>
              <a:t>๕๔๓</a:t>
            </a:r>
            <a:endParaRPr lang="th-TH" dirty="0">
              <a:solidFill>
                <a:prstClr val="black"/>
              </a:solidFill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567832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     มาตรา </a:t>
            </a:r>
            <a:r>
              <a:rPr lang="th-TH" sz="3000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๑๒๒ เจ้าหน้าที่ของรัฐผู้ใดฝ่าฝืนบทบัญญัติมาตรา ๑๐๐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มาตรา ๑๐๑ หรือมาตรา ๑๐๓ ต้องระวางโทษจำคุกไม่เกินสามปี หรือ</a:t>
            </a:r>
            <a:r>
              <a:rPr lang="th-TH" sz="3000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ปรับไม่</a:t>
            </a:r>
            <a:r>
              <a:rPr lang="th-TH" sz="3000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เกินหกหมื่นบาท หรือทั้งจำทั้งปรับ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        กรณีความผิดตามมาตรา ๑๐๐ วรรคสาม หากเจ้าหน้าที่ของรัฐผู้ใดพิสูจน์ได้ว่า ตนมิได้รู้เห็นยินยอมด้วยในการที่คู่สมรสของตนดำเนินกิจการตามมาตรา ๑๐๐ วรรคหนึ่ง ให้ถือว่าผู้นั้นไม่มีความผิด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endParaRPr lang="th-TH" b="1" dirty="0">
              <a:solidFill>
                <a:srgbClr val="8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20725" y="12700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พระราชบัญญัติประกอบรัฐธรรมนูญว่าด้วยการป้องกันและ</a:t>
            </a:r>
            <a:b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</a:b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ปราบปรามการทุจริต พ.ศ. ๒ ๕๔๒</a:t>
            </a:r>
          </a:p>
        </p:txBody>
      </p:sp>
    </p:spTree>
    <p:extLst>
      <p:ext uri="{BB962C8B-B14F-4D97-AF65-F5344CB8AC3E}">
        <p14:creationId xmlns:p14="http://schemas.microsoft.com/office/powerpoint/2010/main" val="86729514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4000" b="1" dirty="0" smtClean="0">
              <a:solidFill>
                <a:srgbClr val="800000"/>
              </a:solidFill>
              <a:latin typeface="Angsana New" pitchFamily="18" charset="-34"/>
              <a:cs typeface="Angsana New" pitchFamily="18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4000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ระเบียบ</a:t>
            </a:r>
            <a:r>
              <a:rPr lang="th-TH" sz="4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สำนัก</a:t>
            </a:r>
            <a:r>
              <a:rPr lang="th-TH" sz="4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นายกรัฐมนตรี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4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ว่า</a:t>
            </a:r>
            <a:r>
              <a:rPr lang="th-TH" sz="4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ด้วยการให้หรือรับ</a:t>
            </a:r>
            <a:r>
              <a:rPr lang="th-TH" sz="4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ของขวัญของ</a:t>
            </a:r>
            <a:r>
              <a:rPr lang="th-TH" sz="4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เจ้าหน้าที่ของรัฐ พ.ศ. ๒๕๔๔</a:t>
            </a: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20725" y="12700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endParaRPr lang="th-TH" dirty="0">
              <a:solidFill>
                <a:prstClr val="black"/>
              </a:solidFill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9799004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4000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ของขวัญ </a:t>
            </a:r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หมายความว่า เงิน ทรัพย์สิน หรือประโยชน์อื่นใดที่ให้แก่กันเพื่ออัธยาศัยไมตรี และให้หมายความรวมถึง เงิน ทรัพย์สิน หรือประโยชน์อื่น</a:t>
            </a: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ใดที่</a:t>
            </a:r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ให้เป็นรางวัล ให้โดยเสน่หาหรือเพื่อการสงเคราะห์ หรือให้เป็น</a:t>
            </a: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สินน้ำใจ การ</a:t>
            </a:r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ให้สิทธิพิเศษซึ่งมิใช่เป็นสิทธิที่จัดไว้สำหรับบุคคลทั่วไปในการได้รับการลดราคาทรัพย์สินหรือการให้สิทธิพิเศษในการได้รับบริการหรือความบันเทิงตลอดจนการออกค่าใช้จ่ายในการเดินทางหรือท่องเที่ยว ค่าที่พัก ค่าอาหาร หรือสิ่งอื่นใดในลักษณะเดียวกัน และไม่ว่าจะให้เป็นบัตร ตั๋ว หรือหลักฐานอื่นใดการชำระเงินให้ล่วงหน้า หรือการคืนเงินให้ในภายหลัง</a:t>
            </a: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20725" y="12700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ระเบียบสำนักนายกรัฐมนตรีว่าด้วยการให้หรือรับของขวัญ</a:t>
            </a:r>
            <a:b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</a:b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ของเจ้าหน้าที่ของรัฐ พ.ศ. ๒๕๔๔</a:t>
            </a:r>
          </a:p>
        </p:txBody>
      </p:sp>
    </p:spTree>
    <p:extLst>
      <p:ext uri="{BB962C8B-B14F-4D97-AF65-F5344CB8AC3E}">
        <p14:creationId xmlns:p14="http://schemas.microsoft.com/office/powerpoint/2010/main" val="248039176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 ปกติ</a:t>
            </a:r>
            <a:r>
              <a:rPr lang="th-TH" sz="3200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ประเพณีนิยม </a:t>
            </a:r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หมายความว่า เทศกาลหรือวันสำคัญซึ่งอาจมีการให้ของขวัญกัน และให้หมายความรวมถึงโอกาสในการแสดงความ</a:t>
            </a: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ยินดีการ</a:t>
            </a:r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แสดงความขอบคุณ การต้อนรับ การแสดงความเสียใจหรือการ</a:t>
            </a: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ให้ความ</a:t>
            </a:r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ช่วยเหลือตามมารยาทที่ถือปฏิบัติกันในสังคมด้วย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  หน่วยงานของรัฐ </a:t>
            </a:r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หมายความว่า ส่วนราชการหรือหน่วยงานที่อยู่ในกำกับดูแลของรัฐทุกระดับทั้งในราชการส่วนกลาง ราชการส่วนภูมิภาคราชการส่วนท้องถิ่น และ</a:t>
            </a: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รัฐวิสาหกิจ</a:t>
            </a:r>
            <a:endParaRPr lang="th-TH" sz="32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20725" y="12700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ระเบียบสำนักนายกรัฐมนตรีว่าด้วยการให้หรือรับของขวัญ</a:t>
            </a:r>
            <a:b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</a:b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ของเจ้าหน้าที่ของรัฐ พ.ศ. ๒๕๔๔</a:t>
            </a:r>
          </a:p>
        </p:txBody>
      </p:sp>
    </p:spTree>
    <p:extLst>
      <p:ext uri="{BB962C8B-B14F-4D97-AF65-F5344CB8AC3E}">
        <p14:creationId xmlns:p14="http://schemas.microsoft.com/office/powerpoint/2010/main" val="344890789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 เจ้าหน้าที่</a:t>
            </a:r>
            <a:r>
              <a:rPr lang="th-TH" sz="3200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ของรัฐ </a:t>
            </a:r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หมายความว่าข้าราชการ พนักงานและลูกจ้างของหน่วยงานของรัฐ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 ผู้บังคับบัญชา </a:t>
            </a:r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ให้หมายความรวมถึง ผู้ซึ่งปฏิบัติหน้าที่หัวหน้าหน่วยงานที่แบ่งเป็นการภายในของหน่วยงานของรัฐ และผู้ซึ่งดำรงตำแหน่งในระดับที่สูงกว่าและได้รับมอบหมายให้มีอำนาจบังคับบัญชาหรือกำกับดูแลด้วย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3200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บุคคลในครอบครัว </a:t>
            </a:r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หมายความว่า คู่สมรส บุตร บิดา มารดาพี่น้องร่วมบิดา มารดาหรือร่วมบิดาหรือมารดา</a:t>
            </a: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เดียวกัน</a:t>
            </a:r>
            <a:endParaRPr lang="th-TH" sz="32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20725" y="12700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ระเบียบสำนักนายกรัฐมนตรีว่าด้วยการให้หรือรับของขวัญ</a:t>
            </a:r>
            <a:b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</a:b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ของเจ้าหน้าที่ของรัฐ พ.ศ. ๒๕๔๔</a:t>
            </a:r>
          </a:p>
        </p:txBody>
      </p:sp>
    </p:spTree>
    <p:extLst>
      <p:ext uri="{BB962C8B-B14F-4D97-AF65-F5344CB8AC3E}">
        <p14:creationId xmlns:p14="http://schemas.microsoft.com/office/powerpoint/2010/main" val="280340225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3200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ข้อ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๔ ระเบียบนี้ไม่ใช้บังคับกับกรณีการรับทรัพย์สินหรือ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ประโยชน์อื่น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ใดของเจ้าหน้าที่ของรัฐซึ่งอยู่ภายใต้บังคับกฎหมายประกอบ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รัฐธรรมนูญว่า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ด้วยการป้องกันและปราบปรามการ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ทุจริต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endParaRPr lang="th-TH" sz="3200" b="1" dirty="0" smtClean="0">
              <a:latin typeface="Angsana New" pitchFamily="18" charset="-34"/>
              <a:cs typeface="Angsana New" pitchFamily="18" charset="-34"/>
            </a:endParaRP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     ข้อ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๕ เจ้าหน้าที่ของรัฐจะให้ของขวัญแก่ผู้บังคับบัญชาหรือบุคคลในครอบครัวของผู้บังคับบัญชานอกเหนือจากกรณีปกติประเพณีนิยมที่มีการให้ของขวัญแก่กันมิได้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endParaRPr lang="th-TH" sz="3200" b="1" dirty="0">
              <a:solidFill>
                <a:srgbClr val="8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20725" y="12700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ระเบียบสำนักนายกรัฐมนตรีว่าด้วยการให้หรือรับของขวัญ</a:t>
            </a:r>
            <a:b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</a:b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ของเจ้าหน้าที่ของรัฐ พ.ศ. ๒๕๔๔</a:t>
            </a:r>
          </a:p>
        </p:txBody>
      </p:sp>
    </p:spTree>
    <p:extLst>
      <p:ext uri="{BB962C8B-B14F-4D97-AF65-F5344CB8AC3E}">
        <p14:creationId xmlns:p14="http://schemas.microsoft.com/office/powerpoint/2010/main" val="136799674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3200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ข้อ ๕ (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ต่อ)การให้ของขวัญตามปกติประเพณีตามวรรคหนึ่ง เจ้าหน้าที่ของรัฐจะให้ของขวัญที่มีราคาหรือมูลค่าเกินจำนวนที่คณะกรรมการป้องกันและปราบปรามการทุจริตแห่งชาติกำหนดไว้สำหรับการรับทรัพย์สินหรือประโยชน์อื่นใดโดยธรรมจรรยาของเจ้าหน้าที่ของรัฐตามกฎหมายประกอบรัฐธรรมนูญว่าด้วยการป้องกันและปราบปรามการทุจริตมิได้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เจ้าหน้าที่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ของรัฐจะทำการเรี่ยไรเงินหรือทรัพย์สินอื่นใดหรือใช้เงินสวัสดิการใดๆ เพื่อมอบให้หรือจัดหาของขวัญให้ผู้บังคับบัญชาหรือบุคคลในครอบครัวของผู้บังคับบัญชาไม่ว่ากรณีใดๆ มิได้ </a:t>
            </a: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20725" y="12700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ระเบียบสำนักนายกรัฐมนตรีว่าด้วยการให้หรือรับของขวัญ</a:t>
            </a:r>
            <a:b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</a:b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ของเจ้าหน้าที่ของรัฐ พ.ศ. ๒๕๔๔</a:t>
            </a:r>
          </a:p>
        </p:txBody>
      </p:sp>
    </p:spTree>
    <p:extLst>
      <p:ext uri="{BB962C8B-B14F-4D97-AF65-F5344CB8AC3E}">
        <p14:creationId xmlns:p14="http://schemas.microsoft.com/office/powerpoint/2010/main" val="29098497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3200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ข้อ ๖ ผู้บังคับบัญชาจะยินยอมหรือรู้เห็นเป็นใจให้บุคคลในครอบครัวของตนรับของขวัญจากเจ้าหน้าที่ของรัฐซึ่งเป็นผู้อยู่ในบังคับบัญชามิได้ เว้นแต่เป็นการรับของขวัญตามข้อ ๕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     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20725" y="12700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ระเบียบสำนักนายกรัฐมนตรีว่าด้วยการให้หรือรับของขวัญ</a:t>
            </a:r>
            <a:b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</a:b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ของเจ้าหน้าที่ของรัฐ พ.ศ. ๒๕๔๔</a:t>
            </a:r>
          </a:p>
        </p:txBody>
      </p:sp>
    </p:spTree>
    <p:extLst>
      <p:ext uri="{BB962C8B-B14F-4D97-AF65-F5344CB8AC3E}">
        <p14:creationId xmlns:p14="http://schemas.microsoft.com/office/powerpoint/2010/main" val="262604726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3200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ข้อ ๗ เจ้าหน้าที่ของรัฐจะยินยอมหรือรู้เห็นเป็นใจให้บุคคลในครอบครัวของตนรับของขวัญจากผู้ที่เกี่ยวข้องในการปฏิบัติหน้าที่ของเจ้าหน้าที่ของรัฐมิได้ ถ้ามิใช่เป็นการรับของขวัญตามกรณีที่กำหนดไว้ในระเบียบ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นี้</a:t>
            </a:r>
            <a:br>
              <a:rPr lang="th-TH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ผู้ที่เกี่ยวข้องในการปฏิบัติหน้าที่ของเจ้าหน้าที่ของรัฐตามวรรคหนึ่ง ได้แก่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ผู้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มาติดต่องานหรือผู้ซึ่งได้รับประโยชน์จากการปฏิบัติงานของ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เจ้าหน้าที่</a:t>
            </a:r>
            <a:br>
              <a:rPr lang="th-TH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ของ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รัฐในลักษณะดังต่อไปนี้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latin typeface="Angsana New" pitchFamily="18" charset="-34"/>
                <a:cs typeface="Angsana New" pitchFamily="18" charset="-34"/>
              </a:rPr>
              <a:t>(๑) ผู้ซึ่งมีคำขอให้หน่วยงานของรัฐดำเนินการอย่างหนึ่งอย่างใด เช่น การขอใบรับรอง การขอให้ออกคำสั่งทางปกครอง หรือการร้องเรียน เป็นต้น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     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20725" y="12700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ระเบียบสำนักนายกรัฐมนตรีว่าด้วยการให้หรือรับของขวัญ</a:t>
            </a:r>
            <a:b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</a:b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ของเจ้าหน้าที่ของรัฐ พ.ศ. ๒๕๔๔</a:t>
            </a:r>
          </a:p>
        </p:txBody>
      </p:sp>
    </p:spTree>
    <p:extLst>
      <p:ext uri="{BB962C8B-B14F-4D97-AF65-F5344CB8AC3E}">
        <p14:creationId xmlns:p14="http://schemas.microsoft.com/office/powerpoint/2010/main" val="282253937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1187450" y="1989138"/>
            <a:ext cx="6985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 หมายถึง การที่บุคคลใดๆในสถานะที่เป็นเจ้าหน้าที่ของรัฐ ได้กระทำการใดๆตามหน้าที่หรือได้ปฏิบัติหน้าที่อันเป็นการดำเนินการในอีกส่วนหนึ่งที่แยกออกมาจากการดำเนินการตามหน้าที่ในสถานะของเอกชน การกระทำการใดๆ ตามหน้าที่หรือการปฏิบัติหน้าที่ของเจ้าหน้าที่ของรัฐจึงมีวัตถุประสงค์หรือมีเป้าหมายเพื่อประโยชน์ของส่วนรวมหรือการรักษาประโยชน์ส่วนรวมที่เป็นประโยชน์ของรัฐ</a:t>
            </a: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55650" y="26988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ประโยชน์ส่วนรวม (ประโยชน์สาธารณะ)</a:t>
            </a:r>
            <a:endParaRPr lang="en-US" sz="44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035604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3200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(๒) ผู้ซึ่งประกอบธุรกิจหรือมีส่วนได้เสียในธุรกิจที่ทำกับหน่วยงานของรัฐ เช่น การ จัดซื้อจัดจ้าง หรือการได้รับสัมปทาน เป็นต้น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   (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๓) ผู้ซึ่งกำลังดำเนินกิจกรรมใดๆ ที่มีหน่วยงานของรัฐเป็นผู้ควบคุมหรือกำกับดูแล เช่น การประกอบกิจการโรงงาน หรือธุรกิจหลักทรัพย์ เป็นต้น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(๔) ผู้ซึ่งอาจได้รับประโยชน์หรือผลกระทบจากการปฏิบัติหรือ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latin typeface="Angsana New" pitchFamily="18" charset="-34"/>
                <a:cs typeface="Angsana New" pitchFamily="18" charset="-34"/>
              </a:rPr>
              <a:t>ละเว้นการปฏิบัติหน้าที่ของเจ้าหน้าที่ของรัฐ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     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20725" y="12700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ระเบียบสำนักนายกรัฐมนตรีว่าด้วยการให้หรือรับของขวัญ</a:t>
            </a:r>
            <a:b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</a:b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ของเจ้าหน้าที่ของรัฐ พ.ศ. ๒๕๔๔</a:t>
            </a:r>
          </a:p>
        </p:txBody>
      </p:sp>
    </p:spTree>
    <p:extLst>
      <p:ext uri="{BB962C8B-B14F-4D97-AF65-F5344CB8AC3E}">
        <p14:creationId xmlns:p14="http://schemas.microsoft.com/office/powerpoint/2010/main" val="99516944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3200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ข้อ ๘ เจ้าหน้าที่ของรัฐจะยินยอมหรือรู้เห็นเป็นใจให้บุคคลในครอบครัวของตนรับของขวัญจากผู้ที่เกี่ยวข้องในการปฏิบัติหน้าที่ของเจ้าหน้าที่ของรัฐได้เฉพาะกรณีการรับของขวัญที่ให้ตามปกติประเพณีนิยมและของขวัญนั้นมีราคาหรือมูลค่าไม่เกินจำนวนที่คณะกรรมการป้องกัน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b="1" dirty="0" err="1" smtClean="0">
                <a:latin typeface="Angsana New" pitchFamily="18" charset="-34"/>
                <a:cs typeface="Angsana New" pitchFamily="18" charset="-34"/>
              </a:rPr>
              <a:t>ปราบปรา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ม</a:t>
            </a:r>
            <a:br>
              <a:rPr lang="th-TH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ทุจริตแห่งชาติกำหนดไว้สำหรับการรับทรัพย์สินหรือประโยชน์อื่นใดโดยธรรมจรรยาของเจ้าหน้าที่ของรัฐตามกฎหมายประกอบรัฐธรรมนูญว่าด้วยการป้องกันและปราบปรามการทุจริต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     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20725" y="12700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ระเบียบสำนักนายกรัฐมนตรีว่าด้วยการให้หรือรับของขวัญ</a:t>
            </a:r>
            <a:b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</a:b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ของเจ้าหน้าที่ของรัฐ พ.ศ. ๒๕๔๔</a:t>
            </a:r>
          </a:p>
        </p:txBody>
      </p:sp>
    </p:spTree>
    <p:extLst>
      <p:ext uri="{BB962C8B-B14F-4D97-AF65-F5344CB8AC3E}">
        <p14:creationId xmlns:p14="http://schemas.microsoft.com/office/powerpoint/2010/main" val="251797786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90576" y="1714499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3200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ข้อ ๙ ในกรณีที่บุคคลในครอบครัวของเจ้าหน้าที่ของรัฐรับของขวัญแล้ว เจ้าหน้าที่ของรัฐทราบในภายหลังว่าเป็นการรับของขวัญโดยฝ่าฝืนระเบียบนี้ ให้เจ้าหน้าที่ของรัฐปฏิบัติตามหลักเกณฑ์ที่คณะกรรมการป้องกันและปราบปรามการทุจริตแห่งชาติกำหนดไว้สำหรับการรับทรัพย์สินหรือประโยชน์อื่นใดโดยธรรมจรรยาของเจ้าหน้าที่ของรัฐที่มีราคาหรือมูลค่าเกินกว่าที่กำหนดไว้ตามกฎหมายประกอบรัฐธรรมนูญว่าด้วยการป้องกัน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b="1" dirty="0" err="1" smtClean="0">
                <a:latin typeface="Angsana New" pitchFamily="18" charset="-34"/>
                <a:cs typeface="Angsana New" pitchFamily="18" charset="-34"/>
              </a:rPr>
              <a:t>ปราบป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รามการ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ทุจริต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20725" y="12700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ระเบียบสำนักนายกรัฐมนตรีว่าด้วยการให้หรือรับของขวัญ</a:t>
            </a:r>
            <a:b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</a:b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ของเจ้าหน้าที่ของรัฐ พ.ศ. ๒๕๔๔</a:t>
            </a:r>
          </a:p>
        </p:txBody>
      </p:sp>
    </p:spTree>
    <p:extLst>
      <p:ext uri="{BB962C8B-B14F-4D97-AF65-F5344CB8AC3E}">
        <p14:creationId xmlns:p14="http://schemas.microsoft.com/office/powerpoint/2010/main" val="263307473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90576" y="1714499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3200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ข้อ ๑๐ ในกรณีที่เจ้าหน้าที่ของรัฐผู้ใดจงใจปฏิบัติเกี่ยวกับการให้ของขวัญหรือรับของขวัญโดยฝ่าฝืนระเบียบนี้ ให้ดำเนินการดังต่อไปนี้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   (๑) ในกรณีที่เจ้าหน้าที่ของรัฐเป็นข้าราชการการเมือง ให้ถือว่าเจ้าหน้าที่ของรัฐผู้นั้น ประพฤติปฏิบัติไม่เป็นไปตามคุณธรรมและจริยธรรมและให้ดำเนินการตามระเบียบที่นายกรัฐมนตรีกำหนดโดยความเห็นชอบของคณะรัฐมนตรีว่าด้วยมาตรฐานทางคุณธรรมและจริยธรรมของข้าราชการ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การเมือง</a:t>
            </a: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20725" y="12700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ระเบียบสำนักนายกรัฐมนตรีว่าด้วยการให้หรือรับของขวัญ</a:t>
            </a:r>
            <a:b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</a:b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ของเจ้าหน้าที่ของรัฐ พ.ศ. ๒๕๔๔</a:t>
            </a:r>
          </a:p>
        </p:txBody>
      </p:sp>
    </p:spTree>
    <p:extLst>
      <p:ext uri="{BB962C8B-B14F-4D97-AF65-F5344CB8AC3E}">
        <p14:creationId xmlns:p14="http://schemas.microsoft.com/office/powerpoint/2010/main" val="281896983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90576" y="1714499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989138"/>
            <a:ext cx="740886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3200" b="1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ข้อ ๑๐ ในกรณีที่เจ้าหน้าที่ของรัฐผู้ใดจงใจปฏิบัติเกี่ยวกับการให้ของขวัญหรือรับของขวัญโดยฝ่าฝืนระเบียบนี้ ให้ดำเนินการดังต่อไปนี้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   (๒) ในกรณีที่เจ้าหน้าที่ของรัฐเป็นข้าราชการประเภทอื่นนอกจาก (๑) หรือพนักงานขององค์กรปกครองส่วนท้องถิ่น หรือพนักงานของรัฐวิสาหกิจ ให้ถือว่าเจ้าหน้าที่ของรัฐผู้นั้นเป็นผู้กระทำความผิดทางวินัยและให้ผู้บังคับบัญชามีหน้าที่ดำเนินการให้มีการลงโทษทางวินัยเจ้าหน้าที่ของรัฐผู้นั้น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endParaRPr lang="th-TH" sz="32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20725" y="12700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ระเบียบสำนักนายกรัฐมนตรีว่าด้วยการให้หรือรับของขวัญ</a:t>
            </a:r>
            <a:b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</a:b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ของเจ้าหน้าที่ของรัฐ พ.ศ. ๒๕๔๔</a:t>
            </a:r>
          </a:p>
        </p:txBody>
      </p:sp>
    </p:spTree>
    <p:extLst>
      <p:ext uri="{BB962C8B-B14F-4D97-AF65-F5344CB8AC3E}">
        <p14:creationId xmlns:p14="http://schemas.microsoft.com/office/powerpoint/2010/main" val="227454002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-38100"/>
            <a:ext cx="9144000" cy="6873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44035" name="Rectangle 10"/>
          <p:cNvSpPr>
            <a:spLocks noChangeArrowheads="1"/>
          </p:cNvSpPr>
          <p:nvPr/>
        </p:nvSpPr>
        <p:spPr bwMode="auto">
          <a:xfrm>
            <a:off x="0" y="3733800"/>
            <a:ext cx="9144000" cy="3124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44039" name="Picture 16" descr="76965_449286455120230_671981310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198120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17" descr="76965_449286455120230_671981310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078288"/>
            <a:ext cx="1981200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1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6" t="19076" r="9136" b="16921"/>
          <a:stretch/>
        </p:blipFill>
        <p:spPr bwMode="auto">
          <a:xfrm>
            <a:off x="395537" y="404664"/>
            <a:ext cx="8424935" cy="300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8" descr="03_sakhonnakhon_small_map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05188"/>
            <a:ext cx="3505200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 descr="D:\nacc_logo\nacc logo\LogoNCCCNewb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810000"/>
            <a:ext cx="11033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1003300" y="5486400"/>
            <a:ext cx="7086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th-TH" b="1" dirty="0" smtClean="0">
                <a:solidFill>
                  <a:srgbClr val="660066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สำนักงาน ป</a:t>
            </a:r>
            <a:r>
              <a:rPr lang="en-US" b="1" dirty="0" smtClean="0">
                <a:solidFill>
                  <a:srgbClr val="660066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.</a:t>
            </a:r>
            <a:r>
              <a:rPr lang="th-TH" b="1" dirty="0" smtClean="0">
                <a:solidFill>
                  <a:srgbClr val="660066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ป</a:t>
            </a:r>
            <a:r>
              <a:rPr lang="en-US" b="1" dirty="0" smtClean="0">
                <a:solidFill>
                  <a:srgbClr val="660066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.</a:t>
            </a:r>
            <a:r>
              <a:rPr lang="th-TH" b="1" dirty="0" smtClean="0">
                <a:solidFill>
                  <a:srgbClr val="660066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ช</a:t>
            </a:r>
            <a:r>
              <a:rPr lang="en-US" b="1" dirty="0" smtClean="0">
                <a:solidFill>
                  <a:srgbClr val="660066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. </a:t>
            </a:r>
            <a:r>
              <a:rPr lang="th-TH" b="1" dirty="0" smtClean="0">
                <a:solidFill>
                  <a:srgbClr val="660066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ประจำจังหวัดสกลนคร                                             ศูนย์ราชการจังหวัดสกลนคร  โทร</a:t>
            </a:r>
            <a:r>
              <a:rPr lang="en-US" b="1" dirty="0" smtClean="0">
                <a:solidFill>
                  <a:srgbClr val="660066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:</a:t>
            </a:r>
            <a:r>
              <a:rPr lang="en-US" b="1" dirty="0" smtClean="0">
                <a:solidFill>
                  <a:srgbClr val="660066"/>
                </a:solidFill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042-716-697-8</a:t>
            </a:r>
            <a:endParaRPr lang="th-TH" b="1" dirty="0" smtClean="0">
              <a:solidFill>
                <a:srgbClr val="660066"/>
              </a:solidFill>
              <a:latin typeface="TH SarabunIT๙" pitchFamily="34" charset="-34"/>
              <a:ea typeface="Times New Roman" pitchFamily="18" charset="0"/>
              <a:cs typeface="TH SarabunIT๙" pitchFamily="34" charset="-34"/>
            </a:endParaRPr>
          </a:p>
        </p:txBody>
      </p:sp>
      <p:pic>
        <p:nvPicPr>
          <p:cNvPr id="44046" name="Picture 14" descr="logo_000000009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4013200"/>
            <a:ext cx="116363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50" name="Picture 18" descr="sakhonnakh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4051300"/>
            <a:ext cx="1143000" cy="113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9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714500"/>
            <a:ext cx="7408862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หมายถึง การ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ที่เจ้าหน้าที่ของรัฐได้ตกอยู่ในฐานะเป็นผู้มีส่วนได้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เสีย</a:t>
            </a:r>
            <a:b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ใน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รูปแบบต่างๆ ตามที่กฎหมายบัญญัติห้ามไว้ และเจ้าหน้าที่ของรัฐผู้นั้นยังได้เข้าไปพิจารณาดำเนินการในกิจการสาธารณะที่เป็นการดำเนินการตามอำนาจหน้าที่ในกิจการของรัฐเพื่อประโยชน์ของรัฐ แต่เมื่อเจ้าหน้าที่ของรัฐผู้พิจารณาได้มีผลประโยชน์ส่วนตนเข้าไปแอบแฝงหรือได้นำประโยชน์ส่วนตนเข้าไปมีอิทธิพลต่อการตัดสินใจ ซึ่งรวมถึงการนำเอาการมีส่วนได้เสียในรูปแบบต่างๆหรือการมีผลประโยชน์แอบแฝงหรือการนำความสัมพันธ์ส่วนตนเข้าไปเกี่ยวข้องในการตัดสินใจในการดำเนินการใดๆตามอำนาจหน้าที่ของการดำเนินงานที่เป็น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กิจการส่วนรวมของ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รัฐ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endParaRPr lang="th-TH" sz="32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th-TH" sz="1200">
              <a:solidFill>
                <a:prstClr val="black"/>
              </a:solidFill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55650" y="26988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การขัดกันระหว่างประโยชน์ส่วน</a:t>
            </a:r>
            <a:r>
              <a:rPr lang="th-TH" sz="4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บุคคล</a:t>
            </a:r>
            <a:br>
              <a:rPr lang="th-TH" sz="4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ประโยชน์ส่วนรวม</a:t>
            </a:r>
            <a:endParaRPr lang="en-US" sz="44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29687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th-TH" sz="1200">
              <a:solidFill>
                <a:prstClr val="black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714500"/>
            <a:ext cx="7408862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endParaRPr lang="th-TH" sz="30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- ผลประโยชน์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ทับซ้อน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- การ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ขัดกันแห่งผลประโยชน์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3000" b="1" dirty="0" err="1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คอร์</a:t>
            </a:r>
            <a:r>
              <a:rPr lang="th-TH" sz="3000" b="1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รัป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ชันเชิงนโยบาย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- การ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ที่ผู้ที่ต้องตัดสินใจมีประโยชน์หลายทางซึ่งขัดกัน</a:t>
            </a:r>
          </a:p>
          <a:p>
            <a:pPr marL="176213" indent="-176213" algn="thaiDi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ที่บุคคลปฏิบัติหน้าที่เอาผลประโยชน์ส่วนตัวไปพัวพันใน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  ตัดสินใจ เพื่อ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เอื้อประโยชน์ต่อตนเอง และเป็นการเสียประโยชน์ของทางการ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endParaRPr lang="th-TH" sz="32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55650" y="26988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การขัดกันระหว่างประโยชน์ส่วน</a:t>
            </a:r>
            <a:r>
              <a:rPr lang="th-TH" sz="4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บุคคล</a:t>
            </a:r>
            <a:br>
              <a:rPr lang="th-TH" sz="4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ประโยชน์ส่วนรวม</a:t>
            </a:r>
            <a:endParaRPr lang="en-US" sz="44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5054317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5" name="AutoShape 3"/>
          <p:cNvCxnSpPr>
            <a:cxnSpLocks noChangeShapeType="1"/>
          </p:cNvCxnSpPr>
          <p:nvPr/>
        </p:nvCxnSpPr>
        <p:spPr bwMode="auto">
          <a:xfrm>
            <a:off x="0" y="12700"/>
            <a:ext cx="908050" cy="523875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785813" y="1714500"/>
            <a:ext cx="7643812" cy="478631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39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945438" y="6356350"/>
            <a:ext cx="9477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0AC5F-708E-4928-A9EE-A308D553285B}" type="slidenum">
              <a:rPr lang="en-US" sz="1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th-TH" sz="1200">
              <a:solidFill>
                <a:prstClr val="black"/>
              </a:solidFill>
            </a:endParaRPr>
          </a:p>
        </p:txBody>
      </p:sp>
      <p:sp>
        <p:nvSpPr>
          <p:cNvPr id="123907" name="TextBox 26"/>
          <p:cNvSpPr txBox="1">
            <a:spLocks noChangeArrowheads="1"/>
          </p:cNvSpPr>
          <p:nvPr/>
        </p:nvSpPr>
        <p:spPr bwMode="auto">
          <a:xfrm>
            <a:off x="908051" y="1714500"/>
            <a:ext cx="7408862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อาจ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แยกเป็น  </a:t>
            </a:r>
            <a:endParaRPr lang="th-TH" sz="3000" b="1" dirty="0" smtClean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๑. ระดับ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นโยบายฝ่าย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การเมือง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๒. ระดับปฏิบัติ (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ฝ่ายประจำ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) 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    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กลุ่ม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เจ้าหน้าที่ของรัฐ ทั้ง 2 กลุ่ม กลุ่ม มีความสัมพันธ์เชิงอุปถัมภ์                                       นักการเมืองเข้าสู่อำนาจ แสวงประโยชน์ ปกป้อง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ธุรกิจ อำนาจ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รัฐ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และอำนาจ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เงิน ไปครอบงำหรือชี้นำ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ข้าราชการที่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เป็นระดับเครื่องมือ กลไกการปฏิบัติ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endParaRPr lang="th-TH" sz="32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" name="Picture 9" descr="F:\PPT\PPT Pictures\f01.gif"/>
          <p:cNvPicPr>
            <a:picLocks noChangeAspect="1" noChangeArrowheads="1"/>
          </p:cNvPicPr>
          <p:nvPr/>
        </p:nvPicPr>
        <p:blipFill>
          <a:blip r:embed="rId3"/>
          <a:srcRect l="42475" t="7315" r="747" b="8606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 descr="logo1200t3 copy"/>
          <p:cNvPicPr preferRelativeResize="0"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8125"/>
            <a:ext cx="565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888"/>
            <a:ext cx="712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55650" y="26988"/>
            <a:ext cx="7596188" cy="14287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>
              <a:spcBef>
                <a:spcPct val="0"/>
              </a:spcBef>
              <a:buNone/>
              <a:defRPr sz="3600" b="1">
                <a:solidFill>
                  <a:prstClr val="white"/>
                </a:solidFill>
                <a:latin typeface="TH SarabunPSK" pitchFamily="34" charset="-34"/>
              </a:defRPr>
            </a:lvl1pPr>
          </a:lstStyle>
          <a:p>
            <a:pPr>
              <a:defRPr/>
            </a:pP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การขัดกันระหว่างประโยชน์ส่วน</a:t>
            </a:r>
            <a:r>
              <a:rPr lang="th-TH" sz="4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บุคคล</a:t>
            </a:r>
            <a:br>
              <a:rPr lang="th-TH" sz="4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sz="4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ประโยชน์ส่วนรวม</a:t>
            </a:r>
            <a:endParaRPr lang="en-US" sz="44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952915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ปกแข็ง">
  <a:themeElements>
    <a:clrScheme name="ปกแข็ง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ngsana New" pitchFamily="18" charset="-34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ss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2_Glob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ss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2_Glob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pss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2_Glob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pss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2_Glob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365</TotalTime>
  <Words>6399</Words>
  <Application>Microsoft Office PowerPoint</Application>
  <PresentationFormat>On-screen Show (4:3)</PresentationFormat>
  <Paragraphs>1145</Paragraphs>
  <Slides>65</Slides>
  <Notes>63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4" baseType="lpstr">
      <vt:lpstr>ปกแข็ง</vt:lpstr>
      <vt:lpstr>Flow</vt:lpstr>
      <vt:lpstr>1_ชุดรูปแบบของ Office</vt:lpstr>
      <vt:lpstr>Default Design</vt:lpstr>
      <vt:lpstr>pss</vt:lpstr>
      <vt:lpstr>1_pss</vt:lpstr>
      <vt:lpstr>2_pss</vt:lpstr>
      <vt:lpstr>3_pss</vt:lpstr>
      <vt:lpstr>Microsoft Clip Gallery</vt:lpstr>
      <vt:lpstr>การขัดกันระหว่างประโยชน์ส่วนบุคคล และประโยชน์ส่วนรวม Conflict of Interests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การขัดกันระหว่างประโยชน์ส่วนบุคคล และประโยชน์ส่วนรวม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การขัดกันระหว่างประโยชน์ส่วนบุคคล และประโยชน์ส่วนรวม</dc:title>
  <dc:creator>Admin</dc:creator>
  <cp:lastModifiedBy>Sujit Bannakom</cp:lastModifiedBy>
  <cp:revision>69</cp:revision>
  <dcterms:created xsi:type="dcterms:W3CDTF">2016-07-20T08:17:08Z</dcterms:created>
  <dcterms:modified xsi:type="dcterms:W3CDTF">2017-03-26T15:59:52Z</dcterms:modified>
</cp:coreProperties>
</file>